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348" r:id="rId4"/>
    <p:sldId id="346" r:id="rId5"/>
    <p:sldId id="345" r:id="rId6"/>
    <p:sldId id="347" r:id="rId7"/>
    <p:sldId id="353" r:id="rId8"/>
    <p:sldId id="357" r:id="rId9"/>
    <p:sldId id="355" r:id="rId10"/>
    <p:sldId id="349" r:id="rId11"/>
    <p:sldId id="350" r:id="rId12"/>
    <p:sldId id="352" r:id="rId13"/>
    <p:sldId id="351" r:id="rId14"/>
  </p:sldIdLst>
  <p:sldSz cx="12192000" cy="6858000"/>
  <p:notesSz cx="9874250" cy="6858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GM Assen" userId="c5d5158bbb8be62f" providerId="LiveId" clId="{02F50637-24F5-4E8C-BDF5-8F0900A4A39B}"/>
    <pc:docChg chg="custSel modSld">
      <pc:chgData name="JGM Assen" userId="c5d5158bbb8be62f" providerId="LiveId" clId="{02F50637-24F5-4E8C-BDF5-8F0900A4A39B}" dt="2022-03-20T07:30:13.136" v="118" actId="6549"/>
      <pc:docMkLst>
        <pc:docMk/>
      </pc:docMkLst>
      <pc:sldChg chg="modSp mod">
        <pc:chgData name="JGM Assen" userId="c5d5158bbb8be62f" providerId="LiveId" clId="{02F50637-24F5-4E8C-BDF5-8F0900A4A39B}" dt="2022-03-18T07:43:04.467" v="8" actId="20577"/>
        <pc:sldMkLst>
          <pc:docMk/>
          <pc:sldMk cId="3927798710" sldId="345"/>
        </pc:sldMkLst>
        <pc:spChg chg="mod">
          <ac:chgData name="JGM Assen" userId="c5d5158bbb8be62f" providerId="LiveId" clId="{02F50637-24F5-4E8C-BDF5-8F0900A4A39B}" dt="2022-03-18T07:43:04.467" v="8" actId="20577"/>
          <ac:spMkLst>
            <pc:docMk/>
            <pc:sldMk cId="3927798710" sldId="345"/>
            <ac:spMk id="4" creationId="{90A1B847-3047-43E9-82A1-CB658C8CCFFA}"/>
          </ac:spMkLst>
        </pc:spChg>
      </pc:sldChg>
      <pc:sldChg chg="modSp mod">
        <pc:chgData name="JGM Assen" userId="c5d5158bbb8be62f" providerId="LiveId" clId="{02F50637-24F5-4E8C-BDF5-8F0900A4A39B}" dt="2022-03-18T07:57:33.647" v="52" actId="20577"/>
        <pc:sldMkLst>
          <pc:docMk/>
          <pc:sldMk cId="2652386283" sldId="347"/>
        </pc:sldMkLst>
        <pc:spChg chg="mod">
          <ac:chgData name="JGM Assen" userId="c5d5158bbb8be62f" providerId="LiveId" clId="{02F50637-24F5-4E8C-BDF5-8F0900A4A39B}" dt="2022-03-18T07:57:33.647" v="52" actId="20577"/>
          <ac:spMkLst>
            <pc:docMk/>
            <pc:sldMk cId="2652386283" sldId="347"/>
            <ac:spMk id="3" creationId="{C4609204-8C16-4850-A245-5B1D3130CA69}"/>
          </ac:spMkLst>
        </pc:spChg>
      </pc:sldChg>
      <pc:sldChg chg="modSp mod">
        <pc:chgData name="JGM Assen" userId="c5d5158bbb8be62f" providerId="LiveId" clId="{02F50637-24F5-4E8C-BDF5-8F0900A4A39B}" dt="2022-03-20T07:30:13.136" v="118" actId="6549"/>
        <pc:sldMkLst>
          <pc:docMk/>
          <pc:sldMk cId="3562704760" sldId="348"/>
        </pc:sldMkLst>
        <pc:spChg chg="mod">
          <ac:chgData name="JGM Assen" userId="c5d5158bbb8be62f" providerId="LiveId" clId="{02F50637-24F5-4E8C-BDF5-8F0900A4A39B}" dt="2022-03-20T07:29:50.624" v="64" actId="20577"/>
          <ac:spMkLst>
            <pc:docMk/>
            <pc:sldMk cId="3562704760" sldId="348"/>
            <ac:spMk id="2" creationId="{B98DA398-9428-4663-963D-8DA7B438BEC3}"/>
          </ac:spMkLst>
        </pc:spChg>
        <pc:spChg chg="mod">
          <ac:chgData name="JGM Assen" userId="c5d5158bbb8be62f" providerId="LiveId" clId="{02F50637-24F5-4E8C-BDF5-8F0900A4A39B}" dt="2022-03-20T07:30:13.136" v="118" actId="6549"/>
          <ac:spMkLst>
            <pc:docMk/>
            <pc:sldMk cId="3562704760" sldId="348"/>
            <ac:spMk id="3" creationId="{4AFAF003-186A-47A9-96C9-EC6536E302C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E7B0A-D17F-4920-BBCA-2B54E8368ADE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425" y="3300412"/>
            <a:ext cx="78994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278842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3123" y="6513910"/>
            <a:ext cx="4278842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6CB64-88A8-423C-9B17-C98B6C953B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376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348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5084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09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14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477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CB2294-2815-0641-BA18-00635844A3C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57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877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5252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99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A6CB64-88A8-423C-9B17-C98B6C953BE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72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13EC7-CAA3-4C15-9C9B-85FF9CF5D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4DED9F-E818-41E2-808C-23034B594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149F56-7E3F-4620-9BDD-0664FE8CA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BC8969-EC5D-4396-823E-B708F74F3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DD4FF8-19D9-4017-A3FA-065A8ED5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82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01BDB-18C0-4E9C-8159-6A7DDEEC6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C152AF3-6BAF-4D80-B677-6AD143406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4A59F2-0E55-47F1-A4F3-1E43A450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7D35FB-DD31-4DE4-832A-8E92652B6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ADCB1F-3692-4222-A530-937851DC7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96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EF9E223-813B-471E-B015-7CAFF22BC3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493F4F0-3940-4910-9BE8-E09B9ABA86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7ABBCF-5E9D-47BF-9BB9-0D73F3F60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A7BB01-7B89-4348-A73C-BC74AD3B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313E91-C6F6-4458-81CF-B2F6F8A0B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183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E6E1362-B85A-824A-BDD8-19EE6704A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5503" y="0"/>
            <a:ext cx="6957559" cy="6857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000">
                <a:solidFill>
                  <a:srgbClr val="48595D"/>
                </a:solidFill>
              </a:defRPr>
            </a:lvl1pPr>
            <a:lvl2pPr marL="457200" indent="-228600">
              <a:defRPr sz="2000">
                <a:solidFill>
                  <a:srgbClr val="48595D"/>
                </a:solidFill>
              </a:defRPr>
            </a:lvl2pPr>
            <a:lvl3pPr marL="685800" indent="-228600">
              <a:defRPr sz="1800">
                <a:solidFill>
                  <a:srgbClr val="48595D"/>
                </a:solidFill>
              </a:defRPr>
            </a:lvl3pPr>
            <a:lvl4pPr marL="914400" indent="-228600">
              <a:defRPr sz="1600">
                <a:solidFill>
                  <a:srgbClr val="48595D"/>
                </a:solidFill>
              </a:defRPr>
            </a:lvl4pPr>
            <a:lvl5pPr marL="1143000" indent="-228600">
              <a:defRPr sz="1600">
                <a:solidFill>
                  <a:srgbClr val="48595D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1DC394-F361-5F4B-A3CB-FDFAF099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55" y="0"/>
            <a:ext cx="3903562" cy="6858000"/>
          </a:xfrm>
        </p:spPr>
        <p:txBody>
          <a:bodyPr tIns="0" bIns="91440" anchor="ctr" anchorCtr="0"/>
          <a:lstStyle>
            <a:lvl1pPr>
              <a:defRPr lang="en-US" sz="3600" b="1" kern="1200" dirty="0">
                <a:solidFill>
                  <a:srgbClr val="D91B5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83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74F818-C69E-4EAA-A45C-D405BCFA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2DE070-B7B2-4207-9BA8-CDA5129C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DA1BCE-D35B-4F4D-9F18-5E2E6B4E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670C3F-55AB-438B-A2AA-B7F3F33A7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C499BE-E97F-4817-8D41-27B12B12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25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37ACEA-A421-47DF-926A-42506A87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1ABBF8D-8A78-4E49-A975-5006DEF8C0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18C21B-2A26-4D32-A6A8-6BA360186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1096EB-425E-49E0-BDAE-87D6BD013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0D8768-5347-4EF9-82D0-E5AE2CC0F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60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7EC08-3AE8-4FDC-9C73-73DFE0941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8D807B-DEB3-4E9D-9B14-1F4F5B19C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ED79840-80B3-49C1-A785-104C6CFAF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1CB055-942C-4F2B-A595-82A53EFF5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CAAE228-29C0-4CF9-AC8E-632C6B59E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15C63D-2300-45A4-8440-F9F5CD152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23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EB45C-532E-4CBF-B3E6-D9B7BDED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0D0D8B-97CF-47CD-B350-25E544254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307E4B5-0D25-451E-9577-63B3B0B7F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E0C733-2CB5-4BAA-B8E7-475B24B752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15689A6-605E-4862-A1AB-F1DAD1D8C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1EC9879-0291-44E6-9A02-07AAAA914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D861F6-6D05-429C-9931-646D222C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23112E7-4CA6-45B5-B296-CB5FCD7D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28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75A5BA-DBF2-48E8-A354-5223A96B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C50D0A5-4F08-48F8-A974-432300F0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CCF64B7-538A-45D5-B58D-46629D322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F5331B-12E0-44C7-AB54-EF181EC9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73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F04F555-2C24-4861-87BF-B2E4F8AAD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ECE7A0F-2A03-4337-9042-915D3EC0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390EEF-C1A2-493B-B648-AAE445FD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76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27CF2-D383-4224-AF72-FB96ABF4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2712B3-E780-41B5-80E5-CAB50EA98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0C69E8-CB94-4D96-81DD-E84090645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9C3D7E-FB94-4FC3-80CF-28CFE9AD0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E34325-CFE7-4DB8-8E11-2B06F1312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1E03C9A-E711-4D7C-A999-2D794C8FD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038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E2CD8-35C1-444A-9ED3-E0E15D54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A7BB341-7922-4F1E-8110-6458E510E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31EB9DC-D78B-4278-B0F2-91761FC02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4965D8-4E63-44D2-A273-0CC89BC38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949D5EC-E932-4AAF-B4DB-B21F557B3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1FCA1D8-3899-494F-A028-089AC025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47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F40B305-03A8-491E-B9A3-CCF10456D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76E946A-C393-4557-969C-D3EF332FD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5F909E-4CD3-48FF-A427-AAF040787F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EC613-8179-4229-9FBB-9CA89956D7A4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7B1BDD-36EC-48A9-90EC-303AA6B06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959494-E742-4355-A92E-9EAB2D9F2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C86B-B0C3-46EB-93EA-87CFA9E42B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05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D894CE-C8EE-4D0F-A16D-DB758BFDE3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30562"/>
          </a:xfrm>
        </p:spPr>
        <p:txBody>
          <a:bodyPr/>
          <a:lstStyle/>
          <a:p>
            <a:r>
              <a:rPr lang="nl-NL" dirty="0"/>
              <a:t>Kansen voor meisjes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61E5E8-1FB5-4CCA-8026-667434E680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DA74986-6146-4C21-ADE5-4E4D7ED03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737" y="2375061"/>
            <a:ext cx="10715404" cy="448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75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7868A-993C-4052-ADEA-B91707551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400" dirty="0">
                <a:solidFill>
                  <a:schemeClr val="accent5">
                    <a:lumMod val="75000"/>
                  </a:schemeClr>
                </a:solidFill>
              </a:rPr>
              <a:t>Kansen voor Meisjes  </a:t>
            </a:r>
            <a:br>
              <a:rPr lang="nl-NL" sz="4400" dirty="0">
                <a:solidFill>
                  <a:schemeClr val="accent5">
                    <a:lumMod val="75000"/>
                  </a:schemeClr>
                </a:solidFill>
              </a:rPr>
            </a:b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EDCBD415-863E-4867-8646-EA40A40F3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916" y="1694603"/>
            <a:ext cx="3758629" cy="1701753"/>
          </a:xfrm>
          <a:prstGeom prst="rect">
            <a:avLst/>
          </a:prstGeom>
        </p:spPr>
      </p:pic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85E85499-CBD3-4DC1-8612-8262EDBB8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0008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02900D3-CD80-41C5-8BA6-F5A2470F8E59}"/>
              </a:ext>
            </a:extLst>
          </p:cNvPr>
          <p:cNvSpPr txBox="1"/>
          <p:nvPr/>
        </p:nvSpPr>
        <p:spPr>
          <a:xfrm>
            <a:off x="1568740" y="4533338"/>
            <a:ext cx="83051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sz="3600" dirty="0">
                <a:solidFill>
                  <a:schemeClr val="accent1"/>
                </a:solidFill>
              </a:rPr>
              <a:t> De meisjes op de wereld wachten op JOU</a:t>
            </a:r>
          </a:p>
          <a:p>
            <a:pPr algn="ctr"/>
            <a:r>
              <a:rPr lang="nl-NL" sz="3600" dirty="0">
                <a:solidFill>
                  <a:schemeClr val="accent1"/>
                </a:solidFill>
              </a:rPr>
              <a:t>     en je Rotary club  </a:t>
            </a:r>
          </a:p>
        </p:txBody>
      </p:sp>
    </p:spTree>
    <p:extLst>
      <p:ext uri="{BB962C8B-B14F-4D97-AF65-F5344CB8AC3E}">
        <p14:creationId xmlns:p14="http://schemas.microsoft.com/office/powerpoint/2010/main" val="1233795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3CC0E6-7F38-4E0C-B3F9-B634619B7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7963A7-33CF-41D3-B848-D5B99F212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Meld je projecten bij mij, </a:t>
            </a:r>
          </a:p>
          <a:p>
            <a:r>
              <a:rPr lang="nl-NL" dirty="0"/>
              <a:t>Hoe klein ze ook zijn</a:t>
            </a:r>
          </a:p>
          <a:p>
            <a:r>
              <a:rPr lang="nl-NL" dirty="0"/>
              <a:t>Zie flyer voor gegevens</a:t>
            </a:r>
          </a:p>
        </p:txBody>
      </p:sp>
    </p:spTree>
    <p:extLst>
      <p:ext uri="{BB962C8B-B14F-4D97-AF65-F5344CB8AC3E}">
        <p14:creationId xmlns:p14="http://schemas.microsoft.com/office/powerpoint/2010/main" val="4049407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96436A-951F-4041-89B1-601959A1B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Discussie Empowering Girls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2496B3-7819-4D89-9A40-6E968E26F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Gemakkelijker in onderontwikkelde landen</a:t>
            </a:r>
          </a:p>
          <a:p>
            <a:r>
              <a:rPr lang="nl-NL" dirty="0"/>
              <a:t>Niet nodig in Nederland</a:t>
            </a:r>
          </a:p>
          <a:p>
            <a:r>
              <a:rPr lang="nl-NL" dirty="0"/>
              <a:t>Hoe ga je zo’n project aanpakken?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1256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93C15-2088-447D-9356-836C67853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Duscussie</a:t>
            </a:r>
            <a:r>
              <a:rPr lang="nl-NL" dirty="0"/>
              <a:t>   DEI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929A4F-A244-4203-AB25-A6752C9F8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staat het in jouw club met DEI</a:t>
            </a:r>
          </a:p>
          <a:p>
            <a:pPr marL="0" indent="0">
              <a:buNone/>
            </a:pPr>
            <a:r>
              <a:rPr lang="nl-NL" dirty="0"/>
              <a:t>- Vrouwelijke leden</a:t>
            </a:r>
          </a:p>
          <a:p>
            <a:pPr marL="0" indent="0">
              <a:buNone/>
            </a:pPr>
            <a:r>
              <a:rPr lang="nl-NL" dirty="0"/>
              <a:t>- Leden van andere culturele achtergrond</a:t>
            </a:r>
          </a:p>
          <a:p>
            <a:r>
              <a:rPr lang="nl-NL" dirty="0"/>
              <a:t>Hoe vind je die? </a:t>
            </a:r>
          </a:p>
          <a:p>
            <a:r>
              <a:rPr lang="nl-NL" dirty="0"/>
              <a:t>Moet je andere netwerken zoeken?</a:t>
            </a:r>
          </a:p>
          <a:p>
            <a:r>
              <a:rPr lang="nl-NL" dirty="0"/>
              <a:t>Hoe kun je die overtuigen om lid te worden?</a:t>
            </a:r>
          </a:p>
          <a:p>
            <a:r>
              <a:rPr lang="nl-NL" dirty="0"/>
              <a:t>Hoe houd je die vast?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3462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E5A21B-FE7C-4927-8F1B-1231932BA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AB78BE8-F916-4711-85F7-ADDA81A94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942" y="2171668"/>
            <a:ext cx="8211554" cy="371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99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8DA398-9428-4663-963D-8DA7B438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DEI </a:t>
            </a:r>
            <a:br>
              <a:rPr lang="nl-NL" dirty="0"/>
            </a:br>
            <a:r>
              <a:rPr lang="nl-NL" dirty="0"/>
              <a:t>Diversity  </a:t>
            </a:r>
            <a:r>
              <a:rPr lang="nl-NL" dirty="0" err="1"/>
              <a:t>Equity</a:t>
            </a:r>
            <a:r>
              <a:rPr lang="nl-NL" dirty="0"/>
              <a:t>  </a:t>
            </a:r>
            <a:r>
              <a:rPr lang="nl-NL" dirty="0" err="1"/>
              <a:t>Inclusion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FAF003-186A-47A9-96C9-EC6536E30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Diversiteit</a:t>
            </a:r>
          </a:p>
          <a:p>
            <a:r>
              <a:rPr lang="nl-NL"/>
              <a:t>Evenwaardig </a:t>
            </a:r>
            <a:endParaRPr lang="nl-NL" dirty="0"/>
          </a:p>
          <a:p>
            <a:r>
              <a:rPr lang="nl-NL" dirty="0"/>
              <a:t>Inclusie</a:t>
            </a:r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5" name="Gruppieren 52">
            <a:extLst>
              <a:ext uri="{FF2B5EF4-FFF2-40B4-BE49-F238E27FC236}">
                <a16:creationId xmlns:a16="http://schemas.microsoft.com/office/drawing/2014/main" id="{5342489F-4F41-467D-A0FC-4C53E0420AE5}"/>
              </a:ext>
            </a:extLst>
          </p:cNvPr>
          <p:cNvGrpSpPr/>
          <p:nvPr/>
        </p:nvGrpSpPr>
        <p:grpSpPr>
          <a:xfrm>
            <a:off x="973123" y="3429000"/>
            <a:ext cx="9823508" cy="1881231"/>
            <a:chOff x="5667878" y="1322245"/>
            <a:chExt cx="3914816" cy="719408"/>
          </a:xfrm>
        </p:grpSpPr>
        <p:pic>
          <p:nvPicPr>
            <p:cNvPr id="6" name="Grafik 2" descr="Männlich mit einfarbiger Füllung">
              <a:extLst>
                <a:ext uri="{FF2B5EF4-FFF2-40B4-BE49-F238E27FC236}">
                  <a16:creationId xmlns:a16="http://schemas.microsoft.com/office/drawing/2014/main" id="{E2FD1A0C-4CCC-4D91-90C4-99BADA5F7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67878" y="1363272"/>
              <a:ext cx="678381" cy="678381"/>
            </a:xfrm>
            <a:prstGeom prst="rect">
              <a:avLst/>
            </a:prstGeom>
          </p:spPr>
        </p:pic>
        <p:pic>
          <p:nvPicPr>
            <p:cNvPr id="7" name="Grafik 4" descr="Weiblich mit einfarbiger Füllung">
              <a:extLst>
                <a:ext uri="{FF2B5EF4-FFF2-40B4-BE49-F238E27FC236}">
                  <a16:creationId xmlns:a16="http://schemas.microsoft.com/office/drawing/2014/main" id="{CC250064-22A6-429B-BFBA-0FC6259E5B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132219" y="1336998"/>
              <a:ext cx="678381" cy="678381"/>
            </a:xfrm>
            <a:prstGeom prst="rect">
              <a:avLst/>
            </a:prstGeom>
          </p:spPr>
        </p:pic>
        <p:pic>
          <p:nvPicPr>
            <p:cNvPr id="8" name="Grafik 6" descr="Lächelnde Gesichtskontur mit einfarbiger Füllung">
              <a:extLst>
                <a:ext uri="{FF2B5EF4-FFF2-40B4-BE49-F238E27FC236}">
                  <a16:creationId xmlns:a16="http://schemas.microsoft.com/office/drawing/2014/main" id="{2F028D5D-D069-4AFF-B99F-E247F466E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904313" y="1336998"/>
              <a:ext cx="678381" cy="678381"/>
            </a:xfrm>
            <a:prstGeom prst="rect">
              <a:avLst/>
            </a:prstGeom>
          </p:spPr>
        </p:pic>
        <p:sp>
          <p:nvSpPr>
            <p:cNvPr id="9" name="Textfeld 13">
              <a:extLst>
                <a:ext uri="{FF2B5EF4-FFF2-40B4-BE49-F238E27FC236}">
                  <a16:creationId xmlns:a16="http://schemas.microsoft.com/office/drawing/2014/main" id="{F36C689A-F926-4A27-B8DA-5AB2326BA556}"/>
                </a:ext>
              </a:extLst>
            </p:cNvPr>
            <p:cNvSpPr txBox="1"/>
            <p:nvPr/>
          </p:nvSpPr>
          <p:spPr>
            <a:xfrm>
              <a:off x="6556952" y="1322245"/>
              <a:ext cx="2757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dirty="0"/>
                <a:t>=</a:t>
              </a:r>
              <a:endParaRPr lang="de-CH" sz="4000" dirty="0"/>
            </a:p>
          </p:txBody>
        </p:sp>
        <p:sp>
          <p:nvSpPr>
            <p:cNvPr id="10" name="Textfeld 14">
              <a:extLst>
                <a:ext uri="{FF2B5EF4-FFF2-40B4-BE49-F238E27FC236}">
                  <a16:creationId xmlns:a16="http://schemas.microsoft.com/office/drawing/2014/main" id="{4E8EB174-C6ED-4A2F-A2E0-27B9C626C065}"/>
                </a:ext>
              </a:extLst>
            </p:cNvPr>
            <p:cNvSpPr txBox="1"/>
            <p:nvPr/>
          </p:nvSpPr>
          <p:spPr>
            <a:xfrm>
              <a:off x="8127027" y="1322245"/>
              <a:ext cx="2757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dirty="0"/>
                <a:t>=</a:t>
              </a:r>
              <a:endParaRPr lang="de-CH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270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CB03F-9568-479A-A85E-740963828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341" y="365126"/>
            <a:ext cx="10699459" cy="748057"/>
          </a:xfrm>
        </p:spPr>
        <p:txBody>
          <a:bodyPr>
            <a:normAutofit fontScale="90000"/>
          </a:bodyPr>
          <a:lstStyle/>
          <a:p>
            <a:r>
              <a:rPr lang="nl-NL" sz="4800" dirty="0"/>
              <a:t>  </a:t>
            </a:r>
            <a:r>
              <a:rPr lang="nl-NL" sz="4800" dirty="0">
                <a:solidFill>
                  <a:schemeClr val="accent1"/>
                </a:solidFill>
              </a:rPr>
              <a:t>Kansen voor Meisjes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5BBE51-C51F-455F-BC8F-DDFDF36C6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6345"/>
            <a:ext cx="10881220" cy="5763237"/>
          </a:xfrm>
        </p:spPr>
        <p:txBody>
          <a:bodyPr>
            <a:noAutofit/>
          </a:bodyPr>
          <a:lstStyle/>
          <a:p>
            <a:pPr>
              <a:lnSpc>
                <a:spcPts val="2000"/>
              </a:lnSpc>
            </a:pPr>
            <a:r>
              <a:rPr lang="nl-NL" sz="2400" dirty="0"/>
              <a:t>Scholing              		          -  werk, welvaart, hoger inkomen, minder armoede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                             		          -  sterkere families,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				          - bijdrage aan lokale economie en samenleving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                              		          -  gezondheid, minder verzuim</a:t>
            </a:r>
          </a:p>
          <a:p>
            <a:pPr marL="0" indent="0">
              <a:lnSpc>
                <a:spcPts val="2200"/>
              </a:lnSpc>
              <a:buNone/>
            </a:pPr>
            <a:endParaRPr lang="nl-NL" sz="2400" dirty="0"/>
          </a:p>
          <a:p>
            <a:pPr>
              <a:lnSpc>
                <a:spcPts val="2000"/>
              </a:lnSpc>
            </a:pPr>
            <a:r>
              <a:rPr lang="nl-NL" sz="2400" dirty="0"/>
              <a:t>Gezondheidszorg en sanitatie       -  langer leven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                              		          -  gezondere kinderen </a:t>
            </a:r>
          </a:p>
          <a:p>
            <a:pPr marL="0" indent="0">
              <a:lnSpc>
                <a:spcPts val="2200"/>
              </a:lnSpc>
              <a:buNone/>
            </a:pPr>
            <a:r>
              <a:rPr lang="nl-NL" sz="2400" dirty="0"/>
              <a:t>                </a:t>
            </a:r>
          </a:p>
          <a:p>
            <a:pPr>
              <a:lnSpc>
                <a:spcPts val="2000"/>
              </a:lnSpc>
            </a:pPr>
            <a:r>
              <a:rPr lang="nl-NL" sz="2400" dirty="0"/>
              <a:t> Sterke meisjes   		          -  sterke vrouwen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				          -  sterke moeders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                             		          -  betere toekomst</a:t>
            </a:r>
          </a:p>
          <a:p>
            <a:pPr marL="0" indent="0">
              <a:lnSpc>
                <a:spcPts val="2200"/>
              </a:lnSpc>
              <a:buNone/>
            </a:pPr>
            <a:endParaRPr lang="nl-NL" sz="2400" dirty="0"/>
          </a:p>
          <a:p>
            <a:pPr>
              <a:lnSpc>
                <a:spcPts val="2000"/>
              </a:lnSpc>
            </a:pPr>
            <a:r>
              <a:rPr lang="nl-NL" sz="2400" dirty="0"/>
              <a:t>Rechten voor meisjes en vrouwen -  geen kindhuwelijken </a:t>
            </a:r>
          </a:p>
          <a:p>
            <a:pPr marL="0" indent="0">
              <a:lnSpc>
                <a:spcPts val="2000"/>
              </a:lnSpc>
              <a:buNone/>
            </a:pPr>
            <a:r>
              <a:rPr lang="nl-NL" sz="2400" dirty="0"/>
              <a:t>				            -  veiliger wereld</a:t>
            </a:r>
          </a:p>
        </p:txBody>
      </p:sp>
    </p:spTree>
    <p:extLst>
      <p:ext uri="{BB962C8B-B14F-4D97-AF65-F5344CB8AC3E}">
        <p14:creationId xmlns:p14="http://schemas.microsoft.com/office/powerpoint/2010/main" val="171330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BC83281-A3DA-4BB7-A4BA-D4192B9084D5}"/>
              </a:ext>
            </a:extLst>
          </p:cNvPr>
          <p:cNvSpPr/>
          <p:nvPr/>
        </p:nvSpPr>
        <p:spPr>
          <a:xfrm>
            <a:off x="0" y="-88682"/>
            <a:ext cx="12192000" cy="1206062"/>
          </a:xfrm>
          <a:prstGeom prst="rect">
            <a:avLst/>
          </a:prstGeom>
          <a:solidFill>
            <a:srgbClr val="01B4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latin typeface="Arial Nova" panose="020B0504020202020204" pitchFamily="34" charset="0"/>
            </a:endParaRP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E56755D7-5F6A-4CDB-B416-B297E7A05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08" y="71462"/>
            <a:ext cx="885774" cy="885774"/>
          </a:xfr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1E7F510-E3C7-4A6E-A862-91D7675A4B44}"/>
              </a:ext>
            </a:extLst>
          </p:cNvPr>
          <p:cNvSpPr txBox="1"/>
          <p:nvPr/>
        </p:nvSpPr>
        <p:spPr>
          <a:xfrm>
            <a:off x="1332186" y="221962"/>
            <a:ext cx="7856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>
                <a:solidFill>
                  <a:schemeClr val="bg1"/>
                </a:solidFill>
              </a:rPr>
              <a:t>Kansen</a:t>
            </a:r>
            <a:r>
              <a:rPr lang="de-DE" sz="3200" b="1" dirty="0">
                <a:solidFill>
                  <a:schemeClr val="bg1"/>
                </a:solidFill>
              </a:rPr>
              <a:t> voor </a:t>
            </a:r>
            <a:r>
              <a:rPr lang="de-DE" sz="3200" b="1" dirty="0" err="1">
                <a:solidFill>
                  <a:schemeClr val="bg1"/>
                </a:solidFill>
              </a:rPr>
              <a:t>meisjes</a:t>
            </a:r>
            <a:r>
              <a:rPr lang="de-DE" sz="3200" b="1" dirty="0">
                <a:solidFill>
                  <a:schemeClr val="bg1"/>
                </a:solidFill>
              </a:rPr>
              <a:t>  en de  Focus </a:t>
            </a:r>
            <a:r>
              <a:rPr lang="de-DE" sz="3200" b="1" dirty="0" err="1">
                <a:solidFill>
                  <a:schemeClr val="bg1"/>
                </a:solidFill>
              </a:rPr>
              <a:t>Gebieden</a:t>
            </a:r>
            <a:endParaRPr lang="de-CH" sz="3200" b="1" dirty="0">
              <a:solidFill>
                <a:schemeClr val="bg1"/>
              </a:solidFill>
            </a:endParaRP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8A479E55-27FA-40A8-9348-835237AF7E83}"/>
              </a:ext>
            </a:extLst>
          </p:cNvPr>
          <p:cNvGrpSpPr/>
          <p:nvPr/>
        </p:nvGrpSpPr>
        <p:grpSpPr>
          <a:xfrm>
            <a:off x="5650953" y="1657404"/>
            <a:ext cx="5934196" cy="5122492"/>
            <a:chOff x="5650953" y="1596113"/>
            <a:chExt cx="5934196" cy="5122492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A3DEA49B-3DCD-4684-A7A5-3FD40383357D}"/>
                </a:ext>
              </a:extLst>
            </p:cNvPr>
            <p:cNvGrpSpPr/>
            <p:nvPr/>
          </p:nvGrpSpPr>
          <p:grpSpPr>
            <a:xfrm>
              <a:off x="5650953" y="1596113"/>
              <a:ext cx="5934196" cy="1217684"/>
              <a:chOff x="5650953" y="1596113"/>
              <a:chExt cx="5934196" cy="1217684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7099A5A0-6646-40EB-96E9-38001EC810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50953" y="1596113"/>
                <a:ext cx="865707" cy="865707"/>
              </a:xfrm>
              <a:prstGeom prst="rect">
                <a:avLst/>
              </a:prstGeom>
            </p:spPr>
          </p:pic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8665EAF9-DF1B-400B-AE06-F528BC6F6EE4}"/>
                  </a:ext>
                </a:extLst>
              </p:cNvPr>
              <p:cNvSpPr txBox="1"/>
              <p:nvPr/>
            </p:nvSpPr>
            <p:spPr>
              <a:xfrm>
                <a:off x="7106872" y="1613468"/>
                <a:ext cx="447827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err="1"/>
                  <a:t>Gezonde</a:t>
                </a:r>
                <a:r>
                  <a:rPr lang="en-GB" sz="2400" dirty="0"/>
                  <a:t> </a:t>
                </a:r>
                <a:r>
                  <a:rPr lang="en-GB" sz="2400" dirty="0" err="1"/>
                  <a:t>voeding</a:t>
                </a:r>
                <a:endParaRPr lang="en-GB" sz="2400" dirty="0"/>
              </a:p>
              <a:p>
                <a:r>
                  <a:rPr lang="en-GB" sz="2400" dirty="0" err="1"/>
                  <a:t>Preventie</a:t>
                </a:r>
                <a:r>
                  <a:rPr lang="en-GB" sz="2400" dirty="0"/>
                  <a:t> van </a:t>
                </a:r>
                <a:r>
                  <a:rPr lang="en-GB" sz="2400" dirty="0" err="1"/>
                  <a:t>ziekten</a:t>
                </a:r>
                <a:r>
                  <a:rPr lang="en-GB" sz="2400" dirty="0"/>
                  <a:t> (</a:t>
                </a:r>
                <a:r>
                  <a:rPr lang="en-GB" sz="2400" dirty="0" err="1"/>
                  <a:t>vaccinaties</a:t>
                </a:r>
                <a:r>
                  <a:rPr lang="en-GB" sz="2400" dirty="0"/>
                  <a:t>)</a:t>
                </a:r>
              </a:p>
              <a:p>
                <a:r>
                  <a:rPr lang="en-GB" sz="2400" dirty="0" err="1"/>
                  <a:t>Gezondheidsonderwijs</a:t>
                </a:r>
                <a:endParaRPr lang="en-GB" sz="2400" dirty="0"/>
              </a:p>
            </p:txBody>
          </p:sp>
        </p:grp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C95B6C0D-BA45-4597-B3DF-77DB7B5AF255}"/>
                </a:ext>
              </a:extLst>
            </p:cNvPr>
            <p:cNvGrpSpPr/>
            <p:nvPr/>
          </p:nvGrpSpPr>
          <p:grpSpPr>
            <a:xfrm>
              <a:off x="5650953" y="2851483"/>
              <a:ext cx="3738916" cy="1220733"/>
              <a:chOff x="5650953" y="2987254"/>
              <a:chExt cx="3738916" cy="1220733"/>
            </a:xfrm>
          </p:grpSpPr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C40CC0CB-7342-4D0F-8AB6-0853ED819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50953" y="2987254"/>
                <a:ext cx="890093" cy="871804"/>
              </a:xfrm>
              <a:prstGeom prst="rect">
                <a:avLst/>
              </a:prstGeom>
            </p:spPr>
          </p:pic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A2626C0-660C-4071-95D5-FCB82B246113}"/>
                  </a:ext>
                </a:extLst>
              </p:cNvPr>
              <p:cNvSpPr txBox="1"/>
              <p:nvPr/>
            </p:nvSpPr>
            <p:spPr>
              <a:xfrm>
                <a:off x="7106872" y="3007658"/>
                <a:ext cx="228299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err="1"/>
                  <a:t>Onderwijs</a:t>
                </a:r>
                <a:r>
                  <a:rPr lang="en-GB" sz="2400" dirty="0"/>
                  <a:t>, </a:t>
                </a:r>
              </a:p>
              <a:p>
                <a:r>
                  <a:rPr lang="en-GB" sz="2400" dirty="0"/>
                  <a:t>Basis en </a:t>
                </a:r>
                <a:r>
                  <a:rPr lang="en-GB" sz="2400" dirty="0" err="1"/>
                  <a:t>Beroeps</a:t>
                </a:r>
                <a:endParaRPr lang="en-GB" sz="2400" dirty="0"/>
              </a:p>
              <a:p>
                <a:r>
                  <a:rPr lang="en-GB" sz="2400" dirty="0" err="1"/>
                  <a:t>Technisch</a:t>
                </a:r>
                <a:endParaRPr lang="en-GB" sz="2400" dirty="0"/>
              </a:p>
            </p:txBody>
          </p:sp>
        </p:grp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66121374-66DE-40FD-B0AE-658F8D60F0F4}"/>
                </a:ext>
              </a:extLst>
            </p:cNvPr>
            <p:cNvGrpSpPr/>
            <p:nvPr/>
          </p:nvGrpSpPr>
          <p:grpSpPr>
            <a:xfrm>
              <a:off x="5650953" y="4112950"/>
              <a:ext cx="5870120" cy="1200329"/>
              <a:chOff x="5675339" y="4231989"/>
              <a:chExt cx="5870120" cy="1200329"/>
            </a:xfrm>
          </p:grpSpPr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02C32551-EBFB-49F3-933C-86CD608791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75339" y="4399300"/>
                <a:ext cx="877900" cy="865707"/>
              </a:xfrm>
              <a:prstGeom prst="rect">
                <a:avLst/>
              </a:prstGeom>
            </p:spPr>
          </p:pic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7E4AE110-7CAF-481A-B598-8C90B4084118}"/>
                  </a:ext>
                </a:extLst>
              </p:cNvPr>
              <p:cNvSpPr txBox="1"/>
              <p:nvPr/>
            </p:nvSpPr>
            <p:spPr>
              <a:xfrm>
                <a:off x="7106872" y="4231989"/>
                <a:ext cx="443858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Micro </a:t>
                </a:r>
                <a:r>
                  <a:rPr lang="en-GB" sz="2400" dirty="0" err="1"/>
                  <a:t>crediten</a:t>
                </a:r>
                <a:endParaRPr lang="en-GB" sz="2400" dirty="0"/>
              </a:p>
              <a:p>
                <a:r>
                  <a:rPr lang="en-GB" sz="2400" dirty="0" err="1"/>
                  <a:t>Toegang</a:t>
                </a:r>
                <a:r>
                  <a:rPr lang="en-GB" sz="2400" dirty="0"/>
                  <a:t> voor </a:t>
                </a:r>
                <a:r>
                  <a:rPr lang="en-GB" sz="2400" dirty="0" err="1"/>
                  <a:t>vrouwen</a:t>
                </a:r>
                <a:r>
                  <a:rPr lang="en-GB" sz="2400" dirty="0"/>
                  <a:t> tot </a:t>
                </a:r>
                <a:r>
                  <a:rPr lang="en-GB" sz="2400" dirty="0" err="1"/>
                  <a:t>banken</a:t>
                </a:r>
                <a:endParaRPr lang="en-GB" sz="2400" dirty="0"/>
              </a:p>
              <a:p>
                <a:r>
                  <a:rPr lang="en-GB" sz="2400" dirty="0" err="1"/>
                  <a:t>Werkgelegenheid</a:t>
                </a:r>
                <a:r>
                  <a:rPr lang="en-GB" sz="2400" dirty="0"/>
                  <a:t> voor </a:t>
                </a:r>
                <a:r>
                  <a:rPr lang="en-GB" sz="2400" dirty="0" err="1"/>
                  <a:t>vrouwen</a:t>
                </a:r>
                <a:endParaRPr lang="en-GB" sz="2400" dirty="0"/>
              </a:p>
            </p:txBody>
          </p:sp>
        </p:grp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1FBA4C94-208B-4553-94FD-49B55584D832}"/>
                </a:ext>
              </a:extLst>
            </p:cNvPr>
            <p:cNvGrpSpPr/>
            <p:nvPr/>
          </p:nvGrpSpPr>
          <p:grpSpPr>
            <a:xfrm>
              <a:off x="5650953" y="5518276"/>
              <a:ext cx="4426604" cy="1200329"/>
              <a:chOff x="5650953" y="5518276"/>
              <a:chExt cx="4426604" cy="1200329"/>
            </a:xfrm>
          </p:grpSpPr>
          <p:pic>
            <p:nvPicPr>
              <p:cNvPr id="9" name="Grafik 8">
                <a:extLst>
                  <a:ext uri="{FF2B5EF4-FFF2-40B4-BE49-F238E27FC236}">
                    <a16:creationId xmlns:a16="http://schemas.microsoft.com/office/drawing/2014/main" id="{BC444A4B-09CC-4C9B-8B7A-6AE0812A90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50953" y="5702943"/>
                <a:ext cx="902286" cy="871804"/>
              </a:xfrm>
              <a:prstGeom prst="rect">
                <a:avLst/>
              </a:prstGeom>
            </p:spPr>
          </p:pic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28783762-2409-4D2D-AFA0-E59D7D1B6A40}"/>
                  </a:ext>
                </a:extLst>
              </p:cNvPr>
              <p:cNvSpPr txBox="1"/>
              <p:nvPr/>
            </p:nvSpPr>
            <p:spPr>
              <a:xfrm>
                <a:off x="7106872" y="5518276"/>
                <a:ext cx="297068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err="1"/>
                  <a:t>Gezonde</a:t>
                </a:r>
                <a:r>
                  <a:rPr lang="en-GB" sz="2400" dirty="0"/>
                  <a:t> environment</a:t>
                </a:r>
              </a:p>
              <a:p>
                <a:r>
                  <a:rPr lang="en-GB" sz="2400" dirty="0" err="1"/>
                  <a:t>Duurzaamheid</a:t>
                </a:r>
                <a:r>
                  <a:rPr lang="en-GB" sz="2400" dirty="0"/>
                  <a:t> </a:t>
                </a:r>
              </a:p>
              <a:p>
                <a:r>
                  <a:rPr lang="en-GB" sz="2400" dirty="0" err="1"/>
                  <a:t>Afvalbeheer</a:t>
                </a:r>
                <a:r>
                  <a:rPr lang="en-GB" sz="2400" dirty="0"/>
                  <a:t>, recycling</a:t>
                </a:r>
              </a:p>
            </p:txBody>
          </p: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05ABB508-1279-49E2-8091-6A42026D61FE}"/>
              </a:ext>
            </a:extLst>
          </p:cNvPr>
          <p:cNvGrpSpPr/>
          <p:nvPr/>
        </p:nvGrpSpPr>
        <p:grpSpPr>
          <a:xfrm>
            <a:off x="460382" y="1636675"/>
            <a:ext cx="4913524" cy="4978960"/>
            <a:chOff x="460382" y="1636675"/>
            <a:chExt cx="4913524" cy="4978960"/>
          </a:xfrm>
        </p:grpSpPr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3556BDDC-05C6-4556-9EA9-1D6C815B6AFB}"/>
                </a:ext>
              </a:extLst>
            </p:cNvPr>
            <p:cNvGrpSpPr/>
            <p:nvPr/>
          </p:nvGrpSpPr>
          <p:grpSpPr>
            <a:xfrm>
              <a:off x="460382" y="1636675"/>
              <a:ext cx="4055853" cy="871804"/>
              <a:chOff x="460382" y="1600792"/>
              <a:chExt cx="4055853" cy="871804"/>
            </a:xfrm>
          </p:grpSpPr>
          <p:pic>
            <p:nvPicPr>
              <p:cNvPr id="14" name="Grafik 13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85A42E3B-F9B7-4B27-9033-57B2F31256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382" y="1600792"/>
                <a:ext cx="1024217" cy="871804"/>
              </a:xfrm>
              <a:prstGeom prst="rect">
                <a:avLst/>
              </a:prstGeom>
            </p:spPr>
          </p:pic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90A1B847-3047-43E9-82A1-CB658C8CCFFA}"/>
                  </a:ext>
                </a:extLst>
              </p:cNvPr>
              <p:cNvSpPr txBox="1"/>
              <p:nvPr/>
            </p:nvSpPr>
            <p:spPr>
              <a:xfrm>
                <a:off x="1803633" y="1621196"/>
                <a:ext cx="271260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err="1"/>
                  <a:t>Geweldpreventie</a:t>
                </a:r>
                <a:endParaRPr lang="en-GB" sz="2400" dirty="0"/>
              </a:p>
              <a:p>
                <a:r>
                  <a:rPr lang="en-GB" sz="2400" dirty="0" err="1"/>
                  <a:t>Geen</a:t>
                </a:r>
                <a:r>
                  <a:rPr lang="en-GB" sz="2400" dirty="0"/>
                  <a:t> </a:t>
                </a:r>
                <a:r>
                  <a:rPr lang="en-GB" sz="2400"/>
                  <a:t>meisjeshandel</a:t>
                </a:r>
                <a:endParaRPr lang="en-GB" sz="2400" dirty="0"/>
              </a:p>
            </p:txBody>
          </p:sp>
        </p:grp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ED2C1E73-514B-416C-8E30-47554F2EC03D}"/>
                </a:ext>
              </a:extLst>
            </p:cNvPr>
            <p:cNvGrpSpPr/>
            <p:nvPr/>
          </p:nvGrpSpPr>
          <p:grpSpPr>
            <a:xfrm>
              <a:off x="460382" y="2979309"/>
              <a:ext cx="4913524" cy="1245119"/>
              <a:chOff x="460382" y="3150346"/>
              <a:chExt cx="4913524" cy="1245119"/>
            </a:xfrm>
          </p:grpSpPr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482FB2C4-E82B-46CE-AF0F-99FFC045B1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382" y="3150346"/>
                <a:ext cx="871804" cy="920576"/>
              </a:xfrm>
              <a:prstGeom prst="rect">
                <a:avLst/>
              </a:prstGeom>
            </p:spPr>
          </p:pic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7C72814C-3DDF-42FE-AE5F-E4481B563F27}"/>
                  </a:ext>
                </a:extLst>
              </p:cNvPr>
              <p:cNvSpPr txBox="1"/>
              <p:nvPr/>
            </p:nvSpPr>
            <p:spPr>
              <a:xfrm>
                <a:off x="1803633" y="3195136"/>
                <a:ext cx="357027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err="1"/>
                  <a:t>Toegang</a:t>
                </a:r>
                <a:r>
                  <a:rPr lang="en-GB" sz="2400" dirty="0"/>
                  <a:t> tot </a:t>
                </a:r>
                <a:r>
                  <a:rPr lang="en-GB" sz="2400" dirty="0" err="1"/>
                  <a:t>schoon</a:t>
                </a:r>
                <a:r>
                  <a:rPr lang="en-GB" sz="2400" dirty="0"/>
                  <a:t> water</a:t>
                </a:r>
              </a:p>
              <a:p>
                <a:r>
                  <a:rPr lang="en-GB" sz="2400" dirty="0"/>
                  <a:t>Hygiene, </a:t>
                </a:r>
                <a:r>
                  <a:rPr lang="en-GB" sz="2400" dirty="0" err="1"/>
                  <a:t>toiletten</a:t>
                </a:r>
                <a:r>
                  <a:rPr lang="en-GB" sz="2400" dirty="0"/>
                  <a:t>, </a:t>
                </a:r>
              </a:p>
              <a:p>
                <a:r>
                  <a:rPr lang="en-GB" sz="2400" dirty="0" err="1"/>
                  <a:t>Geen</a:t>
                </a:r>
                <a:r>
                  <a:rPr lang="en-GB" sz="2400" dirty="0"/>
                  <a:t> </a:t>
                </a:r>
                <a:r>
                  <a:rPr lang="en-GB" sz="2400" dirty="0" err="1"/>
                  <a:t>menstruatiearmoede</a:t>
                </a:r>
                <a:endParaRPr lang="en-GB" sz="2400" dirty="0"/>
              </a:p>
            </p:txBody>
          </p:sp>
        </p:grpSp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02875D7F-1D94-4D6E-9FB9-328D82AE83F4}"/>
                </a:ext>
              </a:extLst>
            </p:cNvPr>
            <p:cNvGrpSpPr/>
            <p:nvPr/>
          </p:nvGrpSpPr>
          <p:grpSpPr>
            <a:xfrm>
              <a:off x="575852" y="4370715"/>
              <a:ext cx="4689836" cy="1235973"/>
              <a:chOff x="542684" y="4822796"/>
              <a:chExt cx="4689836" cy="1235973"/>
            </a:xfrm>
          </p:grpSpPr>
          <p:pic>
            <p:nvPicPr>
              <p:cNvPr id="13" name="Grafik 12">
                <a:extLst>
                  <a:ext uri="{FF2B5EF4-FFF2-40B4-BE49-F238E27FC236}">
                    <a16:creationId xmlns:a16="http://schemas.microsoft.com/office/drawing/2014/main" id="{748C3D4F-4BD3-49B7-B473-8BB121872A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684" y="4822796"/>
                <a:ext cx="859611" cy="902286"/>
              </a:xfrm>
              <a:prstGeom prst="rect">
                <a:avLst/>
              </a:prstGeom>
            </p:spPr>
          </p:pic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6528D543-F5F0-4F8F-89DA-2D621610E1C0}"/>
                  </a:ext>
                </a:extLst>
              </p:cNvPr>
              <p:cNvSpPr txBox="1"/>
              <p:nvPr/>
            </p:nvSpPr>
            <p:spPr>
              <a:xfrm>
                <a:off x="1803633" y="4858440"/>
                <a:ext cx="342888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Zorg voor Moeder en kind</a:t>
                </a:r>
              </a:p>
              <a:p>
                <a:r>
                  <a:rPr lang="en-GB" sz="2400" dirty="0" err="1"/>
                  <a:t>Zwangerschapszorg</a:t>
                </a:r>
                <a:endParaRPr lang="en-GB" sz="2400" dirty="0"/>
              </a:p>
              <a:p>
                <a:r>
                  <a:rPr lang="en-GB" sz="2400" dirty="0" err="1"/>
                  <a:t>Geen</a:t>
                </a:r>
                <a:r>
                  <a:rPr lang="en-GB" sz="2400" dirty="0"/>
                  <a:t> kindhuwelijken</a:t>
                </a:r>
              </a:p>
            </p:txBody>
          </p:sp>
        </p:grp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2821F943-5B26-4320-AEF9-C536C4A0A32A}"/>
                </a:ext>
              </a:extLst>
            </p:cNvPr>
            <p:cNvGrpSpPr/>
            <p:nvPr/>
          </p:nvGrpSpPr>
          <p:grpSpPr>
            <a:xfrm>
              <a:off x="572932" y="5743831"/>
              <a:ext cx="3829956" cy="871804"/>
              <a:chOff x="572932" y="5743831"/>
              <a:chExt cx="3829956" cy="871804"/>
            </a:xfrm>
          </p:grpSpPr>
          <p:pic>
            <p:nvPicPr>
              <p:cNvPr id="27" name="Grafik 26">
                <a:extLst>
                  <a:ext uri="{FF2B5EF4-FFF2-40B4-BE49-F238E27FC236}">
                    <a16:creationId xmlns:a16="http://schemas.microsoft.com/office/drawing/2014/main" id="{942EEEB4-EF16-454B-AB61-A5406736EE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932" y="5743831"/>
                <a:ext cx="799116" cy="871804"/>
              </a:xfrm>
              <a:prstGeom prst="rect">
                <a:avLst/>
              </a:prstGeom>
            </p:spPr>
          </p:pic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DE9098D2-F77D-4371-BA46-8B2C2767B1DC}"/>
                  </a:ext>
                </a:extLst>
              </p:cNvPr>
              <p:cNvSpPr txBox="1"/>
              <p:nvPr/>
            </p:nvSpPr>
            <p:spPr>
              <a:xfrm>
                <a:off x="1836801" y="5764234"/>
                <a:ext cx="256608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Polio de Wereld </a:t>
                </a:r>
                <a:r>
                  <a:rPr lang="en-GB" sz="2400" dirty="0" err="1"/>
                  <a:t>uit</a:t>
                </a:r>
                <a:endParaRPr lang="en-GB" sz="2400" dirty="0"/>
              </a:p>
              <a:p>
                <a:endParaRPr lang="en-GB" sz="2400" dirty="0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2779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C60AB9-3963-48B6-936D-74DD20789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1107"/>
          </a:xfrm>
        </p:spPr>
        <p:txBody>
          <a:bodyPr/>
          <a:lstStyle/>
          <a:p>
            <a:r>
              <a:rPr lang="nl-NL" dirty="0"/>
              <a:t>Projecten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609204-8C16-4850-A245-5B1D3130C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7883"/>
            <a:ext cx="10515600" cy="4519079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Bestaande aanpassen en benadrukken</a:t>
            </a:r>
          </a:p>
          <a:p>
            <a:r>
              <a:rPr lang="nl-NL" dirty="0"/>
              <a:t>Samenwerken met bestaande projecten van anderen </a:t>
            </a:r>
          </a:p>
          <a:p>
            <a:pPr marL="0" indent="0">
              <a:buNone/>
            </a:pPr>
            <a:r>
              <a:rPr lang="nl-NL" dirty="0"/>
              <a:t>	- andere Rotary clubs, bv. RC Oosterwolde, Care for girls, Rotary school, India</a:t>
            </a:r>
          </a:p>
          <a:p>
            <a:pPr marL="0" indent="0">
              <a:buNone/>
            </a:pPr>
            <a:r>
              <a:rPr lang="nl-NL" dirty="0"/>
              <a:t>	- RC Leusden, stg </a:t>
            </a:r>
            <a:r>
              <a:rPr lang="nl-NL" dirty="0" err="1"/>
              <a:t>Macheo</a:t>
            </a:r>
            <a:r>
              <a:rPr lang="nl-NL" dirty="0"/>
              <a:t>, meisjesproject</a:t>
            </a:r>
          </a:p>
          <a:p>
            <a:pPr marL="0" indent="0">
              <a:buNone/>
            </a:pPr>
            <a:r>
              <a:rPr lang="nl-NL" dirty="0"/>
              <a:t>	- Motalib, Champion of EG - Bangladesh, o.a. project baarmoederhalskanker</a:t>
            </a:r>
          </a:p>
          <a:p>
            <a:pPr marL="0" indent="0">
              <a:buNone/>
            </a:pPr>
            <a:r>
              <a:rPr lang="nl-NL" dirty="0"/>
              <a:t>	- Chido, samenwerkende RC’s, </a:t>
            </a:r>
            <a:r>
              <a:rPr lang="nl-NL" dirty="0" err="1"/>
              <a:t>paddesteoelenkweek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	- IHE Delft, watermanagement, clubs en districten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- andere service clubs, </a:t>
            </a:r>
            <a:r>
              <a:rPr lang="nl-NL" dirty="0" err="1"/>
              <a:t>Zonta</a:t>
            </a:r>
            <a:r>
              <a:rPr lang="nl-NL" dirty="0"/>
              <a:t>, Soroptomisten, Lions</a:t>
            </a:r>
          </a:p>
          <a:p>
            <a:pPr marL="0" indent="0">
              <a:buNone/>
            </a:pPr>
            <a:r>
              <a:rPr lang="nl-NL" dirty="0"/>
              <a:t>	- andere organisaties, Anne-Bo, SPN met </a:t>
            </a:r>
            <a:r>
              <a:rPr lang="nl-NL" dirty="0" err="1"/>
              <a:t>meisjessschool</a:t>
            </a:r>
            <a:r>
              <a:rPr lang="nl-NL" dirty="0"/>
              <a:t> in Nepal school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Jeugdactiviteiten anders dan nu. Bijv. Kamp of RYLA  voor kwetsbare meisjes </a:t>
            </a:r>
          </a:p>
        </p:txBody>
      </p:sp>
    </p:spTree>
    <p:extLst>
      <p:ext uri="{BB962C8B-B14F-4D97-AF65-F5344CB8AC3E}">
        <p14:creationId xmlns:p14="http://schemas.microsoft.com/office/powerpoint/2010/main" val="2652386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833DE3-8A47-4052-8300-AF53F3B62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86625D-7947-4E33-8D77-D91E91BD9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6000" dirty="0"/>
              <a:t>                                   Stap over je</a:t>
            </a:r>
          </a:p>
          <a:p>
            <a:pPr marL="0" indent="0">
              <a:buNone/>
            </a:pPr>
            <a:r>
              <a:rPr lang="nl-NL" sz="6000" dirty="0"/>
              <a:t>                                 eigen schaduw</a:t>
            </a:r>
          </a:p>
          <a:p>
            <a:pPr marL="0" indent="0">
              <a:buNone/>
            </a:pPr>
            <a:r>
              <a:rPr lang="nl-NL" sz="6000" dirty="0"/>
              <a:t>                                        heen</a:t>
            </a:r>
          </a:p>
          <a:p>
            <a:pPr marL="0" indent="0">
              <a:buNone/>
            </a:pPr>
            <a:endParaRPr lang="nl-NL" sz="6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7258E0D-1AB9-4CAB-8EDD-64852701E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24" y="770834"/>
            <a:ext cx="4236341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6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88F7D8B2-4CA5-417D-BB9D-3F7A2A4CC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66" y="722489"/>
            <a:ext cx="4236341" cy="56388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2484B58-AE78-402B-871A-85C5CB1FC0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819" y="722489"/>
            <a:ext cx="5707874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64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596B0D-2D79-4B3D-93A1-530FDCA0B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0AB4200C-560C-4188-826C-EE0A2E164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967" y="259584"/>
            <a:ext cx="4333811" cy="6450324"/>
          </a:xfrm>
        </p:spPr>
      </p:pic>
    </p:spTree>
    <p:extLst>
      <p:ext uri="{BB962C8B-B14F-4D97-AF65-F5344CB8AC3E}">
        <p14:creationId xmlns:p14="http://schemas.microsoft.com/office/powerpoint/2010/main" val="17535082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406</Words>
  <Application>Microsoft Office PowerPoint</Application>
  <PresentationFormat>Breedbeeld</PresentationFormat>
  <Paragraphs>91</Paragraphs>
  <Slides>13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Arial Nova</vt:lpstr>
      <vt:lpstr>Calibri</vt:lpstr>
      <vt:lpstr>Calibri Light</vt:lpstr>
      <vt:lpstr>Kantoorthema</vt:lpstr>
      <vt:lpstr>Kansen voor meisjes </vt:lpstr>
      <vt:lpstr>PowerPoint-presentatie</vt:lpstr>
      <vt:lpstr>DEI  Diversity  Equity  Inclusion</vt:lpstr>
      <vt:lpstr>  Kansen voor Meisjes</vt:lpstr>
      <vt:lpstr>PowerPoint-presentatie</vt:lpstr>
      <vt:lpstr>Projecten </vt:lpstr>
      <vt:lpstr> </vt:lpstr>
      <vt:lpstr>PowerPoint-presentatie</vt:lpstr>
      <vt:lpstr>PowerPoint-presentatie</vt:lpstr>
      <vt:lpstr>Kansen voor Meisjes   </vt:lpstr>
      <vt:lpstr>Verzoek</vt:lpstr>
      <vt:lpstr>Discussie Empowering Girls</vt:lpstr>
      <vt:lpstr>Duscussie   DEI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Anneke</dc:creator>
  <cp:lastModifiedBy>Anneke</cp:lastModifiedBy>
  <cp:revision>4</cp:revision>
  <cp:lastPrinted>2022-03-16T16:10:24Z</cp:lastPrinted>
  <dcterms:created xsi:type="dcterms:W3CDTF">2022-03-16T11:52:25Z</dcterms:created>
  <dcterms:modified xsi:type="dcterms:W3CDTF">2022-03-20T07:30:16Z</dcterms:modified>
</cp:coreProperties>
</file>