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33"/>
  </p:notesMasterIdLst>
  <p:sldIdLst>
    <p:sldId id="257" r:id="rId4"/>
    <p:sldId id="349" r:id="rId5"/>
    <p:sldId id="296" r:id="rId6"/>
    <p:sldId id="263" r:id="rId7"/>
    <p:sldId id="352" r:id="rId8"/>
    <p:sldId id="276" r:id="rId9"/>
    <p:sldId id="269" r:id="rId10"/>
    <p:sldId id="274" r:id="rId11"/>
    <p:sldId id="275" r:id="rId12"/>
    <p:sldId id="278" r:id="rId13"/>
    <p:sldId id="279" r:id="rId14"/>
    <p:sldId id="280" r:id="rId15"/>
    <p:sldId id="281" r:id="rId16"/>
    <p:sldId id="297" r:id="rId17"/>
    <p:sldId id="299" r:id="rId18"/>
    <p:sldId id="300" r:id="rId19"/>
    <p:sldId id="298" r:id="rId20"/>
    <p:sldId id="286" r:id="rId21"/>
    <p:sldId id="285" r:id="rId22"/>
    <p:sldId id="284" r:id="rId23"/>
    <p:sldId id="292" r:id="rId24"/>
    <p:sldId id="283" r:id="rId25"/>
    <p:sldId id="290" r:id="rId26"/>
    <p:sldId id="289" r:id="rId27"/>
    <p:sldId id="288" r:id="rId28"/>
    <p:sldId id="293" r:id="rId29"/>
    <p:sldId id="294" r:id="rId30"/>
    <p:sldId id="295" r:id="rId31"/>
    <p:sldId id="256" r:id="rId3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23"/>
    <p:restoredTop sz="86391"/>
  </p:normalViewPr>
  <p:slideViewPr>
    <p:cSldViewPr snapToGrid="0" snapToObjects="1">
      <p:cViewPr varScale="1">
        <p:scale>
          <a:sx n="63" d="100"/>
          <a:sy n="63" d="100"/>
        </p:scale>
        <p:origin x="5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0F839-AB7A-4256-B29B-D1F5122DDA94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ECE2F-30D3-40C4-B8BD-8D865E9BE5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271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ECE2F-30D3-40C4-B8BD-8D865E9BE5D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7243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7B483-1EA9-2E41-9A0A-D96575FB6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57E1C7D-BEB8-BE49-B17A-C4CDCE162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263F24-F5C0-CC40-9825-C2CE5CFD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FE436C-4DEF-7B4B-83B7-FAFC9BD9B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A4E0B6-C304-A44F-9A1E-942ECAB8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015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EC2E5-7835-2D48-A03D-81FE46857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3028FF7-3FAE-4643-8C2E-DF746A777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4C31B9E-F848-2B4E-9B61-EEC78533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F4EFD0-86CC-0E40-8429-AD00EEA4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D9473D-B2F2-E349-A238-E0E58F9F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6698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1642C90-45C5-E54A-B11D-AA93B95AE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39120B-F977-BE4E-9A49-2B893834D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130C1B-8A01-C046-A8CC-FEE19CD6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17D7B8-DCED-094B-B20C-83BE9D8B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9C2199-BEA5-514A-AFE1-3CEEDAFD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8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7B483-1EA9-2E41-9A0A-D96575FB6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57E1C7D-BEB8-BE49-B17A-C4CDCE162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263F24-F5C0-CC40-9825-C2CE5CFD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FE436C-4DEF-7B4B-83B7-FAFC9BD9B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A4E0B6-C304-A44F-9A1E-942ECAB8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09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2874BE-7CAC-2D4E-A7AD-11D3DE11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FD9BF0-98BC-2641-A71F-FED63F992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0E3795-D3D8-4F40-8B19-05B02557B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24607B4-B485-EF43-A6AA-AEBB3D61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CE477C-8EDF-5E47-B6DE-56E33CDB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89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645240-2E17-5746-A5B4-CDA156DF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2E1496-6734-F744-AD69-F07C83593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9A149CC-46B7-A24D-BED5-86C0874F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A0153E9-AA65-684F-9C2F-A2F78A15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6B0DC2B-DF5B-3D49-B693-4494FE41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21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5DD7EF-E98D-234C-9DA9-3653FAC4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2EF999-70AD-0A4E-947A-F7904EA1F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796BC1-00CF-A34D-8001-06F24E697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B28CCB1-EAF0-5C48-A1E9-FCBEBB8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E079ECC-6940-BC43-8277-3B9378DE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EE3CED-B198-4543-BE8F-C4651ABE5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38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858C0A-9E91-3E44-B3D0-610AB8AC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3A06A1-A799-CF45-A0CA-F2D7E7CC2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129F85-672B-2B4C-AD94-1C8677C204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FA8E875-4A58-064A-B767-A8CA44AB3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C2F6267-63AE-DD47-94E6-3C4FB4E3D9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86AA983-A2ED-9E49-BE86-C162F322D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EEAD4C-9D56-CA41-8FC6-ABD91F103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9E9CDB8-BDF1-C04A-8CC0-32A47AEE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70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09F2F-F08D-9842-B32A-66C28026F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72E925A-8D0E-A648-8519-1F0CE198F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0739574-5351-1049-A9DF-F5F94AB16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0302E9B-7CDA-B34E-8A03-B581F308A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211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D347B34-0430-4548-8102-4E08EE63D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C19C0A1-0A20-4C41-9618-C48759C88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5C7BCCC-8FDB-3648-856C-30351EC7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40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07687-9522-7141-8B41-82FC8049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A9C57D-087E-EA4B-B774-6F9299FF6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D0EFB9-B1B8-584F-A628-23FAD0CD6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F6597C6-B33A-0844-B047-CAC5DE65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D57EE5-96C5-E04C-8503-A71CC5B2B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077D43-319E-8A41-923C-1468FC01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8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2874BE-7CAC-2D4E-A7AD-11D3DE11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FD9BF0-98BC-2641-A71F-FED63F992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0E3795-D3D8-4F40-8B19-05B02557B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24607B4-B485-EF43-A6AA-AEBB3D61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CE477C-8EDF-5E47-B6DE-56E33CDB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7379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A9EAC4-E6D2-B54B-9828-33B0B0E1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9E7A3ED-FDBD-864C-801E-6C90B054B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929738A-3D7E-964B-A80B-951889391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41B975E-AE0C-0D46-9059-14B40DD2F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ACDA8D3-5256-E644-8E33-FBF372245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3209CA3-4493-D24F-AED1-4ACE0A21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446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EC2E5-7835-2D48-A03D-81FE46857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3028FF7-3FAE-4643-8C2E-DF746A777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4C31B9E-F848-2B4E-9B61-EEC78533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F4EFD0-86CC-0E40-8429-AD00EEA4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D9473D-B2F2-E349-A238-E0E58F9F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89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1642C90-45C5-E54A-B11D-AA93B95AE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39120B-F977-BE4E-9A49-2B893834D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130C1B-8A01-C046-A8CC-FEE19CD6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17D7B8-DCED-094B-B20C-83BE9D8B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9C2199-BEA5-514A-AFE1-3CEEDAFD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2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7B483-1EA9-2E41-9A0A-D96575FB6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57E1C7D-BEB8-BE49-B17A-C4CDCE162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263F24-F5C0-CC40-9825-C2CE5CFD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FE436C-4DEF-7B4B-83B7-FAFC9BD9B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A4E0B6-C304-A44F-9A1E-942ECAB8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746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2874BE-7CAC-2D4E-A7AD-11D3DE11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FD9BF0-98BC-2641-A71F-FED63F992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0E3795-D3D8-4F40-8B19-05B02557B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24607B4-B485-EF43-A6AA-AEBB3D61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CE477C-8EDF-5E47-B6DE-56E33CDB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21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645240-2E17-5746-A5B4-CDA156DF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2E1496-6734-F744-AD69-F07C83593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9A149CC-46B7-A24D-BED5-86C0874F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A0153E9-AA65-684F-9C2F-A2F78A15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6B0DC2B-DF5B-3D49-B693-4494FE41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3319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5DD7EF-E98D-234C-9DA9-3653FAC4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2EF999-70AD-0A4E-947A-F7904EA1F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796BC1-00CF-A34D-8001-06F24E697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B28CCB1-EAF0-5C48-A1E9-FCBEBB8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E079ECC-6940-BC43-8277-3B9378DE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EE3CED-B198-4543-BE8F-C4651ABE5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6224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858C0A-9E91-3E44-B3D0-610AB8AC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3A06A1-A799-CF45-A0CA-F2D7E7CC2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129F85-672B-2B4C-AD94-1C8677C204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FA8E875-4A58-064A-B767-A8CA44AB3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C2F6267-63AE-DD47-94E6-3C4FB4E3D9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86AA983-A2ED-9E49-BE86-C162F322D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EEAD4C-9D56-CA41-8FC6-ABD91F103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9E9CDB8-BDF1-C04A-8CC0-32A47AEE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081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09F2F-F08D-9842-B32A-66C28026F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72E925A-8D0E-A648-8519-1F0CE198F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0739574-5351-1049-A9DF-F5F94AB16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0302E9B-7CDA-B34E-8A03-B581F308A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9359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D347B34-0430-4548-8102-4E08EE63D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C19C0A1-0A20-4C41-9618-C48759C88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5C7BCCC-8FDB-3648-856C-30351EC7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63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645240-2E17-5746-A5B4-CDA156DF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2E1496-6734-F744-AD69-F07C83593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9A149CC-46B7-A24D-BED5-86C0874F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A0153E9-AA65-684F-9C2F-A2F78A15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6B0DC2B-DF5B-3D49-B693-4494FE41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13772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07687-9522-7141-8B41-82FC8049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A9C57D-087E-EA4B-B774-6F9299FF6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D0EFB9-B1B8-584F-A628-23FAD0CD6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F6597C6-B33A-0844-B047-CAC5DE65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D57EE5-96C5-E04C-8503-A71CC5B2B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077D43-319E-8A41-923C-1468FC01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417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A9EAC4-E6D2-B54B-9828-33B0B0E1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9E7A3ED-FDBD-864C-801E-6C90B054B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929738A-3D7E-964B-A80B-951889391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41B975E-AE0C-0D46-9059-14B40DD2F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ACDA8D3-5256-E644-8E33-FBF372245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3209CA3-4493-D24F-AED1-4ACE0A21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36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EC2E5-7835-2D48-A03D-81FE46857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3028FF7-3FAE-4643-8C2E-DF746A777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4C31B9E-F848-2B4E-9B61-EEC78533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F4EFD0-86CC-0E40-8429-AD00EEA4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D9473D-B2F2-E349-A238-E0E58F9F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497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1642C90-45C5-E54A-B11D-AA93B95AE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39120B-F977-BE4E-9A49-2B893834D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130C1B-8A01-C046-A8CC-FEE19CD6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17D7B8-DCED-094B-B20C-83BE9D8B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9C2199-BEA5-514A-AFE1-3CEEDAFD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11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5DD7EF-E98D-234C-9DA9-3653FAC4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2EF999-70AD-0A4E-947A-F7904EA1F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796BC1-00CF-A34D-8001-06F24E697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B28CCB1-EAF0-5C48-A1E9-FCBEBB8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E079ECC-6940-BC43-8277-3B9378DE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EE3CED-B198-4543-BE8F-C4651ABE5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759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858C0A-9E91-3E44-B3D0-610AB8AC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3A06A1-A799-CF45-A0CA-F2D7E7CC2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129F85-672B-2B4C-AD94-1C8677C204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FA8E875-4A58-064A-B767-A8CA44AB3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C2F6267-63AE-DD47-94E6-3C4FB4E3D9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86AA983-A2ED-9E49-BE86-C162F322D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EEAD4C-9D56-CA41-8FC6-ABD91F103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9E9CDB8-BDF1-C04A-8CC0-32A47AEE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77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09F2F-F08D-9842-B32A-66C28026F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72E925A-8D0E-A648-8519-1F0CE198F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0739574-5351-1049-A9DF-F5F94AB16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0302E9B-7CDA-B34E-8A03-B581F308A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5804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D347B34-0430-4548-8102-4E08EE63D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C19C0A1-0A20-4C41-9618-C48759C88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5C7BCCC-8FDB-3648-856C-30351EC7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30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07687-9522-7141-8B41-82FC8049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A9C57D-087E-EA4B-B774-6F9299FF6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D0EFB9-B1B8-584F-A628-23FAD0CD6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F6597C6-B33A-0844-B047-CAC5DE65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D57EE5-96C5-E04C-8503-A71CC5B2B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077D43-319E-8A41-923C-1468FC01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380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A9EAC4-E6D2-B54B-9828-33B0B0E1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9E7A3ED-FDBD-864C-801E-6C90B054B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929738A-3D7E-964B-A80B-951889391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41B975E-AE0C-0D46-9059-14B40DD2F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ACDA8D3-5256-E644-8E33-FBF372245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3209CA3-4493-D24F-AED1-4ACE0A21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9576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56D3378-381D-C743-A4B1-AE15DB4B1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AF2E74-5FA2-0247-813B-D26EDFAF7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B1BC986-9602-864B-936B-FCE7A0A9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1BEFB-8E4C-B94D-A847-B5C4AC2AB806}" type="datetimeFigureOut">
              <a:rPr lang="nl-NL" smtClean="0"/>
              <a:t>30-4-2022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B06CE6-BFE8-1040-939C-41CAC18DF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EEFA7C-7F89-CE4E-8E43-0778E632F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029C9-6055-B54C-A0DC-CC41370A05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986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56D3378-381D-C743-A4B1-AE15DB4B1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AF2E74-5FA2-0247-813B-D26EDFAF7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B1BC986-9602-864B-936B-FCE7A0A9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B06CE6-BFE8-1040-939C-41CAC18DF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EEFA7C-7F89-CE4E-8E43-0778E632F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727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56D3378-381D-C743-A4B1-AE15DB4B1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AF2E74-5FA2-0247-813B-D26EDFAF7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B1BC986-9602-864B-936B-FCE7A0A9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1BEFB-8E4C-B94D-A847-B5C4AC2AB806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30-4-2022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B06CE6-BFE8-1040-939C-41CAC18DF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EEFA7C-7F89-CE4E-8E43-0778E632F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029C9-6055-B54C-A0DC-CC41370A058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8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image" Target="../media/image14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mailto:f2f@rotaryyep.nl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4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tary.nl/ye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hyperlink" Target="mailto:rotary.jeugd.midden.nederland@gmail.com" TargetMode="Externa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82FA3CF5-457D-BE46-AE37-0FD8B252AC8B}"/>
              </a:ext>
            </a:extLst>
          </p:cNvPr>
          <p:cNvSpPr/>
          <p:nvPr/>
        </p:nvSpPr>
        <p:spPr>
          <a:xfrm>
            <a:off x="95004" y="0"/>
            <a:ext cx="12096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2614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  <a:cs typeface="Calibri" panose="020F0502020204030204" pitchFamily="34" charset="0"/>
              </a:rPr>
              <a:t>Vlielandkamp en </a:t>
            </a:r>
            <a:r>
              <a:rPr lang="nl-NL" altLang="nl-NL" b="1" dirty="0" err="1">
                <a:solidFill>
                  <a:srgbClr val="003399"/>
                </a:solidFill>
                <a:latin typeface="+mn-lt"/>
                <a:cs typeface="Calibri" panose="020F0502020204030204" pitchFamily="34" charset="0"/>
              </a:rPr>
              <a:t>Handicamp</a:t>
            </a:r>
            <a:r>
              <a:rPr lang="nl-NL" altLang="nl-NL" b="1" dirty="0">
                <a:solidFill>
                  <a:srgbClr val="003399"/>
                </a:solidFill>
                <a:latin typeface="+mn-lt"/>
                <a:cs typeface="Calibri" panose="020F0502020204030204" pitchFamily="34" charset="0"/>
              </a:rPr>
              <a:t> </a:t>
            </a:r>
            <a:endParaRPr lang="nl-NL" dirty="0">
              <a:solidFill>
                <a:srgbClr val="003399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9" name="Content Placeholder 7">
            <a:extLst>
              <a:ext uri="{FF2B5EF4-FFF2-40B4-BE49-F238E27FC236}">
                <a16:creationId xmlns:a16="http://schemas.microsoft.com/office/drawing/2014/main" id="{11153F09-F56B-4F50-A2E3-46B5FFA9C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16893" y="1519238"/>
            <a:ext cx="6314522" cy="2749320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1525B8F-8C72-4457-AA79-F239ED94B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078" y="3878390"/>
            <a:ext cx="5528110" cy="308856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1A63BB32-5579-4B7E-9A22-E33ED0ADCD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511" y="5824123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82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FFC000"/>
                </a:solidFill>
                <a:latin typeface="+mn-lt"/>
              </a:rPr>
              <a:t>RYLA</a:t>
            </a:r>
            <a:br>
              <a:rPr lang="nl-NL" altLang="nl-NL" b="1" dirty="0"/>
            </a:br>
            <a:r>
              <a:rPr lang="nl-NL" altLang="nl-NL" b="1" dirty="0">
                <a:solidFill>
                  <a:srgbClr val="003399"/>
                </a:solidFill>
                <a:latin typeface="+mn-lt"/>
              </a:rPr>
              <a:t>Rotary Young </a:t>
            </a:r>
            <a:r>
              <a:rPr lang="nl-NL" altLang="nl-NL" b="1" dirty="0" err="1">
                <a:solidFill>
                  <a:srgbClr val="003399"/>
                </a:solidFill>
                <a:latin typeface="+mn-lt"/>
              </a:rPr>
              <a:t>Leadership</a:t>
            </a:r>
            <a:r>
              <a:rPr lang="nl-NL" altLang="nl-NL" b="1" dirty="0">
                <a:solidFill>
                  <a:srgbClr val="003399"/>
                </a:solidFill>
                <a:latin typeface="+mn-lt"/>
              </a:rPr>
              <a:t> Academy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18260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Trainingsweekend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Toekomst in contact brengen met ervaring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Kosten € 525  (deelnemer € 75, Rotaryclub € 450)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Leiderschapskwaliteiten ontwikkelen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Uitdaging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</a:pPr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18-27 jaar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FA50239-E02C-45AA-AF8C-E9E1E9E5A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63240"/>
            <a:ext cx="3883489" cy="99373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55E7CE3-B82B-4806-8C5C-95D3122429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944" y="1706267"/>
            <a:ext cx="29241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75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BF9CE810-4FB4-41EA-B1F0-3C8BF06DF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34895"/>
            <a:ext cx="5181600" cy="4351338"/>
          </a:xfrm>
        </p:spPr>
        <p:txBody>
          <a:bodyPr>
            <a:normAutofit/>
          </a:bodyPr>
          <a:lstStyle/>
          <a:p>
            <a:pPr>
              <a:buClr>
                <a:srgbClr val="003399"/>
              </a:buClr>
            </a:pPr>
            <a:endParaRPr lang="nl-NL" sz="26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Leeftijd 12-18 jaar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Activiteiten tijdens schooljaar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Organisatiekwaliteiten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Verantwoordelijkheidsgevoel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Onderling begrip en behulpzaamheid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Hulp aan samenleving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Persoonlijke ontwikkeling </a:t>
            </a:r>
          </a:p>
          <a:p>
            <a:pPr>
              <a:buClr>
                <a:srgbClr val="003399"/>
              </a:buClr>
            </a:pPr>
            <a:endParaRPr lang="nl-NL" sz="2600" dirty="0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9F24BFF4-02B5-4423-85D4-497E4447CB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38070"/>
            <a:ext cx="5181600" cy="4351338"/>
          </a:xfrm>
        </p:spPr>
        <p:txBody>
          <a:bodyPr>
            <a:normAutofit/>
          </a:bodyPr>
          <a:lstStyle/>
          <a:p>
            <a:pPr>
              <a:buClr>
                <a:srgbClr val="003399"/>
              </a:buClr>
            </a:pPr>
            <a:endParaRPr lang="nl-NL" altLang="nl-NL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Leeftijd 18-35 jaar (studerend én werkend)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Staat voor ‘Rotary in Action’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Persoonlijke  ontwikkeling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Inzet voor het goede doel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Ontmoetingen en gezelligheid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Internationale service</a:t>
            </a:r>
          </a:p>
          <a:p>
            <a:pPr>
              <a:buClr>
                <a:srgbClr val="003399"/>
              </a:buClr>
            </a:pPr>
            <a:r>
              <a:rPr lang="nl-NL" altLang="nl-NL" sz="26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 clubs met meer dan 500 leden</a:t>
            </a:r>
          </a:p>
          <a:p>
            <a:pPr>
              <a:buClr>
                <a:srgbClr val="003399"/>
              </a:buClr>
            </a:pPr>
            <a:endParaRPr lang="nl-NL" sz="2600" dirty="0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3AC2E02C-5B3F-428D-A718-A0FFCBDBB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018" y="-82224"/>
            <a:ext cx="3315095" cy="2596945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91247635-DBB2-46A3-A818-3E794F5BE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788" y="-194227"/>
            <a:ext cx="3613567" cy="2830759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917895D-24D3-4032-A4AE-C12A0BEFF3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511" y="5830723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003399"/>
                </a:solidFill>
                <a:latin typeface="+mn-lt"/>
              </a:rPr>
              <a:t>Camps &amp; Tours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7D473846-C684-485E-B457-03206980C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8933"/>
            <a:ext cx="10401300" cy="4000133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endParaRPr lang="nl-NL" altLang="nl-NL" sz="3200" dirty="0">
              <a:solidFill>
                <a:srgbClr val="003399"/>
              </a:solidFill>
            </a:endParaRPr>
          </a:p>
          <a:p>
            <a:pPr>
              <a:buFontTx/>
              <a:buNone/>
              <a:defRPr/>
            </a:pPr>
            <a:r>
              <a:rPr lang="nl-NL" altLang="nl-NL" sz="7200" b="1" dirty="0" err="1">
                <a:solidFill>
                  <a:srgbClr val="003399"/>
                </a:solidFill>
              </a:rPr>
              <a:t>Outbound</a:t>
            </a:r>
            <a:r>
              <a:rPr lang="nl-NL" altLang="nl-NL" sz="7200" b="1" dirty="0">
                <a:solidFill>
                  <a:srgbClr val="003399"/>
                </a:solidFill>
              </a:rPr>
              <a:t>: Zomerkampen binnen en buiten Europa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Jongeren 15 t/m 21 jaar		</a:t>
            </a:r>
            <a:r>
              <a:rPr lang="nl-NL" altLang="nl-NL" sz="7200" b="1" dirty="0">
                <a:solidFill>
                  <a:srgbClr val="003399"/>
                </a:solidFill>
              </a:rPr>
              <a:t>e-mail: zomerkamp@rotaryyep.nl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Duur twee weken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Europese landen maar ook VS, Canada, Brazilië of Taiwan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Kosten: inschrijving € 100, deelname is variabel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Coördinator: Femke van </a:t>
            </a:r>
            <a:r>
              <a:rPr lang="nl-NL" altLang="nl-NL" sz="7200" dirty="0" err="1">
                <a:solidFill>
                  <a:srgbClr val="003399"/>
                </a:solidFill>
              </a:rPr>
              <a:t>Houtum</a:t>
            </a:r>
            <a:r>
              <a:rPr lang="nl-NL" altLang="nl-NL" sz="7200" dirty="0">
                <a:solidFill>
                  <a:srgbClr val="003399"/>
                </a:solidFill>
              </a:rPr>
              <a:t> (RC Oosterhout)</a:t>
            </a:r>
          </a:p>
          <a:p>
            <a:pPr>
              <a:buClr>
                <a:srgbClr val="0070C0"/>
              </a:buClr>
              <a:defRPr/>
            </a:pPr>
            <a:endParaRPr lang="nl-NL" altLang="nl-NL" sz="7200" dirty="0">
              <a:solidFill>
                <a:srgbClr val="003399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nl-NL" altLang="nl-NL" sz="7200" b="1" dirty="0" err="1">
                <a:solidFill>
                  <a:srgbClr val="003399"/>
                </a:solidFill>
              </a:rPr>
              <a:t>Inbound</a:t>
            </a:r>
            <a:r>
              <a:rPr lang="nl-NL" altLang="nl-NL" sz="7200" b="1" dirty="0">
                <a:solidFill>
                  <a:srgbClr val="003399"/>
                </a:solidFill>
              </a:rPr>
              <a:t>: </a:t>
            </a:r>
            <a:r>
              <a:rPr lang="nl-NL" altLang="nl-NL" sz="7200" b="1" dirty="0" err="1">
                <a:solidFill>
                  <a:srgbClr val="003399"/>
                </a:solidFill>
              </a:rPr>
              <a:t>Summercamps</a:t>
            </a:r>
            <a:r>
              <a:rPr lang="nl-NL" altLang="nl-NL" sz="7200" b="1" dirty="0">
                <a:solidFill>
                  <a:srgbClr val="003399"/>
                </a:solidFill>
              </a:rPr>
              <a:t>	e-mail: campsandtours@rotaryyep.nl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Twee Nederlandse Rotary Clubs organiseren ieder een camp of tour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De organisatie is een clubactiviteit, houdt de club jong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Huisvesten, wegbrengen/ophalen, programma maken</a:t>
            </a:r>
          </a:p>
          <a:p>
            <a:pPr>
              <a:buClr>
                <a:srgbClr val="0070C0"/>
              </a:buClr>
              <a:defRPr/>
            </a:pPr>
            <a:r>
              <a:rPr lang="nl-NL" altLang="nl-NL" sz="7200" dirty="0">
                <a:solidFill>
                  <a:srgbClr val="003399"/>
                </a:solidFill>
              </a:rPr>
              <a:t>Coördinator: Gideon Roos (RC Monnickendam)</a:t>
            </a:r>
          </a:p>
          <a:p>
            <a:pPr>
              <a:defRPr/>
            </a:pPr>
            <a:endParaRPr lang="nl-NL" altLang="nl-NL" dirty="0">
              <a:solidFill>
                <a:srgbClr val="003399"/>
              </a:solidFill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D1CA048-4077-402E-A91A-EF272ED3A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912" y="724561"/>
            <a:ext cx="2802759" cy="1798376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F0C7E066-5964-46C1-BAA8-354903C36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8732" y="4335064"/>
            <a:ext cx="2794939" cy="1535099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B968BCC-1DBC-45D9-A5A9-63EED8E32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511" y="5830093"/>
            <a:ext cx="3883489" cy="99373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2A70BF2-F43A-4A09-B0B2-2EBA496D3C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1413" y="2656517"/>
            <a:ext cx="2802759" cy="159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53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003399"/>
                </a:solidFill>
                <a:latin typeface="+mn-lt"/>
              </a:rPr>
              <a:t>Zomerkampen binnen en buiten Europa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8354"/>
            <a:ext cx="10515600" cy="4351338"/>
          </a:xfrm>
        </p:spPr>
        <p:txBody>
          <a:bodyPr/>
          <a:lstStyle/>
          <a:p>
            <a:pPr marL="295275" indent="-295275" algn="ctr" eaLnBrk="1">
              <a:buSzTx/>
              <a:buFontTx/>
              <a:buNone/>
              <a:defRPr/>
            </a:pPr>
            <a:r>
              <a:rPr lang="nl-NL" altLang="nl-NL" sz="4800" dirty="0"/>
              <a:t> </a:t>
            </a:r>
          </a:p>
          <a:p>
            <a:endParaRPr lang="nl-NL" dirty="0"/>
          </a:p>
        </p:txBody>
      </p:sp>
      <p:pic>
        <p:nvPicPr>
          <p:cNvPr id="2" name="Afbeelding 5">
            <a:extLst>
              <a:ext uri="{FF2B5EF4-FFF2-40B4-BE49-F238E27FC236}">
                <a16:creationId xmlns:a16="http://schemas.microsoft.com/office/drawing/2014/main" id="{51B5B95F-65BE-475F-AF38-0E5DEDBF3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8" y="1423680"/>
            <a:ext cx="2909671" cy="187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F2AE1302-F79F-4414-BC4D-9C994476A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048" y="2498046"/>
            <a:ext cx="3904659" cy="266303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324A432-DF62-4FAA-B442-2B64219E7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5221" y="1423680"/>
            <a:ext cx="3473366" cy="1986926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1B502263-5E57-4023-BD3A-7752863085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1404" y="1690688"/>
            <a:ext cx="408467" cy="40846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F99C05E-D0DB-4540-AA66-3600228DD7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8511" y="5868158"/>
            <a:ext cx="3883489" cy="99373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5159D0C-5023-4F87-8232-B5BF38DBC0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413" y="3518401"/>
            <a:ext cx="2721721" cy="2041291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EDE749B-580C-40B3-B343-6967936672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2265" y="3530538"/>
            <a:ext cx="1861793" cy="233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13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8CEC92-85CC-4E74-AF48-17F1A1DF3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b="1" dirty="0">
                <a:solidFill>
                  <a:srgbClr val="003399"/>
                </a:solidFill>
                <a:latin typeface="+mn-lt"/>
              </a:rPr>
              <a:t>Family </a:t>
            </a:r>
            <a:r>
              <a:rPr lang="nl-NL" b="1" dirty="0" err="1">
                <a:solidFill>
                  <a:srgbClr val="003399"/>
                </a:solidFill>
                <a:latin typeface="+mn-lt"/>
              </a:rPr>
              <a:t>to</a:t>
            </a:r>
            <a:r>
              <a:rPr lang="nl-NL" b="1" dirty="0">
                <a:solidFill>
                  <a:srgbClr val="003399"/>
                </a:solidFill>
                <a:latin typeface="+mn-lt"/>
              </a:rPr>
              <a:t> Family </a:t>
            </a:r>
            <a:br>
              <a:rPr lang="nl-NL" b="1" dirty="0">
                <a:solidFill>
                  <a:srgbClr val="003399"/>
                </a:solidFill>
                <a:latin typeface="+mn-lt"/>
              </a:rPr>
            </a:br>
            <a:r>
              <a:rPr lang="nl-NL" sz="1800" b="1" dirty="0">
                <a:solidFill>
                  <a:srgbClr val="003399"/>
                </a:solidFill>
                <a:latin typeface="+mn-lt"/>
              </a:rPr>
              <a:t>email: </a:t>
            </a:r>
            <a:r>
              <a:rPr lang="nl-NL" sz="1800" b="1" dirty="0">
                <a:solidFill>
                  <a:srgbClr val="003399"/>
                </a:solidFill>
                <a:latin typeface="+mn-lt"/>
                <a:hlinkClick r:id="rId2"/>
              </a:rPr>
              <a:t>f2f@rotaryyep.nl</a:t>
            </a:r>
            <a:br>
              <a:rPr lang="nl-NL" sz="1800" b="1" dirty="0">
                <a:solidFill>
                  <a:srgbClr val="003399"/>
                </a:solidFill>
                <a:latin typeface="+mn-lt"/>
              </a:rPr>
            </a:br>
            <a:r>
              <a:rPr lang="nl-NL" sz="1800" b="1" dirty="0">
                <a:solidFill>
                  <a:srgbClr val="003399"/>
                </a:solidFill>
                <a:latin typeface="+mn-lt"/>
              </a:rPr>
              <a:t>Coördinator: Petra van Wouw, RC Etten-Leur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C0A02AE-E546-4B78-A68D-C89CBDC5C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altLang="nl-NL" sz="2000" dirty="0">
                <a:solidFill>
                  <a:srgbClr val="003399"/>
                </a:solidFill>
              </a:rPr>
              <a:t>Uitwisselingen mogelijk naar: USA, Canada, Mexico, Brazilië, Argentinië, India, Japan, Taiwan, Zuid-Afrika en Europese landen.</a:t>
            </a:r>
          </a:p>
          <a:p>
            <a:r>
              <a:rPr lang="nl-NL" altLang="nl-NL" sz="2000" dirty="0">
                <a:solidFill>
                  <a:srgbClr val="003399"/>
                </a:solidFill>
              </a:rPr>
              <a:t>Matches worden in maart van elk jaar gemaakt.</a:t>
            </a:r>
          </a:p>
          <a:p>
            <a:r>
              <a:rPr lang="nl-NL" altLang="nl-NL" sz="2000" dirty="0">
                <a:solidFill>
                  <a:srgbClr val="003399"/>
                </a:solidFill>
              </a:rPr>
              <a:t>Uitwisselperiodes (in schoolvakanties) verschillen per continent.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79D3A1B-0676-403B-83DE-D87600585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11" y="3429000"/>
            <a:ext cx="4963218" cy="226726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8A2CE7B-C056-43A8-9E9D-EDC33B1D0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511" y="5815033"/>
            <a:ext cx="3883489" cy="99373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D971C4F-394B-4BF3-A32A-AE625DF5D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21134"/>
            <a:ext cx="2513314" cy="258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02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Family </a:t>
            </a:r>
            <a:r>
              <a:rPr lang="nl-NL" altLang="nl-NL" b="1" dirty="0" err="1">
                <a:solidFill>
                  <a:srgbClr val="003399"/>
                </a:solidFill>
                <a:latin typeface="+mn-lt"/>
              </a:rPr>
              <a:t>to</a:t>
            </a:r>
            <a:r>
              <a:rPr lang="nl-NL" altLang="nl-NL" b="1" dirty="0">
                <a:solidFill>
                  <a:srgbClr val="003399"/>
                </a:solidFill>
                <a:latin typeface="+mn-lt"/>
              </a:rPr>
              <a:t> Family</a:t>
            </a:r>
            <a:br>
              <a:rPr lang="nl-NL" altLang="nl-NL" b="1" dirty="0">
                <a:latin typeface="+mn-lt"/>
              </a:rPr>
            </a:br>
            <a:r>
              <a:rPr lang="nl-NL" altLang="nl-NL" b="1" dirty="0">
                <a:solidFill>
                  <a:srgbClr val="FFC000"/>
                </a:solidFill>
                <a:latin typeface="+mn-lt"/>
              </a:rPr>
              <a:t>Vervolg</a:t>
            </a:r>
            <a:endParaRPr lang="nl-NL" dirty="0"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3DE7FE8-DA79-4413-80CD-0F65CE25B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94981"/>
            <a:ext cx="3883489" cy="993734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7E94E1F-CD66-4BEA-BA34-E342836681A6}"/>
              </a:ext>
            </a:extLst>
          </p:cNvPr>
          <p:cNvSpPr txBox="1"/>
          <p:nvPr/>
        </p:nvSpPr>
        <p:spPr>
          <a:xfrm>
            <a:off x="1549667" y="1838425"/>
            <a:ext cx="980413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altLang="nl-NL" sz="2400" b="1" dirty="0">
                <a:solidFill>
                  <a:srgbClr val="FFC000"/>
                </a:solidFill>
                <a:latin typeface="+mn-lt"/>
              </a:rPr>
              <a:t>Noordelijk halfrond:</a:t>
            </a:r>
          </a:p>
          <a:p>
            <a:r>
              <a:rPr lang="nl-NL" altLang="nl-NL" sz="2400" dirty="0">
                <a:solidFill>
                  <a:srgbClr val="003399"/>
                </a:solidFill>
              </a:rPr>
              <a:t>2x3 weken in zomervakanties</a:t>
            </a:r>
          </a:p>
          <a:p>
            <a:r>
              <a:rPr lang="nl-NL" sz="2400" dirty="0">
                <a:solidFill>
                  <a:srgbClr val="003399"/>
                </a:solidFill>
              </a:rPr>
              <a:t>Verblijf bij familie van ‘match’ leeftijdsgenoot</a:t>
            </a:r>
          </a:p>
          <a:p>
            <a:endParaRPr lang="nl-NL" sz="2400" dirty="0">
              <a:solidFill>
                <a:srgbClr val="003399"/>
              </a:solidFill>
            </a:endParaRPr>
          </a:p>
          <a:p>
            <a:endParaRPr lang="nl-NL" altLang="nl-NL" sz="2400" b="1" dirty="0">
              <a:solidFill>
                <a:srgbClr val="FFC000"/>
              </a:solidFill>
              <a:latin typeface="+mn-lt"/>
            </a:endParaRPr>
          </a:p>
          <a:p>
            <a:r>
              <a:rPr lang="nl-NL" altLang="nl-NL" sz="2400" b="1" dirty="0">
                <a:solidFill>
                  <a:srgbClr val="FFC000"/>
                </a:solidFill>
                <a:latin typeface="+mn-lt"/>
              </a:rPr>
              <a:t>Zuidelijk halfrond:</a:t>
            </a:r>
          </a:p>
          <a:p>
            <a:r>
              <a:rPr lang="nl-NL" altLang="nl-NL" sz="2400" dirty="0">
                <a:solidFill>
                  <a:srgbClr val="003399"/>
                </a:solidFill>
              </a:rPr>
              <a:t>5 weken komt jongere naar NL in kerstvakantie</a:t>
            </a:r>
          </a:p>
          <a:p>
            <a:r>
              <a:rPr lang="nl-NL" altLang="nl-NL" sz="2400" dirty="0">
                <a:solidFill>
                  <a:srgbClr val="003399"/>
                </a:solidFill>
              </a:rPr>
              <a:t>5 weken gaat </a:t>
            </a:r>
            <a:r>
              <a:rPr lang="nl-NL" altLang="nl-NL" sz="2400" dirty="0" err="1">
                <a:solidFill>
                  <a:srgbClr val="003399"/>
                </a:solidFill>
              </a:rPr>
              <a:t>NLse</a:t>
            </a:r>
            <a:r>
              <a:rPr lang="nl-NL" altLang="nl-NL" sz="2400" dirty="0">
                <a:solidFill>
                  <a:srgbClr val="003399"/>
                </a:solidFill>
              </a:rPr>
              <a:t> jongere terug in ‘onze’ zomervakantie</a:t>
            </a:r>
          </a:p>
          <a:p>
            <a:r>
              <a:rPr lang="nl-NL" altLang="nl-NL" sz="2400" dirty="0">
                <a:solidFill>
                  <a:srgbClr val="003399"/>
                </a:solidFill>
              </a:rPr>
              <a:t>Inschrijfkosten: € 150,-. Daarbij komen reiskosten en kosten voor visum en verzekering</a:t>
            </a:r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2F717D2-9BD0-4D05-AFAF-E27521671F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3649" y="2261937"/>
            <a:ext cx="1764340" cy="2575606"/>
          </a:xfrm>
          <a:prstGeom prst="rect">
            <a:avLst/>
          </a:prstGeom>
        </p:spPr>
      </p:pic>
      <p:pic>
        <p:nvPicPr>
          <p:cNvPr id="7" name="Tijdelijke aanduiding voor inhoud 3">
            <a:extLst>
              <a:ext uri="{FF2B5EF4-FFF2-40B4-BE49-F238E27FC236}">
                <a16:creationId xmlns:a16="http://schemas.microsoft.com/office/drawing/2014/main" id="{13968EC5-C089-4800-A937-9C3D75DAA4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1196287">
            <a:off x="9292417" y="403499"/>
            <a:ext cx="2677844" cy="17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047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NGSE</a:t>
            </a:r>
            <a:br>
              <a:rPr lang="nl-NL" altLang="nl-NL" b="1" dirty="0">
                <a:latin typeface="+mn-lt"/>
              </a:rPr>
            </a:br>
            <a:r>
              <a:rPr lang="nl-NL" altLang="nl-NL" b="1" dirty="0">
                <a:solidFill>
                  <a:srgbClr val="FFC000"/>
                </a:solidFill>
                <a:latin typeface="+mn-lt"/>
              </a:rPr>
              <a:t>New </a:t>
            </a:r>
            <a:r>
              <a:rPr lang="nl-NL" altLang="nl-NL" b="1" dirty="0" err="1">
                <a:solidFill>
                  <a:srgbClr val="FFC000"/>
                </a:solidFill>
                <a:latin typeface="+mn-lt"/>
              </a:rPr>
              <a:t>Generation</a:t>
            </a:r>
            <a:r>
              <a:rPr lang="nl-NL" altLang="nl-NL" b="1" dirty="0">
                <a:solidFill>
                  <a:srgbClr val="FFC000"/>
                </a:solidFill>
                <a:latin typeface="+mn-lt"/>
              </a:rPr>
              <a:t> Service Exchange</a:t>
            </a:r>
            <a:endParaRPr lang="nl-NL" dirty="0"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70C0"/>
              </a:buClr>
              <a:defRPr/>
            </a:pPr>
            <a:r>
              <a:rPr lang="nl-NL" dirty="0">
                <a:solidFill>
                  <a:srgbClr val="003399"/>
                </a:solidFill>
              </a:rPr>
              <a:t>Voor jongvolwassenen tussen 18-30 jaar</a:t>
            </a:r>
          </a:p>
          <a:p>
            <a:pPr>
              <a:buClr>
                <a:srgbClr val="0070C0"/>
              </a:buClr>
              <a:defRPr/>
            </a:pPr>
            <a:r>
              <a:rPr lang="nl-NL" dirty="0">
                <a:solidFill>
                  <a:srgbClr val="003399"/>
                </a:solidFill>
              </a:rPr>
              <a:t>Ervaring opdoen tijdens studie of als </a:t>
            </a:r>
            <a:r>
              <a:rPr lang="nl-NL" dirty="0" err="1">
                <a:solidFill>
                  <a:srgbClr val="003399"/>
                </a:solidFill>
              </a:rPr>
              <a:t>young</a:t>
            </a:r>
            <a:r>
              <a:rPr lang="nl-NL" dirty="0">
                <a:solidFill>
                  <a:srgbClr val="003399"/>
                </a:solidFill>
              </a:rPr>
              <a:t> professional</a:t>
            </a:r>
          </a:p>
          <a:p>
            <a:pPr>
              <a:buClr>
                <a:srgbClr val="0070C0"/>
              </a:buClr>
              <a:defRPr/>
            </a:pPr>
            <a:r>
              <a:rPr lang="nl-NL" dirty="0">
                <a:solidFill>
                  <a:srgbClr val="003399"/>
                </a:solidFill>
              </a:rPr>
              <a:t>Nadruk op </a:t>
            </a:r>
            <a:r>
              <a:rPr lang="nl-NL" dirty="0" err="1">
                <a:solidFill>
                  <a:srgbClr val="003399"/>
                </a:solidFill>
              </a:rPr>
              <a:t>vocational</a:t>
            </a:r>
            <a:r>
              <a:rPr lang="nl-NL" dirty="0">
                <a:solidFill>
                  <a:srgbClr val="003399"/>
                </a:solidFill>
              </a:rPr>
              <a:t> en service activiteiten (bij voorkeur een link met één of meerdere focusgebieden van de Rotary Foundation)</a:t>
            </a:r>
          </a:p>
          <a:p>
            <a:pPr>
              <a:buClr>
                <a:srgbClr val="0070C0"/>
              </a:buClr>
              <a:defRPr/>
            </a:pPr>
            <a:r>
              <a:rPr lang="nl-NL" dirty="0">
                <a:solidFill>
                  <a:srgbClr val="003399"/>
                </a:solidFill>
              </a:rPr>
              <a:t>Duur van NGSE is variabel maar doorgaans korter dan 3 maanden, omdat dan gereisd kan worden met ‘toeristenvisum.’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718D010-DED7-4F38-B4EA-532AD1A24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15033"/>
            <a:ext cx="3883489" cy="99373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B20F4F9-C486-4A36-91D1-02DFF6671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962" y="23287"/>
            <a:ext cx="1646063" cy="23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25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NGSE,</a:t>
            </a:r>
            <a:r>
              <a:rPr lang="nl-NL" altLang="nl-NL" b="1" dirty="0">
                <a:latin typeface="+mn-lt"/>
              </a:rPr>
              <a:t> </a:t>
            </a:r>
            <a:r>
              <a:rPr lang="nl-NL" altLang="nl-NL" b="1" dirty="0">
                <a:solidFill>
                  <a:srgbClr val="FFC000"/>
                </a:solidFill>
                <a:latin typeface="+mn-lt"/>
              </a:rPr>
              <a:t>wat kost dat?</a:t>
            </a:r>
            <a:endParaRPr lang="nl-NL" dirty="0"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86987" cy="4351338"/>
          </a:xfrm>
        </p:spPr>
        <p:txBody>
          <a:bodyPr/>
          <a:lstStyle/>
          <a:p>
            <a:pPr>
              <a:buClr>
                <a:srgbClr val="0070C0"/>
              </a:buClr>
              <a:defRPr/>
            </a:pPr>
            <a:r>
              <a:rPr lang="nl-NL" sz="2600" dirty="0">
                <a:solidFill>
                  <a:srgbClr val="003399"/>
                </a:solidFill>
              </a:rPr>
              <a:t>Voor </a:t>
            </a:r>
            <a:r>
              <a:rPr lang="nl-NL" sz="2600" dirty="0" err="1">
                <a:solidFill>
                  <a:srgbClr val="003399"/>
                </a:solidFill>
              </a:rPr>
              <a:t>outbound</a:t>
            </a:r>
            <a:r>
              <a:rPr lang="nl-NL" sz="2600" dirty="0">
                <a:solidFill>
                  <a:srgbClr val="003399"/>
                </a:solidFill>
              </a:rPr>
              <a:t>: inschrijving/deelname € 50, bij uitzending € 300 </a:t>
            </a:r>
          </a:p>
          <a:p>
            <a:pPr marL="0" indent="0">
              <a:buClr>
                <a:srgbClr val="0070C0"/>
              </a:buClr>
              <a:buFontTx/>
              <a:buNone/>
              <a:defRPr/>
            </a:pPr>
            <a:r>
              <a:rPr lang="nl-NL" sz="2600" dirty="0">
                <a:solidFill>
                  <a:srgbClr val="003399"/>
                </a:solidFill>
              </a:rPr>
              <a:t>   overige kosten variabel.</a:t>
            </a:r>
          </a:p>
          <a:p>
            <a:pPr>
              <a:buClr>
                <a:srgbClr val="0070C0"/>
              </a:buClr>
              <a:defRPr/>
            </a:pPr>
            <a:r>
              <a:rPr lang="nl-NL" sz="2600" dirty="0">
                <a:solidFill>
                  <a:srgbClr val="003399"/>
                </a:solidFill>
              </a:rPr>
              <a:t>Voor clubs: geen vaste kosten, </a:t>
            </a:r>
          </a:p>
          <a:p>
            <a:pPr marL="0" indent="0">
              <a:buClr>
                <a:srgbClr val="0070C0"/>
              </a:buClr>
              <a:buNone/>
              <a:defRPr/>
            </a:pPr>
            <a:r>
              <a:rPr lang="nl-NL" sz="2600" dirty="0">
                <a:solidFill>
                  <a:srgbClr val="003399"/>
                </a:solidFill>
              </a:rPr>
              <a:t>   wel zorgen voor huisvesting.</a:t>
            </a:r>
          </a:p>
          <a:p>
            <a:pPr>
              <a:buClr>
                <a:srgbClr val="0070C0"/>
              </a:buClr>
              <a:defRPr/>
            </a:pPr>
            <a:r>
              <a:rPr lang="nl-NL" sz="2600" dirty="0">
                <a:solidFill>
                  <a:srgbClr val="003399"/>
                </a:solidFill>
              </a:rPr>
              <a:t>Contactpersoon: </a:t>
            </a:r>
          </a:p>
          <a:p>
            <a:pPr marL="0" indent="0">
              <a:buClr>
                <a:srgbClr val="0070C0"/>
              </a:buClr>
              <a:buFontTx/>
              <a:buNone/>
              <a:defRPr/>
            </a:pPr>
            <a:r>
              <a:rPr lang="nl-NL" sz="2600" dirty="0">
                <a:solidFill>
                  <a:srgbClr val="003399"/>
                </a:solidFill>
              </a:rPr>
              <a:t>   Sabine </a:t>
            </a:r>
            <a:r>
              <a:rPr lang="nl-NL" sz="2600" dirty="0" err="1">
                <a:solidFill>
                  <a:srgbClr val="003399"/>
                </a:solidFill>
              </a:rPr>
              <a:t>Vergroesen</a:t>
            </a:r>
            <a:r>
              <a:rPr lang="nl-NL" sz="2600" dirty="0">
                <a:solidFill>
                  <a:srgbClr val="003399"/>
                </a:solidFill>
              </a:rPr>
              <a:t>,</a:t>
            </a:r>
          </a:p>
          <a:p>
            <a:pPr marL="0" indent="0">
              <a:buClr>
                <a:srgbClr val="0070C0"/>
              </a:buClr>
              <a:buFontTx/>
              <a:buNone/>
              <a:defRPr/>
            </a:pPr>
            <a:r>
              <a:rPr lang="nl-NL" sz="2600" dirty="0">
                <a:solidFill>
                  <a:srgbClr val="003399"/>
                </a:solidFill>
              </a:rPr>
              <a:t>   RC Amstelveen</a:t>
            </a:r>
          </a:p>
          <a:p>
            <a:pPr>
              <a:buClr>
                <a:srgbClr val="0070C0"/>
              </a:buClr>
              <a:defRPr/>
            </a:pPr>
            <a:r>
              <a:rPr lang="nl-NL" sz="2600" dirty="0">
                <a:solidFill>
                  <a:srgbClr val="003399"/>
                </a:solidFill>
              </a:rPr>
              <a:t>Email: ngse@rotaryyep.nl</a:t>
            </a:r>
          </a:p>
          <a:p>
            <a:endParaRPr lang="nl-NL" dirty="0"/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0A63A42D-DE3F-40F0-A643-F882D47FA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204" y="2403501"/>
            <a:ext cx="5415480" cy="30462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9B9215E-91BA-41CF-8EB2-3A0B29C03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511" y="5804242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10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Long Term Exchange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619A00D-D3C7-48B0-A441-CB2CC8A8C6F1}"/>
              </a:ext>
            </a:extLst>
          </p:cNvPr>
          <p:cNvSpPr txBox="1"/>
          <p:nvPr/>
        </p:nvSpPr>
        <p:spPr>
          <a:xfrm>
            <a:off x="490889" y="1409093"/>
            <a:ext cx="29645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USA/Canada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Zuid-Afrika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FC000"/>
                </a:solidFill>
              </a:rPr>
              <a:t>Marga Oosterveld,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FC000"/>
                </a:solidFill>
              </a:rPr>
              <a:t>RC Oosterwolde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endParaRPr lang="nl-NL" altLang="nl-NL" sz="2400" dirty="0"/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Australië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Nieuw-Zeeland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Europa</a:t>
            </a:r>
            <a:endParaRPr lang="nl-NL" altLang="nl-NL" sz="2400" b="1" i="1" dirty="0">
              <a:solidFill>
                <a:srgbClr val="003399"/>
              </a:solidFill>
            </a:endParaRP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AB600"/>
                </a:solidFill>
              </a:rPr>
              <a:t>Marga en Judith</a:t>
            </a:r>
          </a:p>
          <a:p>
            <a:endParaRPr lang="nl-NL" sz="2400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BC36D273-62C6-416A-A472-C0A28809BC4F}"/>
              </a:ext>
            </a:extLst>
          </p:cNvPr>
          <p:cNvSpPr txBox="1"/>
          <p:nvPr/>
        </p:nvSpPr>
        <p:spPr>
          <a:xfrm>
            <a:off x="9346744" y="1482412"/>
            <a:ext cx="21656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Midden en 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dirty="0">
                <a:solidFill>
                  <a:srgbClr val="003399"/>
                </a:solidFill>
              </a:rPr>
              <a:t>Zuid Amerika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AB600"/>
                </a:solidFill>
              </a:rPr>
              <a:t>Judith Siebring,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AB600"/>
                </a:solidFill>
              </a:rPr>
              <a:t>RC Emmen-</a:t>
            </a:r>
          </a:p>
          <a:p>
            <a:pPr algn="ctr" eaLnBrk="1">
              <a:lnSpc>
                <a:spcPct val="100000"/>
              </a:lnSpc>
              <a:buSzTx/>
              <a:buFontTx/>
              <a:buNone/>
            </a:pPr>
            <a:r>
              <a:rPr lang="nl-NL" altLang="nl-NL" sz="2400" b="1" i="1" dirty="0">
                <a:solidFill>
                  <a:srgbClr val="FAB600"/>
                </a:solidFill>
              </a:rPr>
              <a:t>‘t Loo</a:t>
            </a:r>
          </a:p>
          <a:p>
            <a:endParaRPr lang="nl-NL" sz="2400" dirty="0"/>
          </a:p>
        </p:txBody>
      </p:sp>
      <p:pic>
        <p:nvPicPr>
          <p:cNvPr id="12" name="Picture 1" descr="pasted-image.pdf">
            <a:extLst>
              <a:ext uri="{FF2B5EF4-FFF2-40B4-BE49-F238E27FC236}">
                <a16:creationId xmlns:a16="http://schemas.microsoft.com/office/drawing/2014/main" id="{EAB60B23-3DCB-484E-98D0-A71A6CA38A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2" y="2182411"/>
            <a:ext cx="56292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361E8FA-28E7-42D6-B051-D5568E5228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511" y="5807562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92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886891-6A60-4CEF-8938-A9FA803E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nl-NL" sz="3600" b="1" dirty="0" err="1">
                <a:solidFill>
                  <a:srgbClr val="003399"/>
                </a:solidFill>
                <a:latin typeface="+mn-lt"/>
              </a:rPr>
              <a:t>Organisatie</a:t>
            </a:r>
            <a:br>
              <a:rPr lang="en-GB" altLang="nl-NL" sz="3600" b="1" dirty="0">
                <a:solidFill>
                  <a:srgbClr val="003399"/>
                </a:solidFill>
                <a:latin typeface="+mn-lt"/>
              </a:rPr>
            </a:br>
            <a:r>
              <a:rPr lang="en-GB" altLang="nl-NL" sz="3600" b="1" dirty="0">
                <a:solidFill>
                  <a:srgbClr val="003399"/>
                </a:solidFill>
                <a:latin typeface="+mn-lt"/>
              </a:rPr>
              <a:t>New Generations / Youth service in Nederland </a:t>
            </a:r>
            <a:endParaRPr lang="nl-NL" sz="3600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3EC49BA-C459-4753-8379-B216BE5C71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nl-NL" sz="2900" dirty="0">
              <a:solidFill>
                <a:srgbClr val="00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MDJC (Multi District Jeugd Commissie) coördineert voor alle 7 districten gezamenlijk ingaande en uitgaande bezoeken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DJC: District Jeugd Commissie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CJC: Club Jeugd Commissie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1ED73F3-92AC-4B74-9575-65BD11EA9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993" y="5845965"/>
            <a:ext cx="3883007" cy="9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0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  <a:sym typeface="Calibri" charset="0"/>
              </a:rPr>
              <a:t>Even vergelijken….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graphicFrame>
        <p:nvGraphicFramePr>
          <p:cNvPr id="2" name="Tabel 4">
            <a:extLst>
              <a:ext uri="{FF2B5EF4-FFF2-40B4-BE49-F238E27FC236}">
                <a16:creationId xmlns:a16="http://schemas.microsoft.com/office/drawing/2014/main" id="{ECF883D4-9C38-4670-B0D7-ED730DA37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231852"/>
              </p:ext>
            </p:extLst>
          </p:nvPr>
        </p:nvGraphicFramePr>
        <p:xfrm>
          <a:off x="2204186" y="1347441"/>
          <a:ext cx="6554804" cy="453473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711714">
                  <a:extLst>
                    <a:ext uri="{9D8B030D-6E8A-4147-A177-3AD203B41FA5}">
                      <a16:colId xmlns:a16="http://schemas.microsoft.com/office/drawing/2014/main" val="1484618761"/>
                    </a:ext>
                  </a:extLst>
                </a:gridCol>
                <a:gridCol w="2401240">
                  <a:extLst>
                    <a:ext uri="{9D8B030D-6E8A-4147-A177-3AD203B41FA5}">
                      <a16:colId xmlns:a16="http://schemas.microsoft.com/office/drawing/2014/main" val="1742923463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197953088"/>
                    </a:ext>
                  </a:extLst>
                </a:gridCol>
              </a:tblGrid>
              <a:tr h="663774">
                <a:tc>
                  <a:txBody>
                    <a:bodyPr/>
                    <a:lstStyle/>
                    <a:p>
                      <a:r>
                        <a:rPr lang="nl-NL" sz="2000" dirty="0"/>
                        <a:t>Land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Short Term Exchange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Long Term Exchange 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549127"/>
                  </a:ext>
                </a:extLst>
              </a:tr>
              <a:tr h="381549">
                <a:tc>
                  <a:txBody>
                    <a:bodyPr/>
                    <a:lstStyle/>
                    <a:p>
                      <a:r>
                        <a:rPr lang="nl-NL" sz="2000" dirty="0">
                          <a:solidFill>
                            <a:srgbClr val="003399"/>
                          </a:solidFill>
                        </a:rPr>
                        <a:t>Duitsland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372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736084"/>
                  </a:ext>
                </a:extLst>
              </a:tr>
              <a:tr h="381549">
                <a:tc>
                  <a:txBody>
                    <a:bodyPr/>
                    <a:lstStyle/>
                    <a:p>
                      <a:r>
                        <a:rPr lang="nl-NL" sz="2000" dirty="0">
                          <a:solidFill>
                            <a:srgbClr val="003399"/>
                          </a:solidFill>
                        </a:rPr>
                        <a:t>Denemarken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596301"/>
                  </a:ext>
                </a:extLst>
              </a:tr>
              <a:tr h="498949">
                <a:tc>
                  <a:txBody>
                    <a:bodyPr/>
                    <a:lstStyle/>
                    <a:p>
                      <a:r>
                        <a:rPr lang="nl-NL" sz="2000" dirty="0">
                          <a:solidFill>
                            <a:srgbClr val="003399"/>
                          </a:solidFill>
                        </a:rPr>
                        <a:t>België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800" dirty="0"/>
                        <a:t>- 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302456"/>
                  </a:ext>
                </a:extLst>
              </a:tr>
              <a:tr h="2465394">
                <a:tc>
                  <a:txBody>
                    <a:bodyPr/>
                    <a:lstStyle/>
                    <a:p>
                      <a:r>
                        <a:rPr lang="nl-NL" sz="2000" dirty="0">
                          <a:solidFill>
                            <a:srgbClr val="003399"/>
                          </a:solidFill>
                        </a:rPr>
                        <a:t>Nederland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200" dirty="0"/>
                        <a:t>30 (F2F) </a:t>
                      </a:r>
                      <a:r>
                        <a:rPr lang="nl-NL" sz="2200" dirty="0" err="1"/>
                        <a:t>outbound</a:t>
                      </a:r>
                      <a:r>
                        <a:rPr lang="nl-NL" sz="2200" dirty="0"/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200" dirty="0"/>
                        <a:t>20 Zomerkamp </a:t>
                      </a:r>
                      <a:r>
                        <a:rPr lang="nl-NL" sz="2200" dirty="0" err="1"/>
                        <a:t>outbound</a:t>
                      </a:r>
                      <a:endParaRPr lang="nl-NL" sz="2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200" dirty="0"/>
                        <a:t>60 Zomerkamp </a:t>
                      </a:r>
                      <a:r>
                        <a:rPr lang="nl-NL" sz="2200" dirty="0" err="1"/>
                        <a:t>inbound</a:t>
                      </a:r>
                      <a:endParaRPr lang="nl-NL" sz="2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2400" dirty="0"/>
                    </a:p>
                    <a:p>
                      <a:endParaRPr lang="nl-NL" sz="2800" dirty="0"/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37-51</a:t>
                      </a: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741410"/>
                  </a:ext>
                </a:extLst>
              </a:tr>
            </a:tbl>
          </a:graphicData>
        </a:graphic>
      </p:graphicFrame>
      <p:pic>
        <p:nvPicPr>
          <p:cNvPr id="5" name="Afbeelding 4">
            <a:extLst>
              <a:ext uri="{FF2B5EF4-FFF2-40B4-BE49-F238E27FC236}">
                <a16:creationId xmlns:a16="http://schemas.microsoft.com/office/drawing/2014/main" id="{86B9300A-53F9-434F-AA8D-9C8D0D8F8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746" y="5818546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81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Long Term Uitwisselingen</a:t>
            </a:r>
            <a:br>
              <a:rPr lang="nl-NL" altLang="nl-NL" b="1" dirty="0">
                <a:latin typeface="+mn-lt"/>
              </a:rPr>
            </a:br>
            <a:r>
              <a:rPr lang="nl-NL" altLang="nl-NL" b="1" dirty="0">
                <a:solidFill>
                  <a:srgbClr val="FFC000"/>
                </a:solidFill>
                <a:latin typeface="+mn-lt"/>
              </a:rPr>
              <a:t>uitzenden = ontvangen</a:t>
            </a:r>
            <a:endParaRPr lang="nl-NL" dirty="0"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2015-2016    31</a:t>
            </a:r>
          </a:p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2016-2017    41</a:t>
            </a:r>
          </a:p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2017-2018    51</a:t>
            </a:r>
          </a:p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2018-2019 </a:t>
            </a:r>
            <a:r>
              <a:rPr lang="nl-NL" altLang="nl-NL" sz="2800" b="1" dirty="0">
                <a:solidFill>
                  <a:srgbClr val="003399"/>
                </a:solidFill>
              </a:rPr>
              <a:t>   </a:t>
            </a:r>
            <a:r>
              <a:rPr lang="nl-NL" altLang="nl-NL" sz="2800" dirty="0">
                <a:solidFill>
                  <a:srgbClr val="003399"/>
                </a:solidFill>
              </a:rPr>
              <a:t>37</a:t>
            </a:r>
          </a:p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2019-2020    38</a:t>
            </a:r>
          </a:p>
          <a:p>
            <a:pPr marL="0" lvl="4" indent="0" defTabSz="1270000" eaLnBrk="1">
              <a:buClr>
                <a:srgbClr val="FAB600"/>
              </a:buClr>
              <a:buSzTx/>
              <a:buFontTx/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2020-2021      -</a:t>
            </a:r>
          </a:p>
          <a:p>
            <a:pPr marL="0" lvl="4" indent="0" defTabSz="1270000">
              <a:buClr>
                <a:srgbClr val="FAB600"/>
              </a:buClr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2021-2022      -</a:t>
            </a:r>
          </a:p>
          <a:p>
            <a:pPr marL="0" lvl="4" indent="0" defTabSz="1270000">
              <a:buClr>
                <a:srgbClr val="FAB600"/>
              </a:buClr>
              <a:buNone/>
              <a:tabLst>
                <a:tab pos="4889500" algn="l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2022-2023      ?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C4C76A69-FAFB-456B-9F2B-17EED9582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029" y="1690688"/>
            <a:ext cx="6669087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B44E8F5-D20E-4460-B3D7-1F249AC6D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511" y="5815033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0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altLang="nl-NL" sz="4400" b="1" dirty="0">
                <a:solidFill>
                  <a:srgbClr val="FAB600"/>
                </a:solidFill>
                <a:latin typeface="+mn-lt"/>
              </a:rPr>
              <a:t>Voorbeeld</a:t>
            </a:r>
            <a:r>
              <a:rPr lang="nl-NL" altLang="nl-NL" sz="4400" dirty="0">
                <a:latin typeface="+mn-lt"/>
              </a:rPr>
              <a:t> </a:t>
            </a:r>
            <a:r>
              <a:rPr lang="nl-NL" altLang="nl-NL" sz="4400" b="1" dirty="0">
                <a:solidFill>
                  <a:srgbClr val="003399"/>
                </a:solidFill>
                <a:latin typeface="+mn-lt"/>
              </a:rPr>
              <a:t>Begroting ontvangst jaarkind (ongeveer 500 euro)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Zakgeld ca. 10x  €100,– 	1.000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Bijdrage voor gastgezin (optioneel)	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Reisgeld, kosten weekends, </a:t>
            </a:r>
            <a:r>
              <a:rPr lang="nl-NL" altLang="nl-NL" sz="2800" dirty="0" err="1">
                <a:solidFill>
                  <a:srgbClr val="003399"/>
                </a:solidFill>
              </a:rPr>
              <a:t>farewell</a:t>
            </a:r>
            <a:r>
              <a:rPr lang="nl-NL" altLang="nl-NL" sz="2800" dirty="0">
                <a:solidFill>
                  <a:srgbClr val="003399"/>
                </a:solidFill>
              </a:rPr>
              <a:t> party 	150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NS-kortingskaart, museumkaart etc. 	100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Rotary maaltijden	150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Contributies (sport, cultuur, e.d.) 	100</a:t>
            </a:r>
          </a:p>
          <a:p>
            <a:pPr marL="306388" indent="-306388" defTabSz="977900" eaLnBrk="1">
              <a:buClr>
                <a:srgbClr val="0049B0"/>
              </a:buClr>
              <a:tabLst>
                <a:tab pos="8458200" algn="dec"/>
              </a:tabLst>
            </a:pPr>
            <a:r>
              <a:rPr lang="nl-NL" altLang="nl-NL" sz="2800" dirty="0">
                <a:solidFill>
                  <a:srgbClr val="003399"/>
                </a:solidFill>
              </a:rPr>
              <a:t>Diversen (fiets, onvoorzien) 	200</a:t>
            </a:r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r>
              <a:rPr lang="nl-NL" altLang="nl-NL" sz="2800" b="1" dirty="0">
                <a:solidFill>
                  <a:srgbClr val="003399"/>
                </a:solidFill>
              </a:rPr>
              <a:t>      Totaal 	€ 1.700</a:t>
            </a:r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endParaRPr lang="nl-NL" altLang="nl-NL" sz="2800" b="1" dirty="0"/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r>
              <a:rPr lang="nl-NL" altLang="nl-NL" sz="2800" b="1" dirty="0"/>
              <a:t>              </a:t>
            </a:r>
            <a:r>
              <a:rPr lang="nl-NL" altLang="nl-NL" sz="2800" b="1" dirty="0">
                <a:solidFill>
                  <a:srgbClr val="003399"/>
                </a:solidFill>
              </a:rPr>
              <a:t>VANUIT DE MDJC ONTVANGT DE HOSTCLUB € 1.250,-</a:t>
            </a:r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endParaRPr lang="nl-NL" altLang="nl-NL" sz="2800" b="1" dirty="0">
              <a:solidFill>
                <a:srgbClr val="003399"/>
              </a:solidFill>
            </a:endParaRPr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r>
              <a:rPr lang="nl-NL" altLang="nl-NL" sz="2800" b="1" dirty="0">
                <a:solidFill>
                  <a:srgbClr val="003399"/>
                </a:solidFill>
              </a:rPr>
              <a:t>De programmakosten voor de </a:t>
            </a:r>
            <a:r>
              <a:rPr lang="nl-NL" altLang="nl-NL" sz="2800" b="1" dirty="0" err="1">
                <a:solidFill>
                  <a:srgbClr val="003399"/>
                </a:solidFill>
              </a:rPr>
              <a:t>outbound</a:t>
            </a:r>
            <a:r>
              <a:rPr lang="nl-NL" altLang="nl-NL" sz="2800" b="1" dirty="0">
                <a:solidFill>
                  <a:srgbClr val="003399"/>
                </a:solidFill>
              </a:rPr>
              <a:t> zijn € 2.400,- en de overige eigen kosten</a:t>
            </a:r>
          </a:p>
          <a:p>
            <a:pPr marL="306388" indent="-306388" defTabSz="977900" eaLnBrk="1">
              <a:buClr>
                <a:srgbClr val="0049B0"/>
              </a:buClr>
              <a:buSzTx/>
              <a:buFontTx/>
              <a:buNone/>
              <a:tabLst>
                <a:tab pos="8458200" algn="dec"/>
              </a:tabLst>
            </a:pPr>
            <a:r>
              <a:rPr lang="nl-NL" altLang="nl-NL" sz="2800" b="1" dirty="0">
                <a:solidFill>
                  <a:srgbClr val="003399"/>
                </a:solidFill>
              </a:rPr>
              <a:t> liggen tussen € 3.000,- en € 4.000,-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270E3C3-939F-49AC-94DC-BC8EE301F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15033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16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Dutch </a:t>
            </a:r>
            <a:r>
              <a:rPr lang="nl-NL" altLang="nl-NL" b="1" dirty="0" err="1">
                <a:solidFill>
                  <a:srgbClr val="003399"/>
                </a:solidFill>
                <a:latin typeface="+mn-lt"/>
              </a:rPr>
              <a:t>Orientation</a:t>
            </a:r>
            <a:r>
              <a:rPr lang="nl-NL" altLang="nl-NL" b="1" dirty="0">
                <a:solidFill>
                  <a:srgbClr val="003399"/>
                </a:solidFill>
                <a:latin typeface="+mn-lt"/>
              </a:rPr>
              <a:t> Course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6774"/>
            <a:ext cx="10515600" cy="4351338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Twee maal per jaar georganiseerd door 1 of 2 Rotary club(s)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Intensieve Nederlandse taalcursus voor de </a:t>
            </a:r>
            <a:r>
              <a:rPr lang="nl-NL" altLang="nl-NL" sz="2600" dirty="0" err="1">
                <a:solidFill>
                  <a:srgbClr val="003399"/>
                </a:solidFill>
              </a:rPr>
              <a:t>inbounds</a:t>
            </a:r>
            <a:endParaRPr lang="nl-NL" altLang="nl-NL" sz="2600" dirty="0">
              <a:solidFill>
                <a:srgbClr val="003399"/>
              </a:solidFill>
            </a:endParaRP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Kennismaken met de Nederlandse cultuur en elkaar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Zorgen voor leslocatie en gastgezinnen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Randprogramma: niet te intensief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Bezoek aan de clubavond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Binding voor club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Coördinator: Betty Rijkmans, RC Meppel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D0F34B9-C0EA-4AFA-91A0-265D6233E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37797"/>
            <a:ext cx="3883489" cy="99373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817F16F-560A-41B2-8848-97623A48D6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1607" y="89125"/>
            <a:ext cx="2503416" cy="187756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61189FE-DEC8-49C9-8C08-F35C2468CE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1607" y="1980121"/>
            <a:ext cx="2503416" cy="1877562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2A1A302-C580-4CF6-B596-21B86B3803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1607" y="3871118"/>
            <a:ext cx="2503416" cy="216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96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kern="0" dirty="0" err="1">
                <a:solidFill>
                  <a:srgbClr val="003399"/>
                </a:solidFill>
                <a:latin typeface="+mn-lt"/>
              </a:rPr>
              <a:t>Rotex</a:t>
            </a:r>
            <a:br>
              <a:rPr lang="nl-NL" b="1" kern="0" dirty="0"/>
            </a:br>
            <a:endParaRPr lang="nl-NL" dirty="0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516" y="1347603"/>
            <a:ext cx="7512707" cy="4598346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Stichting voor en door exchange studenten die via RYE een jaar uitgezonden zijn.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Ondersteunen Nederlandse studenten in het buitenland.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Begeleiden mede de </a:t>
            </a:r>
            <a:r>
              <a:rPr lang="nl-NL" altLang="nl-NL" sz="2600" dirty="0" err="1">
                <a:solidFill>
                  <a:srgbClr val="003399"/>
                </a:solidFill>
              </a:rPr>
              <a:t>inbounds</a:t>
            </a:r>
            <a:endParaRPr lang="nl-NL" altLang="nl-NL" sz="2600" dirty="0">
              <a:solidFill>
                <a:srgbClr val="003399"/>
              </a:solidFill>
            </a:endParaRP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Organiseren activiteiten en weekenden voor zowel </a:t>
            </a:r>
            <a:r>
              <a:rPr lang="nl-NL" altLang="nl-NL" sz="2600" dirty="0" err="1">
                <a:solidFill>
                  <a:srgbClr val="003399"/>
                </a:solidFill>
              </a:rPr>
              <a:t>inbounds</a:t>
            </a:r>
            <a:r>
              <a:rPr lang="nl-NL" altLang="nl-NL" sz="2600" dirty="0">
                <a:solidFill>
                  <a:srgbClr val="003399"/>
                </a:solidFill>
              </a:rPr>
              <a:t> als pre- en rebounds.</a:t>
            </a:r>
          </a:p>
          <a:p>
            <a:pPr>
              <a:buClr>
                <a:srgbClr val="0070C0"/>
              </a:buClr>
            </a:pPr>
            <a:r>
              <a:rPr lang="nl-NL" altLang="nl-NL" sz="2600" dirty="0">
                <a:solidFill>
                  <a:srgbClr val="003399"/>
                </a:solidFill>
              </a:rPr>
              <a:t>Zijn betrokken bij de selectie van de nieuwe groep </a:t>
            </a:r>
            <a:r>
              <a:rPr lang="nl-NL" altLang="nl-NL" sz="2600" dirty="0" err="1">
                <a:solidFill>
                  <a:srgbClr val="003399"/>
                </a:solidFill>
              </a:rPr>
              <a:t>uitwisselings-studenten</a:t>
            </a:r>
            <a:r>
              <a:rPr lang="nl-NL" altLang="nl-NL" sz="2600" dirty="0">
                <a:solidFill>
                  <a:srgbClr val="003399"/>
                </a:solidFill>
              </a:rPr>
              <a:t>.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3250298-C6B8-4B62-BDF1-9C323A513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33" y="227054"/>
            <a:ext cx="1741983" cy="98247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F2B2324-2A05-4528-AEC9-195315AD9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867" y="924693"/>
            <a:ext cx="4683521" cy="5191267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327B6E94-BC2A-412C-8384-F1289BC8DD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4229" y="5938755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000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7287"/>
            <a:ext cx="10515600" cy="1325563"/>
          </a:xfrm>
        </p:spPr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Rotary Jeugduitwisseling en Community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241" y="164879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altLang="nl-NL" sz="4000" b="1" dirty="0">
                <a:solidFill>
                  <a:srgbClr val="FFC000"/>
                </a:solidFill>
              </a:rPr>
              <a:t>RYE steunt </a:t>
            </a:r>
            <a:r>
              <a:rPr lang="nl-NL" altLang="nl-NL" sz="4000" b="1" dirty="0" err="1">
                <a:solidFill>
                  <a:srgbClr val="FAB600"/>
                </a:solidFill>
              </a:rPr>
              <a:t>Shelterbox</a:t>
            </a:r>
            <a:br>
              <a:rPr lang="nl-NL" altLang="nl-NL" sz="4000" b="1" dirty="0">
                <a:solidFill>
                  <a:srgbClr val="FAB600"/>
                </a:solidFill>
              </a:rPr>
            </a:br>
            <a:r>
              <a:rPr lang="nl-NL" altLang="nl-NL" sz="4000" b="1" dirty="0">
                <a:solidFill>
                  <a:srgbClr val="FAB600"/>
                </a:solidFill>
              </a:rPr>
              <a:t>www.shelterbox.nl</a:t>
            </a:r>
            <a:endParaRPr lang="nl-NL" sz="4000" dirty="0"/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66782781-C3CF-43AE-95B4-BEE2DC6A34A6}"/>
              </a:ext>
            </a:extLst>
          </p:cNvPr>
          <p:cNvGrpSpPr>
            <a:grpSpLocks/>
          </p:cNvGrpSpPr>
          <p:nvPr/>
        </p:nvGrpSpPr>
        <p:grpSpPr bwMode="auto">
          <a:xfrm>
            <a:off x="5853459" y="2409632"/>
            <a:ext cx="5194300" cy="3421062"/>
            <a:chOff x="0" y="0"/>
            <a:chExt cx="5194300" cy="3149600"/>
          </a:xfrm>
        </p:grpSpPr>
        <p:pic>
          <p:nvPicPr>
            <p:cNvPr id="9" name="Picture 3" descr="pasted-image.pdf">
              <a:extLst>
                <a:ext uri="{FF2B5EF4-FFF2-40B4-BE49-F238E27FC236}">
                  <a16:creationId xmlns:a16="http://schemas.microsoft.com/office/drawing/2014/main" id="{73DEEB03-1D3E-43F5-8B6D-02DD850B2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0" y="89153"/>
              <a:ext cx="4940300" cy="2819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31968FB5-1BAA-4C14-A426-AF407801A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94300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6">
            <a:extLst>
              <a:ext uri="{FF2B5EF4-FFF2-40B4-BE49-F238E27FC236}">
                <a16:creationId xmlns:a16="http://schemas.microsoft.com/office/drawing/2014/main" id="{19E7B638-61B1-4954-9E8F-FB590ADB9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558" y="2948413"/>
            <a:ext cx="5320782" cy="393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14BCBBC-6246-4722-8343-4AD21D570B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8511" y="5866542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58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/>
          <a:lstStyle/>
          <a:p>
            <a:r>
              <a:rPr lang="nl-NL" b="1" dirty="0">
                <a:solidFill>
                  <a:srgbClr val="003399"/>
                </a:solidFill>
                <a:latin typeface="+mn-lt"/>
              </a:rPr>
              <a:t>Activiteitenkalender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DD5E93C5-B27B-4BB9-BF8D-EE96BD59B80A}"/>
              </a:ext>
            </a:extLst>
          </p:cNvPr>
          <p:cNvSpPr txBox="1">
            <a:spLocks/>
          </p:cNvSpPr>
          <p:nvPr/>
        </p:nvSpPr>
        <p:spPr>
          <a:xfrm>
            <a:off x="838200" y="1424539"/>
            <a:ext cx="10515599" cy="5068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18 september</a:t>
            </a:r>
            <a:r>
              <a:rPr lang="nl-NL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2021: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>
                <a:solidFill>
                  <a:srgbClr val="003399"/>
                </a:solidFill>
              </a:rPr>
              <a:t>    </a:t>
            </a:r>
            <a:r>
              <a:rPr lang="nl-NL" sz="2400" dirty="0">
                <a:solidFill>
                  <a:srgbClr val="003399"/>
                </a:solidFill>
              </a:rPr>
              <a:t>landelijke informatiedag Woerden</a:t>
            </a:r>
          </a:p>
          <a:p>
            <a:pPr>
              <a:lnSpc>
                <a:spcPct val="150000"/>
              </a:lnSpc>
            </a:pPr>
            <a:r>
              <a:rPr lang="nl-NL" sz="2400" dirty="0">
                <a:solidFill>
                  <a:srgbClr val="003399"/>
                </a:solidFill>
              </a:rPr>
              <a:t>9 oktober 2021: </a:t>
            </a:r>
            <a:r>
              <a:rPr lang="nl-NL" sz="2400" dirty="0" err="1">
                <a:solidFill>
                  <a:srgbClr val="003399"/>
                </a:solidFill>
              </a:rPr>
              <a:t>selectiedag</a:t>
            </a:r>
            <a:r>
              <a:rPr lang="nl-NL" sz="2400" dirty="0">
                <a:solidFill>
                  <a:srgbClr val="003399"/>
                </a:solidFill>
              </a:rPr>
              <a:t> kandidaten jaaruitwisseling</a:t>
            </a:r>
          </a:p>
          <a:p>
            <a:pPr>
              <a:lnSpc>
                <a:spcPct val="150000"/>
              </a:lnSpc>
            </a:pPr>
            <a:r>
              <a:rPr lang="nl-NL" sz="2400" dirty="0">
                <a:solidFill>
                  <a:srgbClr val="003399"/>
                </a:solidFill>
              </a:rPr>
              <a:t>12,13,14 november 2021: selectieweekend jaaruitwisseling</a:t>
            </a:r>
          </a:p>
          <a:p>
            <a:pPr>
              <a:lnSpc>
                <a:spcPct val="150000"/>
              </a:lnSpc>
            </a:pPr>
            <a:r>
              <a:rPr lang="nl-NL" sz="2400" dirty="0">
                <a:solidFill>
                  <a:srgbClr val="003399"/>
                </a:solidFill>
              </a:rPr>
              <a:t>Maart 2022: training </a:t>
            </a:r>
            <a:r>
              <a:rPr lang="nl-NL" sz="2400" dirty="0" err="1">
                <a:solidFill>
                  <a:srgbClr val="003399"/>
                </a:solidFill>
              </a:rPr>
              <a:t>outbound</a:t>
            </a:r>
            <a:r>
              <a:rPr lang="nl-NL" sz="2400" dirty="0">
                <a:solidFill>
                  <a:srgbClr val="003399"/>
                </a:solidFill>
              </a:rPr>
              <a:t> studenten</a:t>
            </a:r>
          </a:p>
          <a:p>
            <a:pPr>
              <a:lnSpc>
                <a:spcPct val="150000"/>
              </a:lnSpc>
            </a:pPr>
            <a:r>
              <a:rPr lang="nl-NL" sz="2400" dirty="0">
                <a:solidFill>
                  <a:srgbClr val="003399"/>
                </a:solidFill>
              </a:rPr>
              <a:t>Juni 2022: training en </a:t>
            </a:r>
            <a:r>
              <a:rPr lang="nl-NL" sz="2400" dirty="0" err="1">
                <a:solidFill>
                  <a:srgbClr val="003399"/>
                </a:solidFill>
              </a:rPr>
              <a:t>farewell</a:t>
            </a:r>
            <a:r>
              <a:rPr lang="nl-NL" sz="2400" dirty="0">
                <a:solidFill>
                  <a:srgbClr val="003399"/>
                </a:solidFill>
              </a:rPr>
              <a:t> </a:t>
            </a:r>
            <a:r>
              <a:rPr lang="nl-NL" sz="2400" dirty="0" err="1">
                <a:solidFill>
                  <a:srgbClr val="003399"/>
                </a:solidFill>
              </a:rPr>
              <a:t>outbound</a:t>
            </a:r>
            <a:r>
              <a:rPr lang="nl-NL" sz="2400" dirty="0">
                <a:solidFill>
                  <a:srgbClr val="003399"/>
                </a:solidFill>
              </a:rPr>
              <a:t> studenten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90E513E-23F9-4FEF-8C72-942731DB1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44130"/>
            <a:ext cx="3883489" cy="99373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03B3A66-A8F1-404B-BBD2-FD165F603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194" y="-45720"/>
            <a:ext cx="5107806" cy="2873141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5D515B8-54A8-43E9-B21E-4DA36184CD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138" y="1340274"/>
            <a:ext cx="1982862" cy="1487147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43AF2F4-BB26-4F74-967A-DDA459F37D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0826" y="3361667"/>
            <a:ext cx="1991174" cy="1500077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9521833-0F38-4C0F-ABE7-CE95B90B10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3501" y="2219070"/>
            <a:ext cx="2371274" cy="178643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6F9A0E78-B336-4368-BA34-C8CF507E68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3501" y="4109968"/>
            <a:ext cx="2371274" cy="177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266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Meer informatie</a:t>
            </a:r>
            <a:endParaRPr lang="nl-NL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2CDADC9F-AC69-4F73-BBFE-93163984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8354"/>
            <a:ext cx="10515600" cy="4351338"/>
          </a:xfrm>
        </p:spPr>
        <p:txBody>
          <a:bodyPr/>
          <a:lstStyle/>
          <a:p>
            <a:pPr marL="295275" indent="-295275" algn="ctr" eaLnBrk="1">
              <a:buSzTx/>
              <a:buFontTx/>
              <a:buNone/>
              <a:defRPr/>
            </a:pPr>
            <a:endParaRPr lang="nl-NL" altLang="nl-NL" sz="4800" b="1" dirty="0">
              <a:solidFill>
                <a:schemeClr val="accent4"/>
              </a:solidFill>
            </a:endParaRPr>
          </a:p>
          <a:p>
            <a:pPr marL="295275" indent="-295275" algn="ctr" eaLnBrk="1">
              <a:buSzTx/>
              <a:buFontTx/>
              <a:buNone/>
              <a:defRPr/>
            </a:pPr>
            <a:r>
              <a:rPr lang="nl-NL" altLang="nl-NL" sz="4000" b="1" dirty="0">
                <a:solidFill>
                  <a:schemeClr val="accent4"/>
                </a:solidFill>
                <a:latin typeface="+mj-lt"/>
              </a:rPr>
              <a:t>op de website:</a:t>
            </a:r>
          </a:p>
          <a:p>
            <a:pPr marL="0" indent="0" algn="ctr" eaLnBrk="1">
              <a:buFontTx/>
              <a:buNone/>
              <a:defRPr/>
            </a:pPr>
            <a:r>
              <a:rPr lang="nl-NL" altLang="nl-NL" sz="4000" u="sng" dirty="0">
                <a:solidFill>
                  <a:srgbClr val="003399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www.rotary.nl/yep</a:t>
            </a:r>
            <a:endParaRPr lang="nl-NL" altLang="nl-NL" sz="4000" u="sng" dirty="0">
              <a:solidFill>
                <a:srgbClr val="003399"/>
              </a:solidFill>
              <a:latin typeface="+mj-lt"/>
            </a:endParaRPr>
          </a:p>
          <a:p>
            <a:pPr marL="0" indent="0" algn="ctr" eaLnBrk="1">
              <a:buFontTx/>
              <a:buNone/>
              <a:defRPr/>
            </a:pPr>
            <a:r>
              <a:rPr lang="nl-NL" altLang="nl-NL" sz="4000" dirty="0">
                <a:latin typeface="+mj-lt"/>
              </a:rPr>
              <a:t> </a:t>
            </a:r>
            <a:r>
              <a:rPr lang="nl-NL" altLang="nl-NL" sz="4000" b="1" dirty="0">
                <a:solidFill>
                  <a:schemeClr val="accent4"/>
                </a:solidFill>
                <a:latin typeface="+mj-lt"/>
              </a:rPr>
              <a:t>of mail je vragen naar:</a:t>
            </a:r>
          </a:p>
          <a:p>
            <a:pPr marL="0" indent="0" algn="ctr" eaLnBrk="1">
              <a:buFontTx/>
              <a:buNone/>
              <a:defRPr/>
            </a:pPr>
            <a:r>
              <a:rPr lang="nl-NL" altLang="nl-NL" sz="4000" u="sng" dirty="0">
                <a:solidFill>
                  <a:srgbClr val="003399"/>
                </a:solidFill>
                <a:latin typeface="+mj-lt"/>
              </a:rPr>
              <a:t>interesse@rotaryyep.nl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01EBF91-7F85-4203-9E0B-2D2F7F6E0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511" y="5864266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42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3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2139817-A2E1-4D70-BA31-F20EBEC5A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6"/>
            <a:ext cx="10515600" cy="1325563"/>
          </a:xfrm>
        </p:spPr>
        <p:txBody>
          <a:bodyPr/>
          <a:lstStyle/>
          <a:p>
            <a:pPr algn="ctr"/>
            <a:r>
              <a:rPr lang="nl-NL" altLang="nl-NL" b="1" dirty="0">
                <a:solidFill>
                  <a:srgbClr val="FFC000"/>
                </a:solidFill>
                <a:latin typeface="+mn-lt"/>
              </a:rPr>
              <a:t>Dank voor uw aandacht!</a:t>
            </a:r>
            <a:endParaRPr lang="nl-NL" dirty="0">
              <a:latin typeface="+mn-lt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2F52517-3040-4099-B1A0-2114765098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51" y="1221154"/>
            <a:ext cx="3496291" cy="464322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78AE70E-617F-462B-9AEA-301E30A928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1796" y="1221154"/>
            <a:ext cx="6809822" cy="352989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C46C23E-8AF1-45BA-8B28-C28FE6FA7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8511" y="5820739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74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82FA3CF5-457D-BE46-AE37-0FD8B252AC8B}"/>
              </a:ext>
            </a:extLst>
          </p:cNvPr>
          <p:cNvSpPr/>
          <p:nvPr/>
        </p:nvSpPr>
        <p:spPr>
          <a:xfrm>
            <a:off x="95003" y="0"/>
            <a:ext cx="12096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effectLst/>
              </a:rPr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6281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30002" y="966085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886891-6A60-4CEF-8938-A9FA803E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b="1" dirty="0">
                <a:solidFill>
                  <a:srgbClr val="003399"/>
                </a:solidFill>
                <a:latin typeface="+mn-lt"/>
              </a:rPr>
              <a:t>Maak kennis </a:t>
            </a:r>
            <a:br>
              <a:rPr lang="nl-NL" altLang="nl-NL" b="1" dirty="0">
                <a:solidFill>
                  <a:srgbClr val="003399"/>
                </a:solidFill>
                <a:latin typeface="+mn-lt"/>
              </a:rPr>
            </a:br>
            <a:r>
              <a:rPr lang="nl-NL" altLang="nl-NL" b="1" dirty="0">
                <a:solidFill>
                  <a:srgbClr val="003399"/>
                </a:solidFill>
                <a:latin typeface="+mn-lt"/>
              </a:rPr>
              <a:t>met de DJC 1570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0D7A7FF4-9144-4274-AE91-B67CB0711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23505" y="6132445"/>
            <a:ext cx="1834186" cy="4806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400" b="1" dirty="0">
                <a:solidFill>
                  <a:schemeClr val="accent1">
                    <a:lumMod val="75000"/>
                  </a:schemeClr>
                </a:solidFill>
              </a:rPr>
              <a:t>Erna van Dijk</a:t>
            </a:r>
          </a:p>
        </p:txBody>
      </p:sp>
      <p:pic>
        <p:nvPicPr>
          <p:cNvPr id="6" name="Tijdelijke aanduiding voor inhoud 5" descr="Afbeelding met boom, buiten, persoon, glimlachen&#10;&#10;Automatisch gegenereerde beschrijving">
            <a:extLst>
              <a:ext uri="{FF2B5EF4-FFF2-40B4-BE49-F238E27FC236}">
                <a16:creationId xmlns:a16="http://schemas.microsoft.com/office/drawing/2014/main" id="{55A38F56-80A1-4A75-9296-89C246939F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23504" y="4897662"/>
            <a:ext cx="1060450" cy="1060450"/>
          </a:xfrm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AC6E9A50-0077-4170-B04C-EEE44F142695}"/>
              </a:ext>
            </a:extLst>
          </p:cNvPr>
          <p:cNvSpPr txBox="1">
            <a:spLocks/>
          </p:cNvSpPr>
          <p:nvPr/>
        </p:nvSpPr>
        <p:spPr>
          <a:xfrm>
            <a:off x="833119" y="1434153"/>
            <a:ext cx="4497887" cy="20758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1800" dirty="0"/>
            </a:br>
            <a:br>
              <a:rPr lang="en-US" sz="1800" dirty="0"/>
            </a:br>
            <a:r>
              <a:rPr lang="en-US" sz="1800" dirty="0">
                <a:hlinkClick r:id="rId4"/>
              </a:rPr>
              <a:t>rotary.jeugd.midden.nederland@gmail.com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pic>
        <p:nvPicPr>
          <p:cNvPr id="10" name="Picture 7" descr="Graphical user interface, text, application, chat or text message, Teams&#10;&#10;Description automatically generated">
            <a:extLst>
              <a:ext uri="{FF2B5EF4-FFF2-40B4-BE49-F238E27FC236}">
                <a16:creationId xmlns:a16="http://schemas.microsoft.com/office/drawing/2014/main" id="{10DB6491-AF7C-4661-A176-378E851C89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470262" y="321732"/>
            <a:ext cx="1691443" cy="1617903"/>
          </a:xfrm>
          <a:prstGeom prst="rect">
            <a:avLst/>
          </a:prstGeom>
        </p:spPr>
      </p:pic>
      <p:pic>
        <p:nvPicPr>
          <p:cNvPr id="11" name="Picture 8" descr="Text&#10;&#10;Description automatically generated">
            <a:extLst>
              <a:ext uri="{FF2B5EF4-FFF2-40B4-BE49-F238E27FC236}">
                <a16:creationId xmlns:a16="http://schemas.microsoft.com/office/drawing/2014/main" id="{AE881B23-AAE7-421E-8F3C-AA6BE4B76C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577769" y="2557929"/>
            <a:ext cx="1475570" cy="1702135"/>
          </a:xfrm>
          <a:prstGeom prst="rect">
            <a:avLst/>
          </a:prstGeom>
        </p:spPr>
      </p:pic>
      <p:pic>
        <p:nvPicPr>
          <p:cNvPr id="12" name="Picture 1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BCEC83D2-7506-46B1-B796-64DF46E2D5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629" y="2517903"/>
            <a:ext cx="1291857" cy="174216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EAE020C-BD2B-4C68-BE09-3930B94814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984" y="5858100"/>
            <a:ext cx="2439106" cy="621972"/>
          </a:xfrm>
          <a:prstGeom prst="rect">
            <a:avLst/>
          </a:prstGeom>
        </p:spPr>
      </p:pic>
      <p:cxnSp>
        <p:nvCxnSpPr>
          <p:cNvPr id="14" name="Straight Connector 59">
            <a:extLst>
              <a:ext uri="{FF2B5EF4-FFF2-40B4-BE49-F238E27FC236}">
                <a16:creationId xmlns:a16="http://schemas.microsoft.com/office/drawing/2014/main" id="{18FD05AB-37EB-4BCE-A88C-58490C01E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56858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2AD9A35-9C91-45C4-97AC-D488FC6542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595686" y="321732"/>
            <a:ext cx="1537011" cy="1617907"/>
          </a:xfrm>
          <a:prstGeom prst="rect">
            <a:avLst/>
          </a:prstGeom>
        </p:spPr>
      </p:pic>
      <p:cxnSp>
        <p:nvCxnSpPr>
          <p:cNvPr id="16" name="Straight Connector 61">
            <a:extLst>
              <a:ext uri="{FF2B5EF4-FFF2-40B4-BE49-F238E27FC236}">
                <a16:creationId xmlns:a16="http://schemas.microsoft.com/office/drawing/2014/main" id="{46AB5302-D989-42E3-89FA-F752431F5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228770"/>
            <a:ext cx="6096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3">
            <a:extLst>
              <a:ext uri="{FF2B5EF4-FFF2-40B4-BE49-F238E27FC236}">
                <a16:creationId xmlns:a16="http://schemas.microsoft.com/office/drawing/2014/main" id="{F68BDC54-6B31-4269-AA39-295E0D16D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36750" y="4581803"/>
            <a:ext cx="605525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20AAE6-338B-41FA-BC6F-9B48E5F181B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45"/>
          <a:stretch/>
        </p:blipFill>
        <p:spPr>
          <a:xfrm>
            <a:off x="9665101" y="4848579"/>
            <a:ext cx="2087865" cy="1576534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4750D2F0-AD6D-4EE3-8124-1BE33379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5180" y="4101152"/>
            <a:ext cx="6868620" cy="20758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Wingdings 2" panose="05020102010507070707" pitchFamily="18" charset="2"/>
              <a:buChar char="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Wingdings 2" panose="05020102010507070707" pitchFamily="18" charset="2"/>
              <a:buChar char="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nl-NL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76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771A1-9D45-354B-9EE1-69F3B08ACC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altLang="nl-NL" sz="4400" b="1" dirty="0">
                <a:solidFill>
                  <a:srgbClr val="003399"/>
                </a:solidFill>
                <a:latin typeface="+mn-lt"/>
              </a:rPr>
              <a:t>Programma’s</a:t>
            </a:r>
            <a:br>
              <a:rPr lang="nl-NL" altLang="nl-NL" sz="4400" b="1" dirty="0">
                <a:solidFill>
                  <a:srgbClr val="003399"/>
                </a:solidFill>
                <a:latin typeface="+mn-lt"/>
              </a:rPr>
            </a:br>
            <a:r>
              <a:rPr lang="nl-NL" altLang="nl-NL" sz="4400" b="1" dirty="0">
                <a:solidFill>
                  <a:srgbClr val="003399"/>
                </a:solidFill>
                <a:latin typeface="+mn-lt"/>
              </a:rPr>
              <a:t>Rotary </a:t>
            </a:r>
            <a:r>
              <a:rPr lang="nl-NL" altLang="nl-NL" sz="4400" b="1" dirty="0" err="1">
                <a:solidFill>
                  <a:srgbClr val="003399"/>
                </a:solidFill>
                <a:latin typeface="+mn-lt"/>
              </a:rPr>
              <a:t>Youth</a:t>
            </a:r>
            <a:r>
              <a:rPr lang="nl-NL" altLang="nl-NL" sz="4400" b="1" dirty="0">
                <a:solidFill>
                  <a:srgbClr val="003399"/>
                </a:solidFill>
                <a:latin typeface="+mn-lt"/>
              </a:rPr>
              <a:t> Exchange</a:t>
            </a:r>
            <a:endParaRPr lang="nl-NL" sz="44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A070B76-7C33-864E-B224-7567627FA9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82FA3CF5-457D-BE46-AE37-0FD8B252AC8B}"/>
              </a:ext>
            </a:extLst>
          </p:cNvPr>
          <p:cNvSpPr/>
          <p:nvPr/>
        </p:nvSpPr>
        <p:spPr>
          <a:xfrm>
            <a:off x="95002" y="0"/>
            <a:ext cx="12096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1058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persoon, binnen, restaurant, eettafel&#10;&#10;Automatisch gegenereerde beschrijving">
            <a:extLst>
              <a:ext uri="{FF2B5EF4-FFF2-40B4-BE49-F238E27FC236}">
                <a16:creationId xmlns:a16="http://schemas.microsoft.com/office/drawing/2014/main" id="{07F5E6B4-9983-4403-8F36-0A6209BC8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2377" y="1882822"/>
            <a:ext cx="4451423" cy="309235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C1771A1-9D45-354B-9EE1-69F3B08AC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nl-NL" sz="440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7" name="Tijdelijke aanduiding voor inhoud 6" descr="Afbeelding met tekst, persoon, vloer&#10;&#10;Automatisch gegenereerde beschrijving">
            <a:extLst>
              <a:ext uri="{FF2B5EF4-FFF2-40B4-BE49-F238E27FC236}">
                <a16:creationId xmlns:a16="http://schemas.microsoft.com/office/drawing/2014/main" id="{88D0E132-A471-400D-BC74-EFACA341CA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07895" y="1877678"/>
            <a:ext cx="4217894" cy="2930496"/>
          </a:xfr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82FA3CF5-457D-BE46-AE37-0FD8B252AC8B}"/>
              </a:ext>
            </a:extLst>
          </p:cNvPr>
          <p:cNvSpPr/>
          <p:nvPr/>
        </p:nvSpPr>
        <p:spPr>
          <a:xfrm>
            <a:off x="95002" y="0"/>
            <a:ext cx="12096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9" name="Afbeelding 8" descr="Afbeelding met persoon, kleding, hoofdtooi, hoed&#10;&#10;Automatisch gegenereerde beschrijving">
            <a:extLst>
              <a:ext uri="{FF2B5EF4-FFF2-40B4-BE49-F238E27FC236}">
                <a16:creationId xmlns:a16="http://schemas.microsoft.com/office/drawing/2014/main" id="{32ECA76A-0960-4806-954F-789F7FD6B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2908" y="2437775"/>
            <a:ext cx="2667897" cy="350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08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652DC7D-D70F-4F35-94BC-5F1E77C8D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000" b="1" dirty="0">
                <a:ln w="0"/>
                <a:solidFill>
                  <a:schemeClr val="accent1">
                    <a:lumMod val="75000"/>
                  </a:schemeClr>
                </a:solidFill>
                <a:latin typeface="+mn-lt"/>
              </a:rPr>
              <a:t>Doel Uitwisseling</a:t>
            </a:r>
            <a:br>
              <a:rPr lang="nl-NL" altLang="nl-NL" sz="4000" b="1" dirty="0">
                <a:latin typeface="+mn-lt"/>
                <a:sym typeface="Calibri" charset="0"/>
              </a:rPr>
            </a:b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Connecting</a:t>
            </a:r>
            <a:r>
              <a:rPr lang="nl-NL" altLang="nl-NL" sz="4000" b="1" dirty="0">
                <a:solidFill>
                  <a:srgbClr val="FFC000"/>
                </a:solidFill>
                <a:latin typeface="+mn-lt"/>
                <a:sym typeface="Calibri" charset="0"/>
              </a:rPr>
              <a:t> </a:t>
            </a: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your</a:t>
            </a:r>
            <a:r>
              <a:rPr lang="nl-NL" altLang="nl-NL" sz="4000" b="1" dirty="0">
                <a:solidFill>
                  <a:srgbClr val="FFC000"/>
                </a:solidFill>
                <a:latin typeface="+mn-lt"/>
                <a:sym typeface="Calibri" charset="0"/>
              </a:rPr>
              <a:t> </a:t>
            </a: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minds</a:t>
            </a:r>
            <a:r>
              <a:rPr lang="nl-NL" altLang="nl-NL" sz="4000" b="1" dirty="0">
                <a:solidFill>
                  <a:srgbClr val="FFC000"/>
                </a:solidFill>
                <a:latin typeface="+mn-lt"/>
                <a:sym typeface="Calibri" charset="0"/>
              </a:rPr>
              <a:t>, </a:t>
            </a: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sharing</a:t>
            </a:r>
            <a:r>
              <a:rPr lang="nl-NL" altLang="nl-NL" sz="4000" b="1" dirty="0">
                <a:solidFill>
                  <a:srgbClr val="FFC000"/>
                </a:solidFill>
                <a:latin typeface="+mn-lt"/>
                <a:sym typeface="Calibri" charset="0"/>
              </a:rPr>
              <a:t> </a:t>
            </a: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future</a:t>
            </a:r>
            <a:r>
              <a:rPr lang="nl-NL" altLang="nl-NL" sz="4000" b="1" dirty="0">
                <a:solidFill>
                  <a:srgbClr val="FFC000"/>
                </a:solidFill>
                <a:latin typeface="+mn-lt"/>
                <a:sym typeface="Calibri" charset="0"/>
              </a:rPr>
              <a:t> </a:t>
            </a:r>
            <a:r>
              <a:rPr lang="nl-NL" altLang="nl-NL" sz="4000" b="1" dirty="0" err="1">
                <a:solidFill>
                  <a:srgbClr val="FFC000"/>
                </a:solidFill>
                <a:latin typeface="+mn-lt"/>
                <a:sym typeface="Calibri" charset="0"/>
              </a:rPr>
              <a:t>beliefs</a:t>
            </a:r>
            <a:endParaRPr lang="nl-NL" sz="4000" dirty="0">
              <a:latin typeface="+mn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5B17465-1D20-4745-B9A9-D0481749F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0271"/>
            <a:ext cx="10515600" cy="4351338"/>
          </a:xfrm>
        </p:spPr>
        <p:txBody>
          <a:bodyPr>
            <a:normAutofit/>
          </a:bodyPr>
          <a:lstStyle/>
          <a:p>
            <a:pPr defTabSz="487695" fontAlgn="auto">
              <a:spcBef>
                <a:spcPts val="1067"/>
              </a:spcBef>
              <a:spcAft>
                <a:spcPts val="0"/>
              </a:spcAft>
              <a:buClr>
                <a:srgbClr val="0049B0"/>
              </a:buClr>
              <a:defRPr/>
            </a:pPr>
            <a:r>
              <a:rPr lang="nl-NL" altLang="nl-NL" b="1" dirty="0">
                <a:solidFill>
                  <a:srgbClr val="003399"/>
                </a:solidFill>
              </a:rPr>
              <a:t>Missie</a:t>
            </a:r>
            <a:r>
              <a:rPr lang="nl-NL" altLang="nl-NL" dirty="0">
                <a:solidFill>
                  <a:srgbClr val="003399"/>
                </a:solidFill>
              </a:rPr>
              <a:t>: wij stellen jeugd in staat om</a:t>
            </a:r>
            <a:r>
              <a:rPr lang="nl-NL" altLang="nl-NL" b="1" dirty="0">
                <a:solidFill>
                  <a:srgbClr val="003399"/>
                </a:solidFill>
              </a:rPr>
              <a:t> persoonlijk leiderschap</a:t>
            </a:r>
            <a:r>
              <a:rPr lang="nl-NL" altLang="nl-NL" dirty="0">
                <a:solidFill>
                  <a:srgbClr val="003399"/>
                </a:solidFill>
              </a:rPr>
              <a:t> te ontwikkelen.</a:t>
            </a:r>
          </a:p>
          <a:p>
            <a:pPr defTabSz="487695" fontAlgn="auto">
              <a:spcBef>
                <a:spcPts val="1067"/>
              </a:spcBef>
              <a:spcAft>
                <a:spcPts val="0"/>
              </a:spcAft>
              <a:buClr>
                <a:srgbClr val="0049B0"/>
              </a:buClr>
              <a:defRPr/>
            </a:pPr>
            <a:r>
              <a:rPr lang="nl-NL" altLang="nl-NL" b="1" dirty="0">
                <a:solidFill>
                  <a:srgbClr val="003399"/>
                </a:solidFill>
              </a:rPr>
              <a:t>Visie</a:t>
            </a:r>
            <a:r>
              <a:rPr lang="nl-NL" altLang="nl-NL" dirty="0">
                <a:solidFill>
                  <a:srgbClr val="003399"/>
                </a:solidFill>
              </a:rPr>
              <a:t>: wij geloven dat leiderschap begint met </a:t>
            </a:r>
            <a:r>
              <a:rPr lang="nl-NL" altLang="nl-NL" b="1" dirty="0">
                <a:solidFill>
                  <a:srgbClr val="003399"/>
                </a:solidFill>
              </a:rPr>
              <a:t>leiding</a:t>
            </a:r>
            <a:r>
              <a:rPr lang="nl-NL" altLang="nl-NL" dirty="0">
                <a:solidFill>
                  <a:srgbClr val="003399"/>
                </a:solidFill>
              </a:rPr>
              <a:t> </a:t>
            </a:r>
            <a:r>
              <a:rPr lang="nl-NL" altLang="nl-NL" b="1" dirty="0">
                <a:solidFill>
                  <a:srgbClr val="003399"/>
                </a:solidFill>
              </a:rPr>
              <a:t>geven aan jezelf </a:t>
            </a:r>
            <a:r>
              <a:rPr lang="nl-NL" altLang="nl-NL" dirty="0">
                <a:solidFill>
                  <a:srgbClr val="003399"/>
                </a:solidFill>
              </a:rPr>
              <a:t>om uiteindelijk anderen in staat te stellen zichzelf te ontwikkelen.</a:t>
            </a:r>
          </a:p>
          <a:p>
            <a:pPr defTabSz="487695" fontAlgn="auto">
              <a:spcBef>
                <a:spcPts val="1067"/>
              </a:spcBef>
              <a:spcAft>
                <a:spcPts val="0"/>
              </a:spcAft>
              <a:buClr>
                <a:srgbClr val="0049B0"/>
              </a:buClr>
              <a:defRPr/>
            </a:pPr>
            <a:r>
              <a:rPr lang="nl-NL" altLang="nl-NL" b="1" dirty="0">
                <a:solidFill>
                  <a:srgbClr val="003399"/>
                </a:solidFill>
              </a:rPr>
              <a:t>Strategie</a:t>
            </a:r>
            <a:r>
              <a:rPr lang="nl-NL" altLang="nl-NL" dirty="0">
                <a:solidFill>
                  <a:srgbClr val="003399"/>
                </a:solidFill>
              </a:rPr>
              <a:t>: wij doen dit door jonge mensen uit te dagen en te ondersteunen om zich </a:t>
            </a:r>
            <a:r>
              <a:rPr lang="nl-NL" altLang="nl-NL" b="1" dirty="0">
                <a:solidFill>
                  <a:srgbClr val="003399"/>
                </a:solidFill>
              </a:rPr>
              <a:t>buiten hun comfortzone </a:t>
            </a:r>
            <a:r>
              <a:rPr lang="nl-NL" altLang="nl-NL" dirty="0">
                <a:solidFill>
                  <a:srgbClr val="003399"/>
                </a:solidFill>
              </a:rPr>
              <a:t>te manifesteren.</a:t>
            </a:r>
          </a:p>
          <a:p>
            <a:endParaRPr lang="nl-NL" dirty="0">
              <a:solidFill>
                <a:srgbClr val="003399"/>
              </a:solidFill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63408DE-B6A7-4847-9900-1C5BE0C53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14242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4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3772A72-8D3B-4799-851A-D2268702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altLang="nl-NL" sz="3200" b="1" dirty="0">
                <a:solidFill>
                  <a:srgbClr val="003399"/>
                </a:solidFill>
                <a:latin typeface="+mn-lt"/>
                <a:sym typeface="Calibri" charset="0"/>
              </a:rPr>
              <a:t>± 8000 Rotary exchanges over de hele wereld per jaar</a:t>
            </a:r>
            <a:endParaRPr lang="nl-NL" sz="320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A8B4372-A4BE-4E24-A7E3-917129489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26759"/>
            <a:ext cx="3883489" cy="993734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EA731A15-58BC-4613-97D4-3A503821CBDE}"/>
              </a:ext>
            </a:extLst>
          </p:cNvPr>
          <p:cNvSpPr txBox="1"/>
          <p:nvPr/>
        </p:nvSpPr>
        <p:spPr>
          <a:xfrm>
            <a:off x="1439283" y="5636846"/>
            <a:ext cx="9254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rgbClr val="003399"/>
                </a:solidFill>
              </a:rPr>
              <a:t>In geval van jaaruitwisseling en Family </a:t>
            </a:r>
            <a:r>
              <a:rPr lang="nl-NL" sz="2400" b="1" dirty="0" err="1">
                <a:solidFill>
                  <a:srgbClr val="003399"/>
                </a:solidFill>
              </a:rPr>
              <a:t>to</a:t>
            </a:r>
            <a:r>
              <a:rPr lang="nl-NL" sz="2400" b="1" dirty="0">
                <a:solidFill>
                  <a:srgbClr val="003399"/>
                </a:solidFill>
              </a:rPr>
              <a:t> family: uitzenden = ontvangen</a:t>
            </a:r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44040B23-C97B-407E-8069-D58E7D65B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516863"/>
            <a:ext cx="5740002" cy="1912138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CF735177-FD30-4961-9961-8B2C172876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30" y="2759638"/>
            <a:ext cx="4876800" cy="260985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AB14B3FE-0D2D-4165-853B-5BE14CB193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8202" y="1516863"/>
            <a:ext cx="5429250" cy="27527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67E4817E-C622-4B44-937C-9D127C10F3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3730" y="3268367"/>
            <a:ext cx="3713899" cy="245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99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169EB9-D617-45B0-A486-CD2CDCB86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625"/>
            <a:ext cx="6841172" cy="1771428"/>
          </a:xfrm>
        </p:spPr>
        <p:txBody>
          <a:bodyPr>
            <a:normAutofit fontScale="90000"/>
          </a:bodyPr>
          <a:lstStyle/>
          <a:p>
            <a:br>
              <a:rPr lang="nl-NL" altLang="nl-NL" sz="3200" b="1" dirty="0">
                <a:solidFill>
                  <a:schemeClr val="accent1"/>
                </a:solidFill>
              </a:rPr>
            </a:br>
            <a:r>
              <a:rPr lang="nl-NL" altLang="nl-NL" sz="32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Verdeling Jaaruitwisseling over districten </a:t>
            </a:r>
            <a:br>
              <a:rPr lang="nl-NL" altLang="nl-NL" sz="32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32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Sinds 2020: </a:t>
            </a:r>
            <a:r>
              <a:rPr lang="nl-NL" altLang="nl-NL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gelijke verdeling </a:t>
            </a:r>
            <a:r>
              <a:rPr lang="nl-NL" altLang="nl-NL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inbound</a:t>
            </a:r>
            <a:r>
              <a:rPr lang="nl-NL" altLang="nl-NL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studenten over de districten (</a:t>
            </a:r>
            <a:r>
              <a:rPr lang="nl-NL" altLang="nl-NL" sz="32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+/- 7 per district)</a:t>
            </a:r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AC6790F9-A169-4CFA-8399-613ADC40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1550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1560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1570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1580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1590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1600  </a:t>
            </a:r>
          </a:p>
          <a:p>
            <a:r>
              <a:rPr lang="nl-NL" altLang="nl-NL" sz="28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District 1610</a:t>
            </a:r>
            <a:r>
              <a:rPr lang="nl-NL" altLang="nl-NL" sz="2800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endParaRPr lang="nl-NL" sz="2800" dirty="0"/>
          </a:p>
        </p:txBody>
      </p:sp>
      <p:pic>
        <p:nvPicPr>
          <p:cNvPr id="8" name="Tijdelijke aanduiding voor inhoud 22">
            <a:extLst>
              <a:ext uri="{FF2B5EF4-FFF2-40B4-BE49-F238E27FC236}">
                <a16:creationId xmlns:a16="http://schemas.microsoft.com/office/drawing/2014/main" id="{3B5AFAA4-FA51-49EC-AFFA-0A4CBA62A4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66" b="95975" l="3500" r="93000">
                        <a14:foregroundMark x1="18500" y1="61653" x2="18500" y2="61653"/>
                        <a14:foregroundMark x1="18750" y1="62288" x2="18750" y2="62288"/>
                        <a14:foregroundMark x1="14250" y1="64619" x2="14250" y2="64619"/>
                        <a14:foregroundMark x1="13500" y1="71186" x2="13500" y2="71186"/>
                        <a14:foregroundMark x1="5500" y1="70763" x2="5500" y2="70763"/>
                        <a14:foregroundMark x1="3500" y1="77119" x2="3500" y2="77119"/>
                        <a14:foregroundMark x1="65750" y1="96186" x2="65750" y2="96186"/>
                        <a14:foregroundMark x1="91750" y1="46186" x2="91750" y2="46186"/>
                        <a14:foregroundMark x1="93000" y1="21610" x2="93000" y2="21610"/>
                        <a14:foregroundMark x1="86250" y1="6356" x2="86250" y2="6356"/>
                        <a14:foregroundMark x1="73000" y1="2966" x2="73000" y2="2966"/>
                        <a14:foregroundMark x1="63500" y1="4237" x2="63500" y2="4237"/>
                        <a14:foregroundMark x1="61500" y1="4661" x2="61500" y2="4661"/>
                        <a14:foregroundMark x1="59750" y1="4449" x2="59750" y2="4449"/>
                        <a14:foregroundMark x1="51250" y1="6144" x2="51250" y2="6144"/>
                        <a14:foregroundMark x1="54500" y1="5508" x2="54500" y2="5508"/>
                        <a14:foregroundMark x1="53500" y1="5508" x2="53500" y2="5508"/>
                        <a14:foregroundMark x1="56000" y1="4449" x2="56000" y2="4449"/>
                        <a14:foregroundMark x1="43750" y1="10169" x2="43750" y2="10169"/>
                        <a14:foregroundMark x1="42500" y1="10381" x2="42500" y2="10381"/>
                        <a14:foregroundMark x1="42250" y1="11017" x2="42250" y2="11017"/>
                        <a14:foregroundMark x1="42250" y1="11653" x2="42250" y2="11653"/>
                        <a14:foregroundMark x1="41250" y1="11653" x2="41250" y2="11653"/>
                        <a14:foregroundMark x1="44500" y1="10805" x2="44500" y2="10805"/>
                        <a14:foregroundMark x1="44250" y1="10381" x2="44250" y2="10381"/>
                        <a14:foregroundMark x1="54250" y1="5720" x2="54250" y2="5720"/>
                        <a14:foregroundMark x1="64500" y1="4237" x2="64500" y2="4237"/>
                        <a14:foregroundMark x1="61000" y1="4237" x2="61000" y2="4237"/>
                        <a14:foregroundMark x1="62000" y1="3814" x2="62000" y2="3814"/>
                        <a14:foregroundMark x1="39750" y1="16102" x2="39750" y2="16102"/>
                        <a14:foregroundMark x1="40750" y1="13559" x2="40750" y2="13559"/>
                        <a14:foregroundMark x1="41500" y1="14407" x2="41500" y2="14407"/>
                        <a14:foregroundMark x1="42000" y1="14831" x2="42000" y2="14831"/>
                        <a14:foregroundMark x1="42250" y1="15254" x2="42250" y2="15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0" y="493332"/>
            <a:ext cx="4273916" cy="5043221"/>
          </a:xfr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FA9BDEA-9CC5-4DE0-AB1C-514E1FAC4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511" y="5812900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656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9032600-2A2A-4EAF-BFF6-275D98FB2324}"/>
              </a:ext>
            </a:extLst>
          </p:cNvPr>
          <p:cNvSpPr/>
          <p:nvPr/>
        </p:nvSpPr>
        <p:spPr>
          <a:xfrm>
            <a:off x="2917372" y="899888"/>
            <a:ext cx="6168572" cy="4736958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886891-6A60-4CEF-8938-A9FA803E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altLang="nl-NL" b="1" dirty="0">
                <a:solidFill>
                  <a:srgbClr val="003399"/>
                </a:solidFill>
                <a:latin typeface="+mn-lt"/>
              </a:rPr>
              <a:t>Jeugdprogramma’s Rotary</a:t>
            </a:r>
            <a:endParaRPr lang="nl-NL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0D7A7FF4-9144-4274-AE91-B67CB0711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488099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marL="234950" indent="-234950" eaLnBrk="1">
              <a:lnSpc>
                <a:spcPct val="100000"/>
              </a:lnSpc>
              <a:spcBef>
                <a:spcPts val="2400"/>
              </a:spcBef>
              <a:buSzTx/>
              <a:buFontTx/>
              <a:buNone/>
            </a:pPr>
            <a:r>
              <a:rPr lang="nl-NL" altLang="nl-NL" sz="4800" b="1" dirty="0">
                <a:solidFill>
                  <a:srgbClr val="FAB600"/>
                </a:solidFill>
              </a:rPr>
              <a:t>Rotaryclubs</a:t>
            </a:r>
          </a:p>
          <a:p>
            <a:pPr marL="23495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Vlielandkamp</a:t>
            </a:r>
          </a:p>
          <a:p>
            <a:pPr marL="234950" indent="-234950" eaLnBrk="1">
              <a:buClr>
                <a:srgbClr val="0049B0"/>
              </a:buClr>
            </a:pP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Handicamp</a:t>
            </a:r>
            <a:endParaRPr lang="nl-NL" altLang="nl-NL" sz="2900" dirty="0">
              <a:solidFill>
                <a:srgbClr val="00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3495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RYLA </a:t>
            </a:r>
          </a:p>
          <a:p>
            <a:pPr marL="234950" indent="-234950" eaLnBrk="1">
              <a:buClr>
                <a:srgbClr val="0049B0"/>
              </a:buClr>
            </a:pP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Interact</a:t>
            </a:r>
            <a:endParaRPr lang="nl-NL" altLang="nl-NL" sz="2900" dirty="0">
              <a:solidFill>
                <a:srgbClr val="00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34950" indent="-234950" eaLnBrk="1">
              <a:buClr>
                <a:srgbClr val="0049B0"/>
              </a:buClr>
            </a:pP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Rotaract</a:t>
            </a:r>
            <a:endParaRPr lang="nl-NL" altLang="nl-NL" sz="2900" dirty="0">
              <a:solidFill>
                <a:srgbClr val="00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dirty="0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3EC49BA-C459-4753-8379-B216BE5C71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88099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marL="0" indent="-234950" eaLnBrk="1">
              <a:lnSpc>
                <a:spcPct val="100000"/>
              </a:lnSpc>
              <a:spcBef>
                <a:spcPts val="2400"/>
              </a:spcBef>
              <a:buSzTx/>
              <a:buFontTx/>
              <a:buNone/>
            </a:pPr>
            <a:r>
              <a:rPr lang="nl-NL" altLang="nl-NL" sz="4000" b="1" dirty="0">
                <a:solidFill>
                  <a:srgbClr val="FAB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 District Jeugd Commissie </a:t>
            </a:r>
          </a:p>
          <a:p>
            <a:pPr marL="0" indent="-234950" eaLnBrk="1">
              <a:buSzTx/>
              <a:buFontTx/>
              <a:buNone/>
            </a:pPr>
            <a:r>
              <a:rPr lang="nl-NL" altLang="nl-NL" sz="29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Short Term </a:t>
            </a:r>
          </a:p>
          <a:p>
            <a:pPr marL="0" indent="-234950" eaLnBrk="1">
              <a:buSzTx/>
              <a:buFontTx/>
              <a:buNone/>
            </a:pPr>
            <a:r>
              <a:rPr lang="nl-NL" altLang="nl-NL" sz="29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Exchange Program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Family </a:t>
            </a: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Family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Camps &amp; Tours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NGSE, New </a:t>
            </a: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Generation</a:t>
            </a: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Service Exchange</a:t>
            </a:r>
          </a:p>
          <a:p>
            <a:pPr marL="0" indent="-234950" eaLnBrk="1">
              <a:buClr>
                <a:srgbClr val="0049B0"/>
              </a:buClr>
            </a:pPr>
            <a:endParaRPr lang="nl-NL" altLang="nl-NL" sz="2900" dirty="0">
              <a:solidFill>
                <a:srgbClr val="00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234950" eaLnBrk="1">
              <a:buSzTx/>
              <a:buFontTx/>
              <a:buNone/>
            </a:pPr>
            <a:r>
              <a:rPr lang="nl-NL" altLang="nl-NL" sz="29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 Term </a:t>
            </a:r>
          </a:p>
          <a:p>
            <a:pPr marL="0" indent="-234950" eaLnBrk="1">
              <a:buSzTx/>
              <a:buFontTx/>
              <a:buNone/>
            </a:pPr>
            <a:r>
              <a:rPr lang="nl-NL" altLang="nl-NL" sz="290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Exchange Program</a:t>
            </a: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Jaaruitwisselingen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Dutch </a:t>
            </a: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Orientation</a:t>
            </a:r>
            <a:r>
              <a:rPr lang="nl-NL" altLang="nl-NL" sz="2900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Course </a:t>
            </a:r>
          </a:p>
          <a:p>
            <a:pPr marL="0" indent="-234950" eaLnBrk="1">
              <a:buClr>
                <a:srgbClr val="0049B0"/>
              </a:buClr>
            </a:pPr>
            <a:r>
              <a:rPr lang="nl-NL" altLang="nl-NL" sz="2900" dirty="0" err="1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Rotex</a:t>
            </a:r>
            <a:endParaRPr lang="nl-NL" altLang="nl-NL" dirty="0">
              <a:solidFill>
                <a:srgbClr val="003399"/>
              </a:solidFill>
            </a:endParaRP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5889EBA-565D-4727-8B3A-D28936289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511" y="5839437"/>
            <a:ext cx="388348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3948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2615</TotalTime>
  <Words>1033</Words>
  <Application>Microsoft Office PowerPoint</Application>
  <PresentationFormat>Breedbeeld</PresentationFormat>
  <Paragraphs>202</Paragraphs>
  <Slides>29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3</vt:i4>
      </vt:variant>
      <vt:variant>
        <vt:lpstr>Diatitels</vt:lpstr>
      </vt:variant>
      <vt:variant>
        <vt:i4>29</vt:i4>
      </vt:variant>
    </vt:vector>
  </HeadingPairs>
  <TitlesOfParts>
    <vt:vector size="32" baseType="lpstr">
      <vt:lpstr>Kantoorthema</vt:lpstr>
      <vt:lpstr>1_Kantoorthema</vt:lpstr>
      <vt:lpstr>2_Kantoorthema</vt:lpstr>
      <vt:lpstr>PowerPoint-presentatie</vt:lpstr>
      <vt:lpstr>Organisatie New Generations / Youth service in Nederland </vt:lpstr>
      <vt:lpstr>Maak kennis  met de DJC 1570</vt:lpstr>
      <vt:lpstr>Programma’s Rotary Youth Exchange</vt:lpstr>
      <vt:lpstr>PowerPoint-presentatie</vt:lpstr>
      <vt:lpstr>Doel Uitwisseling Connecting your minds, sharing future beliefs</vt:lpstr>
      <vt:lpstr>± 8000 Rotary exchanges over de hele wereld per jaar</vt:lpstr>
      <vt:lpstr> Verdeling Jaaruitwisseling over districten  Sinds 2020: gelijke verdeling inbound studenten over de districten (+/- 7 per district)</vt:lpstr>
      <vt:lpstr>Jeugdprogramma’s Rotary</vt:lpstr>
      <vt:lpstr>Vlielandkamp en Handicamp </vt:lpstr>
      <vt:lpstr>RYLA Rotary Young Leadership Academy</vt:lpstr>
      <vt:lpstr>PowerPoint-presentatie</vt:lpstr>
      <vt:lpstr>Camps &amp; Tours</vt:lpstr>
      <vt:lpstr>Zomerkampen binnen en buiten Europa</vt:lpstr>
      <vt:lpstr>Family to Family  email: f2f@rotaryyep.nl Coördinator: Petra van Wouw, RC Etten-Leur</vt:lpstr>
      <vt:lpstr>Family to Family Vervolg</vt:lpstr>
      <vt:lpstr>NGSE New Generation Service Exchange</vt:lpstr>
      <vt:lpstr>NGSE, wat kost dat?</vt:lpstr>
      <vt:lpstr>Long Term Exchange</vt:lpstr>
      <vt:lpstr>Even vergelijken….</vt:lpstr>
      <vt:lpstr>Long Term Uitwisselingen uitzenden = ontvangen</vt:lpstr>
      <vt:lpstr>Voorbeeld Begroting ontvangst jaarkind (ongeveer 500 euro)</vt:lpstr>
      <vt:lpstr>Dutch Orientation Course</vt:lpstr>
      <vt:lpstr>Rotex </vt:lpstr>
      <vt:lpstr>Rotary Jeugduitwisseling en Community</vt:lpstr>
      <vt:lpstr>Activiteitenkalender</vt:lpstr>
      <vt:lpstr>Meer informatie</vt:lpstr>
      <vt:lpstr>Dank voor uw aandacht!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Gerard Barnhard</dc:creator>
  <cp:lastModifiedBy>Aad Otto</cp:lastModifiedBy>
  <cp:revision>70</cp:revision>
  <dcterms:created xsi:type="dcterms:W3CDTF">2019-09-17T14:01:33Z</dcterms:created>
  <dcterms:modified xsi:type="dcterms:W3CDTF">2022-04-30T14:14:59Z</dcterms:modified>
</cp:coreProperties>
</file>