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0" r:id="rId3"/>
    <p:sldId id="261" r:id="rId4"/>
    <p:sldId id="264" r:id="rId5"/>
    <p:sldId id="265" r:id="rId6"/>
    <p:sldId id="266" r:id="rId7"/>
    <p:sldId id="267" r:id="rId8"/>
    <p:sldId id="268" r:id="rId9"/>
    <p:sldId id="270" r:id="rId10"/>
    <p:sldId id="257" r:id="rId11"/>
    <p:sldId id="263" r:id="rId12"/>
    <p:sldId id="269" r:id="rId13"/>
    <p:sldId id="262" r:id="rId14"/>
    <p:sldId id="258" r:id="rId15"/>
    <p:sldId id="259" r:id="rId16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6B1B"/>
    <a:srgbClr val="017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322" y="-72"/>
      </p:cViewPr>
      <p:guideLst>
        <p:guide orient="horz" pos="2133"/>
        <p:guide orient="horz" pos="207"/>
        <p:guide orient="horz" pos="615"/>
        <p:guide pos="779"/>
        <p:guide pos="3063"/>
        <p:guide pos="5413"/>
        <p:guide pos="378"/>
        <p:guide pos="830"/>
        <p:guide pos="7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0C4FED-512D-435F-B28E-6BD423298AAF}" type="datetimeFigureOut">
              <a:rPr lang="nl-NL"/>
              <a:pPr/>
              <a:t>15-4-2014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3F4DB4-C8C8-42ED-947F-2ABFD2460268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2310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3DD2E8-A30D-4AEC-99AD-EF96B23F3409}" type="datetimeFigureOut">
              <a:rPr lang="nl-NL"/>
              <a:pPr/>
              <a:t>15-4-2014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tekststijl van het model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971C33-74F0-4386-9C02-9E77930F5792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703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688" y="2489200"/>
            <a:ext cx="38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8616" y="2366948"/>
            <a:ext cx="4013897" cy="462648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CF6B1B"/>
                </a:solidFill>
                <a:latin typeface="Corbel"/>
                <a:cs typeface="Corbe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48616" y="2829592"/>
            <a:ext cx="4013897" cy="32858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0177A9"/>
                </a:solidFill>
                <a:latin typeface="Corbel"/>
                <a:cs typeface="Corb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jstjes met 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5022" y="335766"/>
            <a:ext cx="7348509" cy="642254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0177A9"/>
                </a:solidFill>
                <a:latin typeface="Corbel"/>
                <a:cs typeface="Corbe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9302" y="1600200"/>
            <a:ext cx="6801323" cy="4525963"/>
          </a:xfrm>
        </p:spPr>
        <p:txBody>
          <a:bodyPr>
            <a:normAutofit/>
          </a:bodyPr>
          <a:lstStyle>
            <a:lvl1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1pPr>
            <a:lvl2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2pPr>
            <a:lvl3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3pPr>
            <a:lvl4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4pPr>
            <a:lvl5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522788" y="6375400"/>
            <a:ext cx="4452937" cy="365125"/>
          </a:xfrm>
        </p:spPr>
        <p:txBody>
          <a:bodyPr/>
          <a:lstStyle>
            <a:lvl1pPr algn="r">
              <a:defRPr baseline="0" dirty="0">
                <a:solidFill>
                  <a:srgbClr val="0177A9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jstjes met bullets BLANC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5022" y="335766"/>
            <a:ext cx="7348509" cy="642254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0177A9"/>
                </a:solidFill>
                <a:latin typeface="Corbel"/>
                <a:cs typeface="Corbe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9302" y="1600200"/>
            <a:ext cx="6801323" cy="4525963"/>
          </a:xfrm>
        </p:spPr>
        <p:txBody>
          <a:bodyPr>
            <a:normAutofit/>
          </a:bodyPr>
          <a:lstStyle>
            <a:lvl1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1pPr>
            <a:lvl2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2pPr>
            <a:lvl3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3pPr>
            <a:lvl4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4pPr>
            <a:lvl5pPr>
              <a:buClr>
                <a:srgbClr val="CF6B1B"/>
              </a:buClr>
              <a:defRPr sz="2400">
                <a:solidFill>
                  <a:srgbClr val="0177A9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naast tek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2187" y="332230"/>
            <a:ext cx="7350951" cy="644083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0177A9"/>
                </a:solidFill>
                <a:latin typeface="Corbel"/>
                <a:cs typeface="Corbe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160" y="1535112"/>
            <a:ext cx="4040188" cy="4400904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0177A9"/>
                </a:solidFill>
                <a:latin typeface="Corbel"/>
                <a:cs typeface="Corbe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4522788" y="6375400"/>
            <a:ext cx="4452937" cy="365125"/>
          </a:xfrm>
        </p:spPr>
        <p:txBody>
          <a:bodyPr/>
          <a:lstStyle>
            <a:lvl1pPr algn="r">
              <a:defRPr baseline="0" dirty="0">
                <a:solidFill>
                  <a:srgbClr val="0177A9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naast tekst BLANC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2187" y="325438"/>
            <a:ext cx="7350951" cy="650875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0177A9"/>
                </a:solidFill>
                <a:latin typeface="Corbel"/>
                <a:cs typeface="Corbe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7952" y="1535112"/>
            <a:ext cx="4040188" cy="4400904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0177A9"/>
                </a:solidFill>
                <a:latin typeface="Corbel"/>
                <a:cs typeface="Corbe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 N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 I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822C29A-B70B-4B68-8D1E-6D8851108AB8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rsr.akvo.org/project/943/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astafricanplaygrounds.org/supporters/rotary-logo/" TargetMode="External"/><Relationship Id="rId5" Type="http://schemas.openxmlformats.org/officeDocument/2006/relationships/hyperlink" Target="http://f4winternational.akvoapp.org/en/" TargetMode="External"/><Relationship Id="rId4" Type="http://schemas.openxmlformats.org/officeDocument/2006/relationships/hyperlink" Target="http://simavi.akvoapp.org/en/project/1581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eastafricanplaygrounds.org/supporters/rotary-logo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eastafricanplaygrounds.org/supporters/rotary-logo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africanplaygrounds.org/supporters/rotary-logo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el 15"/>
          <p:cNvSpPr>
            <a:spLocks noGrp="1"/>
          </p:cNvSpPr>
          <p:nvPr>
            <p:ph type="ctrTitle"/>
          </p:nvPr>
        </p:nvSpPr>
        <p:spPr>
          <a:xfrm>
            <a:off x="558800" y="2366963"/>
            <a:ext cx="4013200" cy="461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b="1" dirty="0" smtClean="0">
                <a:latin typeface="Corbel" pitchFamily="34" charset="0"/>
                <a:ea typeface="ＭＳ Ｐゴシック" charset="-128"/>
              </a:rPr>
              <a:t>Rotary School Adoption Project</a:t>
            </a:r>
          </a:p>
        </p:txBody>
      </p:sp>
      <p:sp>
        <p:nvSpPr>
          <p:cNvPr id="9218" name="Subtitel 16"/>
          <p:cNvSpPr>
            <a:spLocks noGrp="1"/>
          </p:cNvSpPr>
          <p:nvPr>
            <p:ph type="subTitle" idx="1"/>
          </p:nvPr>
        </p:nvSpPr>
        <p:spPr>
          <a:xfrm>
            <a:off x="849313" y="2828925"/>
            <a:ext cx="4013200" cy="70860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nl-NL" dirty="0" smtClean="0">
                <a:latin typeface="Corbel" pitchFamily="34" charset="0"/>
                <a:ea typeface="ＭＳ Ｐゴシック" charset="-128"/>
              </a:rPr>
              <a:t>Ewout van Galen</a:t>
            </a:r>
          </a:p>
          <a:p>
            <a:pPr eaLnBrk="1" hangingPunct="1"/>
            <a:r>
              <a:rPr lang="nl-NL" dirty="0" smtClean="0">
                <a:latin typeface="Corbel" pitchFamily="34" charset="0"/>
                <a:ea typeface="ＭＳ Ｐゴシック" charset="-128"/>
              </a:rPr>
              <a:t>Director of Programs</a:t>
            </a:r>
          </a:p>
          <a:p>
            <a:pPr eaLnBrk="1" hangingPunct="1"/>
            <a:r>
              <a:rPr lang="nl-NL" dirty="0" smtClean="0">
                <a:latin typeface="Corbel" pitchFamily="34" charset="0"/>
                <a:ea typeface="ＭＳ Ｐゴシック" charset="-128"/>
              </a:rPr>
              <a:t>Simavi</a:t>
            </a:r>
          </a:p>
          <a:p>
            <a:pPr eaLnBrk="1" hangingPunct="1"/>
            <a:endParaRPr lang="nl-NL" dirty="0" smtClean="0">
              <a:latin typeface="Corbel" pitchFamily="34" charset="0"/>
              <a:ea typeface="ＭＳ Ｐゴシック" charset="-128"/>
            </a:endParaRPr>
          </a:p>
        </p:txBody>
      </p:sp>
      <p:pic>
        <p:nvPicPr>
          <p:cNvPr id="9219" name="Afbeelding 12" descr="Beel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8863" y="0"/>
            <a:ext cx="4275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265545"/>
            <a:ext cx="8763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8318" y="0"/>
            <a:ext cx="203608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Vanaf 2014: Onderdeel van</a:t>
            </a:r>
            <a:br>
              <a:rPr lang="nl-NL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</a:br>
            <a:r>
              <a:rPr lang="nl-NL" b="1" dirty="0" err="1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Football</a:t>
            </a:r>
            <a:r>
              <a:rPr lang="nl-NL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 for Water 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491160" y="1293091"/>
            <a:ext cx="5338098" cy="5126182"/>
          </a:xfrm>
        </p:spPr>
        <p:txBody>
          <a:bodyPr/>
          <a:lstStyle/>
          <a:p>
            <a:r>
              <a:rPr lang="nl-NL" sz="2000" dirty="0" smtClean="0"/>
              <a:t>Looptijd 2012 – april 2016</a:t>
            </a:r>
          </a:p>
          <a:p>
            <a:r>
              <a:rPr lang="nl-NL" sz="2000" dirty="0" smtClean="0"/>
              <a:t>Partners: 	</a:t>
            </a:r>
            <a:r>
              <a:rPr lang="nl-NL" sz="1600" dirty="0" smtClean="0">
                <a:solidFill>
                  <a:srgbClr val="CF6B1B"/>
                </a:solidFill>
              </a:rPr>
              <a:t>KNVB, UNICEF, VEI, Simavi							</a:t>
            </a:r>
            <a:r>
              <a:rPr lang="nl-NL" sz="1600" dirty="0" err="1" smtClean="0">
                <a:solidFill>
                  <a:srgbClr val="CF6B1B"/>
                </a:solidFill>
              </a:rPr>
              <a:t>Aqua</a:t>
            </a:r>
            <a:r>
              <a:rPr lang="nl-NL" sz="1600" dirty="0" smtClean="0">
                <a:solidFill>
                  <a:srgbClr val="CF6B1B"/>
                </a:solidFill>
              </a:rPr>
              <a:t> for All, AKVO</a:t>
            </a:r>
            <a:endParaRPr lang="nl-NL" sz="2000" dirty="0" smtClean="0">
              <a:solidFill>
                <a:srgbClr val="CF6B1B"/>
              </a:solidFill>
            </a:endParaRPr>
          </a:p>
          <a:p>
            <a:r>
              <a:rPr lang="nl-NL" sz="2000" dirty="0" smtClean="0"/>
              <a:t>Landen: 	 	</a:t>
            </a:r>
            <a:r>
              <a:rPr lang="nl-NL" sz="1600" dirty="0" smtClean="0">
                <a:solidFill>
                  <a:srgbClr val="CF6B1B"/>
                </a:solidFill>
              </a:rPr>
              <a:t>Ghana   Kenia   (Mozambique)</a:t>
            </a:r>
          </a:p>
          <a:p>
            <a:endParaRPr lang="nl-NL" sz="1600" dirty="0" smtClean="0"/>
          </a:p>
          <a:p>
            <a:r>
              <a:rPr lang="nl-NL" sz="2000" dirty="0" smtClean="0"/>
              <a:t>Doel:</a:t>
            </a:r>
          </a:p>
          <a:p>
            <a:r>
              <a:rPr lang="en-GB" sz="1600" dirty="0" smtClean="0"/>
              <a:t>750.000 </a:t>
            </a:r>
            <a:r>
              <a:rPr lang="en-GB" sz="1600" dirty="0" err="1" smtClean="0"/>
              <a:t>leerlingen</a:t>
            </a:r>
            <a:r>
              <a:rPr lang="en-GB" sz="1600" dirty="0" smtClean="0"/>
              <a:t>  </a:t>
            </a:r>
            <a:r>
              <a:rPr lang="en-GB" sz="1600" dirty="0" err="1" smtClean="0"/>
              <a:t>bereiken</a:t>
            </a:r>
            <a:r>
              <a:rPr lang="en-GB" sz="1600" dirty="0" smtClean="0"/>
              <a:t> met WASH </a:t>
            </a:r>
          </a:p>
          <a:p>
            <a:r>
              <a:rPr lang="en-GB" sz="1600" dirty="0" err="1" smtClean="0"/>
              <a:t>voorzieningen</a:t>
            </a:r>
            <a:r>
              <a:rPr lang="en-GB" sz="1600" dirty="0" smtClean="0"/>
              <a:t> op </a:t>
            </a:r>
            <a:r>
              <a:rPr lang="en-GB" sz="1600" dirty="0" err="1" smtClean="0"/>
              <a:t>lagere</a:t>
            </a:r>
            <a:r>
              <a:rPr lang="en-GB" sz="1600" dirty="0" smtClean="0"/>
              <a:t> </a:t>
            </a:r>
            <a:r>
              <a:rPr lang="en-GB" sz="1600" dirty="0" err="1" smtClean="0"/>
              <a:t>scholen</a:t>
            </a:r>
            <a:r>
              <a:rPr lang="en-GB" sz="1600" dirty="0" smtClean="0"/>
              <a:t>. </a:t>
            </a:r>
          </a:p>
          <a:p>
            <a:endParaRPr lang="en-GB" sz="1600" dirty="0" smtClean="0"/>
          </a:p>
          <a:p>
            <a:pPr lvl="1" algn="ctr"/>
            <a:r>
              <a:rPr lang="nl-NL" sz="1800" dirty="0" smtClean="0">
                <a:solidFill>
                  <a:srgbClr val="CF6B1B"/>
                </a:solidFill>
              </a:rPr>
              <a:t>Water</a:t>
            </a:r>
          </a:p>
          <a:p>
            <a:pPr lvl="1" algn="ctr"/>
            <a:r>
              <a:rPr lang="nl-NL" sz="1800" dirty="0" smtClean="0">
                <a:solidFill>
                  <a:srgbClr val="CF6B1B"/>
                </a:solidFill>
              </a:rPr>
              <a:t>Toiletten</a:t>
            </a:r>
          </a:p>
          <a:p>
            <a:pPr lvl="1" algn="ctr"/>
            <a:r>
              <a:rPr lang="nl-NL" sz="1800" dirty="0" smtClean="0">
                <a:solidFill>
                  <a:srgbClr val="CF6B1B"/>
                </a:solidFill>
              </a:rPr>
              <a:t>Handen wassen</a:t>
            </a:r>
          </a:p>
          <a:p>
            <a:pPr lvl="1" algn="ctr"/>
            <a:r>
              <a:rPr lang="nl-NL" sz="1800" dirty="0" smtClean="0">
                <a:solidFill>
                  <a:srgbClr val="CF6B1B"/>
                </a:solidFill>
              </a:rPr>
              <a:t>School Health </a:t>
            </a:r>
            <a:r>
              <a:rPr lang="nl-NL" sz="1800" dirty="0" err="1" smtClean="0">
                <a:solidFill>
                  <a:srgbClr val="CF6B1B"/>
                </a:solidFill>
              </a:rPr>
              <a:t>Education</a:t>
            </a:r>
            <a:endParaRPr lang="nl-NL" sz="1800" dirty="0" smtClean="0">
              <a:solidFill>
                <a:srgbClr val="CF6B1B"/>
              </a:solidFill>
            </a:endParaRPr>
          </a:p>
          <a:p>
            <a:pPr lvl="1" algn="ctr"/>
            <a:r>
              <a:rPr lang="nl-NL" sz="1800" dirty="0" smtClean="0">
                <a:solidFill>
                  <a:srgbClr val="CF6B1B"/>
                </a:solidFill>
              </a:rPr>
              <a:t>Beheer van voorzieningen</a:t>
            </a:r>
          </a:p>
          <a:p>
            <a:pPr lvl="1" algn="ctr"/>
            <a:r>
              <a:rPr lang="nl-NL" sz="1800" dirty="0" smtClean="0">
                <a:solidFill>
                  <a:srgbClr val="CF6B1B"/>
                </a:solidFill>
              </a:rPr>
              <a:t>Voetbaltraining en competities met </a:t>
            </a:r>
            <a:r>
              <a:rPr lang="nl-NL" sz="1800" dirty="0" err="1" smtClean="0">
                <a:solidFill>
                  <a:srgbClr val="CF6B1B"/>
                </a:solidFill>
              </a:rPr>
              <a:t>life</a:t>
            </a:r>
            <a:r>
              <a:rPr lang="nl-NL" sz="1800" dirty="0" smtClean="0">
                <a:solidFill>
                  <a:srgbClr val="CF6B1B"/>
                </a:solidFill>
              </a:rPr>
              <a:t> </a:t>
            </a:r>
            <a:r>
              <a:rPr lang="nl-NL" sz="1800" dirty="0" err="1" smtClean="0">
                <a:solidFill>
                  <a:srgbClr val="CF6B1B"/>
                </a:solidFill>
              </a:rPr>
              <a:t>skills</a:t>
            </a:r>
            <a:r>
              <a:rPr lang="nl-NL" sz="1800" dirty="0" smtClean="0">
                <a:solidFill>
                  <a:srgbClr val="CF6B1B"/>
                </a:solidFill>
              </a:rPr>
              <a:t> educatie door World Coaches</a:t>
            </a:r>
          </a:p>
          <a:p>
            <a:pPr lvl="1"/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0300" y="0"/>
            <a:ext cx="16637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9258" y="67893"/>
            <a:ext cx="1494023" cy="105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582" y="1580932"/>
            <a:ext cx="4119418" cy="291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sz="2800" b="1" dirty="0" smtClean="0">
                <a:latin typeface="Corbel" pitchFamily="34" charset="0"/>
                <a:ea typeface="ＭＳ Ｐゴシック" charset="-128"/>
              </a:rPr>
              <a:t>Rotary School Adoption Project 2014</a:t>
            </a:r>
            <a:br>
              <a:rPr lang="nl-NL" sz="2800" b="1" dirty="0" smtClean="0">
                <a:latin typeface="Corbel" pitchFamily="34" charset="0"/>
                <a:ea typeface="ＭＳ Ｐゴシック" charset="-128"/>
              </a:rPr>
            </a:br>
            <a:r>
              <a:rPr lang="nl-NL" sz="2200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Zoals  in december afgesproken met New Energy</a:t>
            </a:r>
            <a:r>
              <a:rPr lang="nl-NL" sz="2800" b="1" dirty="0" smtClean="0">
                <a:latin typeface="Corbel" pitchFamily="34" charset="0"/>
                <a:ea typeface="ＭＳ Ｐゴシック" charset="-128"/>
              </a:rPr>
              <a:t>				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491159" y="1320799"/>
            <a:ext cx="7812332" cy="5061527"/>
          </a:xfrm>
        </p:spPr>
        <p:txBody>
          <a:bodyPr/>
          <a:lstStyle/>
          <a:p>
            <a:r>
              <a:rPr lang="nl-NL" sz="2000" dirty="0" smtClean="0"/>
              <a:t>Voorzichtig gebudgetteerd, want fondsenwerving kon ook tegenvallen…</a:t>
            </a:r>
          </a:p>
          <a:p>
            <a:r>
              <a:rPr lang="nl-NL" dirty="0" smtClean="0"/>
              <a:t>Budget € 106.249</a:t>
            </a:r>
          </a:p>
          <a:p>
            <a:r>
              <a:rPr lang="nl-NL" sz="1800" dirty="0" smtClean="0">
                <a:solidFill>
                  <a:srgbClr val="CF6B1B"/>
                </a:solidFill>
              </a:rPr>
              <a:t>RWP D1570: 	€  65.993</a:t>
            </a:r>
          </a:p>
          <a:p>
            <a:r>
              <a:rPr lang="nl-NL" sz="1800" dirty="0" smtClean="0">
                <a:solidFill>
                  <a:srgbClr val="CF6B1B"/>
                </a:solidFill>
              </a:rPr>
              <a:t>DGIS 61%	€  40.256</a:t>
            </a:r>
          </a:p>
          <a:p>
            <a:endParaRPr lang="nl-NL" dirty="0" smtClean="0"/>
          </a:p>
          <a:p>
            <a:r>
              <a:rPr lang="nl-NL" dirty="0" smtClean="0"/>
              <a:t>Doel: 10 scholen   	</a:t>
            </a:r>
            <a:r>
              <a:rPr lang="nl-NL" sz="1800" dirty="0" smtClean="0">
                <a:solidFill>
                  <a:srgbClr val="CF6B1B"/>
                </a:solidFill>
              </a:rPr>
              <a:t>2.750 leerlingen;  1600 dorpsgenoten</a:t>
            </a:r>
            <a:endParaRPr lang="nl-NL" dirty="0" smtClean="0"/>
          </a:p>
          <a:p>
            <a:r>
              <a:rPr lang="nl-NL" dirty="0" smtClean="0"/>
              <a:t>Status: 			</a:t>
            </a:r>
            <a:r>
              <a:rPr lang="nl-NL" sz="1800" dirty="0" smtClean="0">
                <a:solidFill>
                  <a:srgbClr val="CF6B1B"/>
                </a:solidFill>
              </a:rPr>
              <a:t>Opgestart</a:t>
            </a:r>
          </a:p>
          <a:p>
            <a:endParaRPr lang="nl-NL" sz="1800" dirty="0" smtClean="0">
              <a:solidFill>
                <a:srgbClr val="CF6B1B"/>
              </a:solidFill>
            </a:endParaRPr>
          </a:p>
          <a:p>
            <a:r>
              <a:rPr lang="nl-NL" sz="1800" dirty="0" err="1" smtClean="0"/>
              <a:t>Fondsenwervingsresultaat</a:t>
            </a:r>
            <a:r>
              <a:rPr lang="nl-NL" sz="1800" dirty="0" smtClean="0"/>
              <a:t> (</a:t>
            </a:r>
            <a:r>
              <a:rPr lang="nl-NL" sz="1800" dirty="0" err="1" smtClean="0"/>
              <a:t>dd</a:t>
            </a:r>
            <a:r>
              <a:rPr lang="nl-NL" sz="1800" dirty="0" smtClean="0"/>
              <a:t> eind maart) </a:t>
            </a:r>
          </a:p>
          <a:p>
            <a:r>
              <a:rPr lang="nl-NL" sz="1600" dirty="0" smtClean="0">
                <a:solidFill>
                  <a:srgbClr val="CF6B1B"/>
                </a:solidFill>
              </a:rPr>
              <a:t>Scholen  				€ 52.455</a:t>
            </a:r>
          </a:p>
          <a:p>
            <a:r>
              <a:rPr lang="nl-NL" sz="1600" dirty="0" smtClean="0">
                <a:solidFill>
                  <a:srgbClr val="CF6B1B"/>
                </a:solidFill>
              </a:rPr>
              <a:t>Overige donaties 		€ 22. 695 </a:t>
            </a:r>
          </a:p>
          <a:p>
            <a:r>
              <a:rPr lang="nl-NL" sz="1600" dirty="0" smtClean="0">
                <a:solidFill>
                  <a:srgbClr val="CF6B1B"/>
                </a:solidFill>
              </a:rPr>
              <a:t>Totaal RWP D1570		€  75.150</a:t>
            </a:r>
          </a:p>
          <a:p>
            <a:r>
              <a:rPr lang="nl-NL" sz="1600" dirty="0" smtClean="0">
                <a:solidFill>
                  <a:srgbClr val="CF6B1B"/>
                </a:solidFill>
              </a:rPr>
              <a:t>Te verwachten DGIS		€ 45.841,50</a:t>
            </a:r>
          </a:p>
          <a:p>
            <a:r>
              <a:rPr lang="nl-NL" sz="1600" dirty="0" smtClean="0"/>
              <a:t>Totaal Beschikbaar		€ 120.991,50</a:t>
            </a:r>
            <a:endParaRPr lang="en-GB" sz="1600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0300" y="0"/>
            <a:ext cx="16637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 1"/>
          <p:cNvSpPr>
            <a:spLocks noGrp="1"/>
          </p:cNvSpPr>
          <p:nvPr>
            <p:ph type="title"/>
          </p:nvPr>
        </p:nvSpPr>
        <p:spPr>
          <a:xfrm>
            <a:off x="1242187" y="654271"/>
            <a:ext cx="7350951" cy="64408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sz="2800" b="1" dirty="0" smtClean="0">
                <a:latin typeface="Corbel" pitchFamily="34" charset="0"/>
                <a:ea typeface="ＭＳ Ｐゴシック" charset="-128"/>
              </a:rPr>
              <a:t>Rotary School Adoption </a:t>
            </a:r>
            <a:br>
              <a:rPr lang="nl-NL" sz="2800" b="1" dirty="0" smtClean="0">
                <a:latin typeface="Corbel" pitchFamily="34" charset="0"/>
                <a:ea typeface="ＭＳ Ｐゴシック" charset="-128"/>
              </a:rPr>
            </a:br>
            <a:r>
              <a:rPr lang="nl-NL" sz="2800" b="1" dirty="0" smtClean="0">
                <a:latin typeface="Corbel" pitchFamily="34" charset="0"/>
                <a:ea typeface="ＭＳ Ｐゴシック" charset="-128"/>
              </a:rPr>
              <a:t>Project 2014</a:t>
            </a:r>
            <a:br>
              <a:rPr lang="nl-NL" sz="2800" b="1" dirty="0" smtClean="0">
                <a:latin typeface="Corbel" pitchFamily="34" charset="0"/>
                <a:ea typeface="ＭＳ Ｐゴシック" charset="-128"/>
              </a:rPr>
            </a:br>
            <a:r>
              <a:rPr lang="nl-NL" sz="2800" b="1" dirty="0" smtClean="0">
                <a:latin typeface="Corbel" pitchFamily="34" charset="0"/>
                <a:ea typeface="ＭＳ Ｐゴシック" charset="-128"/>
              </a:rPr>
              <a:t>			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491159" y="1320799"/>
            <a:ext cx="7812332" cy="5061527"/>
          </a:xfrm>
        </p:spPr>
        <p:txBody>
          <a:bodyPr/>
          <a:lstStyle/>
          <a:p>
            <a:r>
              <a:rPr lang="nl-NL" dirty="0" smtClean="0"/>
              <a:t>Mei 2014:  Herziening Budget  tot € 120.991,50</a:t>
            </a:r>
          </a:p>
          <a:p>
            <a:endParaRPr lang="nl-NL" dirty="0" smtClean="0"/>
          </a:p>
          <a:p>
            <a:r>
              <a:rPr lang="nl-NL" dirty="0" smtClean="0"/>
              <a:t>Geen extra scholen maar…</a:t>
            </a:r>
          </a:p>
          <a:p>
            <a:pPr marL="342900" indent="-342900">
              <a:buAutoNum type="arabicParenR"/>
            </a:pPr>
            <a:r>
              <a:rPr lang="nl-NL" sz="1800" dirty="0" smtClean="0">
                <a:solidFill>
                  <a:srgbClr val="CF6B1B"/>
                </a:solidFill>
              </a:rPr>
              <a:t>Verbeterde budgettering van de 2 geplande waterkiosken</a:t>
            </a:r>
          </a:p>
          <a:p>
            <a:pPr marL="342900" indent="-342900">
              <a:buAutoNum type="arabicParenR"/>
            </a:pPr>
            <a:r>
              <a:rPr lang="nl-NL" sz="1800" dirty="0" smtClean="0">
                <a:solidFill>
                  <a:srgbClr val="CF6B1B"/>
                </a:solidFill>
              </a:rPr>
              <a:t>Budgettering van post implementatie support  t.b.v. duurzaamheid</a:t>
            </a:r>
          </a:p>
          <a:p>
            <a:pPr marL="342900" indent="-342900">
              <a:buAutoNum type="arabicParenR"/>
            </a:pPr>
            <a:r>
              <a:rPr lang="nl-NL" sz="1800" dirty="0" smtClean="0">
                <a:solidFill>
                  <a:srgbClr val="CF6B1B"/>
                </a:solidFill>
              </a:rPr>
              <a:t>Intensievere link leggen met omliggende dorpen (CLTS)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0300" y="0"/>
            <a:ext cx="16637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4218" y="0"/>
            <a:ext cx="203608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 voor 2014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0119" y="978020"/>
            <a:ext cx="8154901" cy="554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381" y="174456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125" y="0"/>
            <a:ext cx="203608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89" name="Titel 1"/>
          <p:cNvSpPr>
            <a:spLocks noGrp="1"/>
          </p:cNvSpPr>
          <p:nvPr>
            <p:ph type="title"/>
          </p:nvPr>
        </p:nvSpPr>
        <p:spPr>
          <a:xfrm>
            <a:off x="1241425" y="331788"/>
            <a:ext cx="7351713" cy="644525"/>
          </a:xfrm>
        </p:spPr>
        <p:txBody>
          <a:bodyPr>
            <a:normAutofit/>
          </a:bodyPr>
          <a:lstStyle/>
          <a:p>
            <a:pPr eaLnBrk="1" hangingPunct="1"/>
            <a:r>
              <a:rPr lang="nl-NL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Links naar websites</a:t>
            </a:r>
          </a:p>
        </p:txBody>
      </p:sp>
      <p:sp>
        <p:nvSpPr>
          <p:cNvPr id="1229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0538" y="1535113"/>
            <a:ext cx="5014335" cy="4400550"/>
          </a:xfrm>
        </p:spPr>
        <p:txBody>
          <a:bodyPr/>
          <a:lstStyle/>
          <a:p>
            <a:pPr eaLnBrk="1" hangingPunct="1"/>
            <a:endParaRPr lang="nl-NL" dirty="0" smtClean="0">
              <a:latin typeface="Corbel" pitchFamily="34" charset="0"/>
              <a:ea typeface="ＭＳ Ｐゴシック" charset="-128"/>
            </a:endParaRPr>
          </a:p>
          <a:p>
            <a:pPr eaLnBrk="1" hangingPunct="1"/>
            <a:r>
              <a:rPr lang="nl-NL" sz="1800" dirty="0" smtClean="0">
                <a:latin typeface="Corbel" pitchFamily="34" charset="0"/>
                <a:ea typeface="ＭＳ Ｐゴシック" charset="-128"/>
              </a:rPr>
              <a:t>AKVO</a:t>
            </a:r>
          </a:p>
          <a:p>
            <a:pPr eaLnBrk="1" hangingPunct="1"/>
            <a:r>
              <a:rPr lang="nl-NL" sz="1800" dirty="0" smtClean="0">
                <a:latin typeface="Corbel" pitchFamily="34" charset="0"/>
                <a:ea typeface="ＭＳ Ｐゴシック" charset="-128"/>
                <a:hlinkClick r:id="rId3"/>
              </a:rPr>
              <a:t>http://rsr.akvo.org/project/943/</a:t>
            </a:r>
            <a:r>
              <a:rPr lang="nl-NL" sz="1800" dirty="0" smtClean="0">
                <a:latin typeface="Corbel" pitchFamily="34" charset="0"/>
                <a:ea typeface="ＭＳ Ｐゴシック" charset="-128"/>
              </a:rPr>
              <a:t>  (2013) </a:t>
            </a:r>
          </a:p>
          <a:p>
            <a:pPr eaLnBrk="1" hangingPunct="1"/>
            <a:r>
              <a:rPr lang="nl-NL" sz="1800" dirty="0" smtClean="0">
                <a:latin typeface="Corbel" pitchFamily="34" charset="0"/>
                <a:ea typeface="ＭＳ Ｐゴシック" charset="-128"/>
                <a:hlinkClick r:id="rId4"/>
              </a:rPr>
              <a:t>http://simavi.akvoapp.org/en/project/1581/</a:t>
            </a:r>
            <a:r>
              <a:rPr lang="nl-NL" sz="1800" dirty="0" smtClean="0">
                <a:latin typeface="Corbel" pitchFamily="34" charset="0"/>
                <a:ea typeface="ＭＳ Ｐゴシック" charset="-128"/>
              </a:rPr>
              <a:t> (2014) </a:t>
            </a:r>
          </a:p>
          <a:p>
            <a:pPr eaLnBrk="1" hangingPunct="1"/>
            <a:endParaRPr lang="nl-NL" dirty="0" smtClean="0">
              <a:latin typeface="Corbel" pitchFamily="34" charset="0"/>
              <a:ea typeface="ＭＳ Ｐゴシック" charset="-128"/>
            </a:endParaRPr>
          </a:p>
          <a:p>
            <a:pPr eaLnBrk="1" hangingPunct="1"/>
            <a:r>
              <a:rPr lang="nl-NL" sz="1800" dirty="0" err="1" smtClean="0">
                <a:latin typeface="Corbel" pitchFamily="34" charset="0"/>
                <a:ea typeface="ＭＳ Ｐゴシック" charset="-128"/>
              </a:rPr>
              <a:t>Football</a:t>
            </a:r>
            <a:r>
              <a:rPr lang="nl-NL" sz="1800" dirty="0" smtClean="0">
                <a:latin typeface="Corbel" pitchFamily="34" charset="0"/>
                <a:ea typeface="ＭＳ Ｐゴシック" charset="-128"/>
              </a:rPr>
              <a:t> for water</a:t>
            </a:r>
          </a:p>
          <a:p>
            <a:pPr eaLnBrk="1" hangingPunct="1"/>
            <a:r>
              <a:rPr lang="nl-NL" sz="1800" dirty="0" smtClean="0">
                <a:latin typeface="Corbel" pitchFamily="34" charset="0"/>
                <a:ea typeface="ＭＳ Ｐゴシック" charset="-128"/>
                <a:hlinkClick r:id="rId5"/>
              </a:rPr>
              <a:t>http://f4winternational.akvoapp.org/en/</a:t>
            </a:r>
            <a:endParaRPr lang="nl-NL" sz="1800" dirty="0" smtClean="0">
              <a:latin typeface="Corbel" pitchFamily="34" charset="0"/>
              <a:ea typeface="ＭＳ Ｐゴシック" charset="-128"/>
            </a:endParaRPr>
          </a:p>
          <a:p>
            <a:pPr eaLnBrk="1" hangingPunct="1"/>
            <a:endParaRPr lang="nl-NL" sz="1800" dirty="0" smtClean="0">
              <a:latin typeface="Corbel" pitchFamily="34" charset="0"/>
              <a:ea typeface="ＭＳ Ｐゴシック" charset="-128"/>
            </a:endParaRPr>
          </a:p>
          <a:p>
            <a:pPr eaLnBrk="1" hangingPunct="1"/>
            <a:endParaRPr lang="nl-NL" sz="1800" dirty="0" smtClean="0">
              <a:latin typeface="Corbel" pitchFamily="34" charset="0"/>
              <a:ea typeface="ＭＳ Ｐゴシック" charset="-128"/>
            </a:endParaRPr>
          </a:p>
          <a:p>
            <a:pPr eaLnBrk="1" hangingPunct="1"/>
            <a:endParaRPr lang="nl-NL" sz="1800" dirty="0" smtClean="0">
              <a:latin typeface="Corbel" pitchFamily="34" charset="0"/>
              <a:ea typeface="ＭＳ Ｐゴシック" charset="-128"/>
            </a:endParaRPr>
          </a:p>
          <a:p>
            <a:pPr eaLnBrk="1" hangingPunct="1"/>
            <a:endParaRPr lang="nl-NL" sz="1800" dirty="0" smtClean="0">
              <a:latin typeface="Corbel" pitchFamily="34" charset="0"/>
              <a:ea typeface="ＭＳ Ｐゴシック" charset="-128"/>
            </a:endParaRPr>
          </a:p>
        </p:txBody>
      </p:sp>
      <p:pic>
        <p:nvPicPr>
          <p:cNvPr id="5" name="irc_ilrp_i" descr="https://encrypted-tbn0.gstatic.com/images?q=tbn:ANd9GcSV1pJKj82rIdnrIvlFkWU6Uvc1IZPcVCLsRWZb6eRohirWdHjD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595" y="202479"/>
            <a:ext cx="8763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1" name="Afbeelding 7" descr="Beeld 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26125" y="1882775"/>
            <a:ext cx="33178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3600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Simavi	</a:t>
            </a:r>
            <a:r>
              <a:rPr lang="nl-NL" b="1" dirty="0" smtClean="0">
                <a:latin typeface="Corbel" pitchFamily="34" charset="0"/>
                <a:ea typeface="ＭＳ Ｐゴシック" charset="-128"/>
              </a:rPr>
              <a:t>						</a:t>
            </a:r>
            <a:r>
              <a:rPr lang="nl-NL" sz="1800" b="1" dirty="0" err="1" smtClean="0">
                <a:latin typeface="Corbel" pitchFamily="34" charset="0"/>
                <a:ea typeface="ＭＳ Ｐゴシック" charset="-128"/>
              </a:rPr>
              <a:t>Simavi.nl</a:t>
            </a:r>
            <a:endParaRPr lang="nl-NL" sz="1800" b="1" dirty="0" smtClean="0">
              <a:latin typeface="Corbel" pitchFamily="34" charset="0"/>
              <a:ea typeface="ＭＳ Ｐゴシック" charset="-128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491159" y="1535112"/>
            <a:ext cx="8407499" cy="4865688"/>
          </a:xfrm>
        </p:spPr>
        <p:txBody>
          <a:bodyPr/>
          <a:lstStyle/>
          <a:p>
            <a:r>
              <a:rPr lang="nl-NL" sz="1800" dirty="0" smtClean="0"/>
              <a:t>Opgericht in 1925 door terugkerende tropenartsen</a:t>
            </a:r>
          </a:p>
          <a:p>
            <a:endParaRPr lang="nl-NL" sz="1800" dirty="0" smtClean="0"/>
          </a:p>
          <a:p>
            <a:r>
              <a:rPr lang="nl-NL" sz="1800" dirty="0" smtClean="0"/>
              <a:t>Duurzame verbetering van de gezondheid van mensen in ontwikkelingslanden </a:t>
            </a:r>
          </a:p>
          <a:p>
            <a:pPr lvl="1"/>
            <a:r>
              <a:rPr lang="nl-NL" sz="1400" dirty="0" smtClean="0">
                <a:solidFill>
                  <a:srgbClr val="CF6B1B"/>
                </a:solidFill>
              </a:rPr>
              <a:t>Capaciteitsopbouw van gemeenschappen: organisatie rondom gezondheid, voorlichting, educatie, 	creëren van vraag </a:t>
            </a:r>
          </a:p>
          <a:p>
            <a:pPr lvl="1"/>
            <a:r>
              <a:rPr lang="nl-NL" sz="1400" dirty="0" smtClean="0">
                <a:solidFill>
                  <a:srgbClr val="CF6B1B"/>
                </a:solidFill>
              </a:rPr>
              <a:t>“</a:t>
            </a:r>
            <a:r>
              <a:rPr lang="nl-NL" sz="1400" dirty="0" err="1" smtClean="0">
                <a:solidFill>
                  <a:srgbClr val="CF6B1B"/>
                </a:solidFill>
              </a:rPr>
              <a:t>Enabling</a:t>
            </a:r>
            <a:r>
              <a:rPr lang="nl-NL" sz="1400" dirty="0" smtClean="0">
                <a:solidFill>
                  <a:srgbClr val="CF6B1B"/>
                </a:solidFill>
              </a:rPr>
              <a:t> environment”: Capaciteitsopbouw van (samenwerkende) organisaties: netwerken, 	partnerschappen , dialoog. Effectieve verdeling van rollen en verantwoordelijkheden</a:t>
            </a:r>
          </a:p>
          <a:p>
            <a:pPr lvl="1"/>
            <a:r>
              <a:rPr lang="nl-NL" sz="1400" dirty="0" smtClean="0">
                <a:solidFill>
                  <a:srgbClr val="CF6B1B"/>
                </a:solidFill>
              </a:rPr>
              <a:t>Verbetering van WASH en SRHR diensten  en faciliteiten: management en gebruik</a:t>
            </a:r>
          </a:p>
          <a:p>
            <a:pPr lvl="1"/>
            <a:endParaRPr lang="nl-NL" sz="1400" b="0" dirty="0" smtClean="0">
              <a:solidFill>
                <a:srgbClr val="0177A9"/>
              </a:solidFill>
              <a:latin typeface="Corbel"/>
              <a:cs typeface="Corbel"/>
            </a:endParaRPr>
          </a:p>
          <a:p>
            <a:r>
              <a:rPr lang="nl-NL" sz="1800" dirty="0" smtClean="0"/>
              <a:t>Afrika:  	</a:t>
            </a:r>
            <a:r>
              <a:rPr lang="nl-NL" sz="1600" dirty="0" smtClean="0"/>
              <a:t>Ghana, Oeganda, Kenia, Tanzania, Malawi</a:t>
            </a:r>
            <a:endParaRPr lang="nl-NL" sz="1800" dirty="0" smtClean="0"/>
          </a:p>
          <a:p>
            <a:r>
              <a:rPr lang="nl-NL" sz="1800" dirty="0" smtClean="0"/>
              <a:t>Azië: 	</a:t>
            </a:r>
            <a:r>
              <a:rPr lang="nl-NL" sz="1600" dirty="0" smtClean="0"/>
              <a:t>India, Nepal, </a:t>
            </a:r>
            <a:r>
              <a:rPr lang="nl-NL" sz="1600" dirty="0" err="1" smtClean="0"/>
              <a:t>Bangla</a:t>
            </a:r>
            <a:r>
              <a:rPr lang="nl-NL" sz="1600" dirty="0" smtClean="0"/>
              <a:t> </a:t>
            </a:r>
            <a:r>
              <a:rPr lang="nl-NL" sz="1600" dirty="0" err="1" smtClean="0"/>
              <a:t>Desh</a:t>
            </a:r>
            <a:r>
              <a:rPr lang="nl-NL" sz="1600" dirty="0" smtClean="0"/>
              <a:t>, Indonesië</a:t>
            </a:r>
          </a:p>
          <a:p>
            <a:pPr lvl="1"/>
            <a:endParaRPr lang="nl-NL" sz="1400" dirty="0" smtClean="0"/>
          </a:p>
          <a:p>
            <a:r>
              <a:rPr lang="nl-NL" sz="1800" dirty="0" smtClean="0"/>
              <a:t>Inbreng Simavi</a:t>
            </a:r>
          </a:p>
          <a:p>
            <a:r>
              <a:rPr lang="nl-NL" sz="1400" b="1" dirty="0" smtClean="0">
                <a:solidFill>
                  <a:srgbClr val="CF6B1B"/>
                </a:solidFill>
              </a:rPr>
              <a:t>WASH en SRHR Expertise, in teamverband		Netwerken met lokale partners</a:t>
            </a:r>
          </a:p>
          <a:p>
            <a:r>
              <a:rPr lang="nl-NL" sz="1400" b="1" dirty="0" err="1" smtClean="0">
                <a:solidFill>
                  <a:srgbClr val="CF6B1B"/>
                </a:solidFill>
              </a:rPr>
              <a:t>Community</a:t>
            </a:r>
            <a:r>
              <a:rPr lang="nl-NL" sz="1400" b="1" dirty="0" smtClean="0">
                <a:solidFill>
                  <a:srgbClr val="CF6B1B"/>
                </a:solidFill>
              </a:rPr>
              <a:t> </a:t>
            </a:r>
            <a:r>
              <a:rPr lang="nl-NL" sz="1400" b="1" dirty="0" err="1" smtClean="0">
                <a:solidFill>
                  <a:srgbClr val="CF6B1B"/>
                </a:solidFill>
              </a:rPr>
              <a:t>Based</a:t>
            </a:r>
            <a:r>
              <a:rPr lang="nl-NL" sz="1400" b="1" dirty="0" smtClean="0">
                <a:solidFill>
                  <a:srgbClr val="CF6B1B"/>
                </a:solidFill>
              </a:rPr>
              <a:t> </a:t>
            </a:r>
            <a:r>
              <a:rPr lang="nl-NL" sz="1400" b="1" dirty="0" err="1" smtClean="0">
                <a:solidFill>
                  <a:srgbClr val="CF6B1B"/>
                </a:solidFill>
              </a:rPr>
              <a:t>Approach</a:t>
            </a:r>
            <a:r>
              <a:rPr lang="nl-NL" sz="1400" b="1" dirty="0" smtClean="0">
                <a:solidFill>
                  <a:srgbClr val="CF6B1B"/>
                </a:solidFill>
              </a:rPr>
              <a:t>					FIETS </a:t>
            </a:r>
            <a:r>
              <a:rPr lang="nl-NL" sz="1400" b="1" dirty="0" err="1" smtClean="0">
                <a:solidFill>
                  <a:srgbClr val="CF6B1B"/>
                </a:solidFill>
              </a:rPr>
              <a:t>duurzaamheids-principes</a:t>
            </a:r>
            <a:endParaRPr lang="nl-NL" sz="1400" b="1" dirty="0" smtClean="0">
              <a:solidFill>
                <a:srgbClr val="CF6B1B"/>
              </a:solidFill>
            </a:endParaRPr>
          </a:p>
          <a:p>
            <a:r>
              <a:rPr lang="nl-NL" sz="1400" b="1" dirty="0" smtClean="0">
                <a:solidFill>
                  <a:srgbClr val="CF6B1B"/>
                </a:solidFill>
              </a:rPr>
              <a:t>Project- en Programmamanagement			Financiering en fondsenwerving</a:t>
            </a:r>
          </a:p>
          <a:p>
            <a:r>
              <a:rPr lang="nl-NL" sz="1400" b="1" dirty="0" smtClean="0">
                <a:solidFill>
                  <a:srgbClr val="CF6B1B"/>
                </a:solidFill>
              </a:rPr>
              <a:t>Internationale Lobby						Het verbinden van partners voor ontwikkeling</a:t>
            </a:r>
          </a:p>
          <a:p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0300" y="0"/>
            <a:ext cx="16637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sz="2800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Rotary School Adoption Project 2013</a:t>
            </a:r>
            <a:br>
              <a:rPr lang="nl-NL" sz="2800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</a:br>
            <a:r>
              <a:rPr lang="nl-NL" sz="2800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		Ghana </a:t>
            </a:r>
            <a:r>
              <a:rPr lang="nl-NL" sz="2800" b="1" dirty="0" err="1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Northern</a:t>
            </a:r>
            <a:r>
              <a:rPr lang="nl-NL" sz="2800" b="1" dirty="0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 </a:t>
            </a:r>
            <a:r>
              <a:rPr lang="nl-NL" sz="2800" b="1" dirty="0" err="1" smtClean="0">
                <a:solidFill>
                  <a:srgbClr val="CF6B1B"/>
                </a:solidFill>
                <a:latin typeface="Corbel" pitchFamily="34" charset="0"/>
                <a:ea typeface="ＭＳ Ｐゴシック" charset="-128"/>
              </a:rPr>
              <a:t>Region</a:t>
            </a:r>
            <a:endParaRPr lang="nl-NL" sz="2800" b="1" dirty="0" smtClean="0">
              <a:solidFill>
                <a:srgbClr val="CF6B1B"/>
              </a:solidFill>
              <a:latin typeface="Corbel" pitchFamily="34" charset="0"/>
              <a:ea typeface="ＭＳ Ｐゴシック" charset="-128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491159" y="1320799"/>
            <a:ext cx="4413349" cy="5061527"/>
          </a:xfrm>
        </p:spPr>
        <p:txBody>
          <a:bodyPr/>
          <a:lstStyle/>
          <a:p>
            <a:r>
              <a:rPr lang="nl-NL" dirty="0" smtClean="0"/>
              <a:t>Budget € 40.481</a:t>
            </a:r>
          </a:p>
          <a:p>
            <a:r>
              <a:rPr lang="nl-NL" sz="1800" dirty="0" smtClean="0">
                <a:solidFill>
                  <a:srgbClr val="CF6B1B"/>
                </a:solidFill>
              </a:rPr>
              <a:t>RWP D1570: 		€  22.497</a:t>
            </a:r>
          </a:p>
          <a:p>
            <a:r>
              <a:rPr lang="nl-NL" sz="1800" dirty="0" err="1" smtClean="0">
                <a:solidFill>
                  <a:srgbClr val="CF6B1B"/>
                </a:solidFill>
              </a:rPr>
              <a:t>Aqua</a:t>
            </a:r>
            <a:r>
              <a:rPr lang="nl-NL" sz="1800" dirty="0" smtClean="0">
                <a:solidFill>
                  <a:srgbClr val="CF6B1B"/>
                </a:solidFill>
              </a:rPr>
              <a:t> for All 80%: 	€  17.984</a:t>
            </a:r>
          </a:p>
          <a:p>
            <a:endParaRPr lang="nl-NL" dirty="0" smtClean="0"/>
          </a:p>
          <a:p>
            <a:r>
              <a:rPr lang="nl-NL" dirty="0" smtClean="0"/>
              <a:t>Simavi partner  </a:t>
            </a:r>
            <a:r>
              <a:rPr lang="nl-NL" sz="1800" dirty="0" smtClean="0">
                <a:solidFill>
                  <a:srgbClr val="CF6B1B"/>
                </a:solidFill>
              </a:rPr>
              <a:t>New Energy Tamale</a:t>
            </a:r>
          </a:p>
          <a:p>
            <a:r>
              <a:rPr lang="nl-NL" dirty="0" smtClean="0"/>
              <a:t>Doel: 3 scholen</a:t>
            </a:r>
          </a:p>
          <a:p>
            <a:r>
              <a:rPr lang="nl-NL" sz="1800" dirty="0" smtClean="0">
                <a:solidFill>
                  <a:srgbClr val="CF6B1B"/>
                </a:solidFill>
              </a:rPr>
              <a:t>900 leerlingen; 1500 dorpsgenoten</a:t>
            </a:r>
          </a:p>
          <a:p>
            <a:endParaRPr lang="nl-NL" dirty="0" smtClean="0">
              <a:solidFill>
                <a:srgbClr val="CF6B1B"/>
              </a:solidFill>
            </a:endParaRPr>
          </a:p>
          <a:p>
            <a:pPr marL="457200" indent="-457200">
              <a:buAutoNum type="arabicParenR"/>
            </a:pPr>
            <a:r>
              <a:rPr lang="nl-NL" sz="1600" dirty="0" err="1" smtClean="0"/>
              <a:t>Garizegu</a:t>
            </a:r>
            <a:r>
              <a:rPr lang="nl-NL" sz="1600" dirty="0" smtClean="0"/>
              <a:t> </a:t>
            </a:r>
            <a:r>
              <a:rPr lang="nl-NL" sz="1600" dirty="0" err="1" smtClean="0"/>
              <a:t>Primary</a:t>
            </a:r>
            <a:r>
              <a:rPr lang="nl-NL" sz="1600" dirty="0" smtClean="0"/>
              <a:t> School</a:t>
            </a:r>
          </a:p>
          <a:p>
            <a:pPr marL="457200" indent="-457200">
              <a:buAutoNum type="arabicParenR"/>
            </a:pPr>
            <a:r>
              <a:rPr lang="nl-NL" sz="1600" dirty="0" err="1" smtClean="0"/>
              <a:t>Garizegu</a:t>
            </a:r>
            <a:r>
              <a:rPr lang="nl-NL" sz="1600" dirty="0" smtClean="0"/>
              <a:t> Junior High School</a:t>
            </a:r>
          </a:p>
          <a:p>
            <a:pPr marL="457200" indent="-457200">
              <a:buAutoNum type="arabicParenR"/>
            </a:pPr>
            <a:r>
              <a:rPr lang="nl-NL" sz="1600" dirty="0" err="1" smtClean="0"/>
              <a:t>Cheshe</a:t>
            </a:r>
            <a:r>
              <a:rPr lang="nl-NL" sz="1600" dirty="0" smtClean="0"/>
              <a:t> </a:t>
            </a:r>
            <a:r>
              <a:rPr lang="nl-NL" sz="1600" dirty="0" err="1" smtClean="0"/>
              <a:t>Primary</a:t>
            </a:r>
            <a:r>
              <a:rPr lang="nl-NL" sz="1600" dirty="0" smtClean="0"/>
              <a:t> School</a:t>
            </a:r>
          </a:p>
          <a:p>
            <a:endParaRPr lang="nl-NL" dirty="0" smtClean="0"/>
          </a:p>
          <a:p>
            <a:r>
              <a:rPr lang="nl-NL" dirty="0" smtClean="0"/>
              <a:t>Status: </a:t>
            </a:r>
            <a:r>
              <a:rPr lang="nl-NL" sz="1800" dirty="0" smtClean="0">
                <a:solidFill>
                  <a:srgbClr val="CF6B1B"/>
                </a:solidFill>
              </a:rPr>
              <a:t>Afgerond</a:t>
            </a:r>
            <a:endParaRPr lang="en-GB" sz="1800" dirty="0" smtClean="0">
              <a:solidFill>
                <a:srgbClr val="CF6B1B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0300" y="0"/>
            <a:ext cx="16637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F6B1B"/>
                </a:solidFill>
              </a:rPr>
              <a:t>Foto’s</a:t>
            </a:r>
            <a:endParaRPr lang="en-GB" dirty="0">
              <a:solidFill>
                <a:srgbClr val="CF6B1B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160" y="1535112"/>
            <a:ext cx="1845640" cy="4400904"/>
          </a:xfrm>
        </p:spPr>
        <p:txBody>
          <a:bodyPr/>
          <a:lstStyle/>
          <a:p>
            <a:r>
              <a:rPr lang="nl-NL" dirty="0" err="1" smtClean="0"/>
              <a:t>Garizegu</a:t>
            </a:r>
            <a:r>
              <a:rPr lang="nl-NL" dirty="0" smtClean="0"/>
              <a:t> </a:t>
            </a:r>
            <a:r>
              <a:rPr lang="nl-NL" dirty="0" err="1" smtClean="0"/>
              <a:t>Primary</a:t>
            </a:r>
            <a:r>
              <a:rPr lang="nl-NL" dirty="0" smtClean="0"/>
              <a:t> school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solidFill>
                  <a:srgbClr val="CF6B1B"/>
                </a:solidFill>
              </a:rPr>
              <a:t>Heel veel leerlingen…</a:t>
            </a:r>
            <a:endParaRPr lang="en-GB" dirty="0">
              <a:solidFill>
                <a:srgbClr val="CF6B1B"/>
              </a:solidFill>
            </a:endParaRPr>
          </a:p>
        </p:txBody>
      </p:sp>
      <p:pic>
        <p:nvPicPr>
          <p:cNvPr id="3074" name="Picture 2" descr="S:\Foto's en films\New &amp; Old - photos that still need to be added to Bynder\Programma's (Projecten)\Ghana\2014 Feb Erik\Garizegu school clos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6800" y="1415039"/>
            <a:ext cx="6539975" cy="4904756"/>
          </a:xfrm>
          <a:prstGeom prst="rect">
            <a:avLst/>
          </a:prstGeom>
          <a:noFill/>
        </p:spPr>
      </p:pic>
      <p:pic>
        <p:nvPicPr>
          <p:cNvPr id="5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F6B1B"/>
                </a:solidFill>
              </a:rPr>
              <a:t>Foto’s</a:t>
            </a:r>
            <a:endParaRPr lang="en-GB" dirty="0">
              <a:solidFill>
                <a:srgbClr val="CF6B1B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160" y="1535112"/>
            <a:ext cx="1845640" cy="4400904"/>
          </a:xfrm>
        </p:spPr>
        <p:txBody>
          <a:bodyPr/>
          <a:lstStyle/>
          <a:p>
            <a:r>
              <a:rPr lang="nl-NL" dirty="0" err="1" smtClean="0"/>
              <a:t>Garizegu</a:t>
            </a:r>
            <a:r>
              <a:rPr lang="nl-NL" dirty="0" smtClean="0"/>
              <a:t> </a:t>
            </a:r>
            <a:r>
              <a:rPr lang="nl-NL" dirty="0" err="1" smtClean="0"/>
              <a:t>Primary</a:t>
            </a:r>
            <a:r>
              <a:rPr lang="nl-NL" dirty="0" smtClean="0"/>
              <a:t> school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solidFill>
                  <a:srgbClr val="CF6B1B"/>
                </a:solidFill>
              </a:rPr>
              <a:t>Eindelijk water …</a:t>
            </a:r>
            <a:endParaRPr lang="en-GB" dirty="0">
              <a:solidFill>
                <a:srgbClr val="CF6B1B"/>
              </a:solidFill>
            </a:endParaRPr>
          </a:p>
        </p:txBody>
      </p:sp>
      <p:pic>
        <p:nvPicPr>
          <p:cNvPr id="4098" name="Picture 2" descr="S:\Foto's en films\New &amp; Old - photos that still need to be added to Bynder\Programma's (Projecten)\Ghana\2014 Feb Erik\Garizegu water tank and standpi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740" y="1256711"/>
            <a:ext cx="6809836" cy="5107143"/>
          </a:xfrm>
          <a:prstGeom prst="rect">
            <a:avLst/>
          </a:prstGeom>
          <a:noFill/>
        </p:spPr>
      </p:pic>
      <p:pic>
        <p:nvPicPr>
          <p:cNvPr id="6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F6B1B"/>
                </a:solidFill>
              </a:rPr>
              <a:t>Foto’s</a:t>
            </a:r>
            <a:endParaRPr lang="en-GB" dirty="0">
              <a:solidFill>
                <a:srgbClr val="CF6B1B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160" y="1535112"/>
            <a:ext cx="1845640" cy="4400904"/>
          </a:xfrm>
        </p:spPr>
        <p:txBody>
          <a:bodyPr/>
          <a:lstStyle/>
          <a:p>
            <a:r>
              <a:rPr lang="nl-NL" dirty="0" err="1" smtClean="0"/>
              <a:t>Garizegu</a:t>
            </a:r>
            <a:r>
              <a:rPr lang="nl-NL" dirty="0" smtClean="0"/>
              <a:t> </a:t>
            </a:r>
            <a:r>
              <a:rPr lang="nl-NL" dirty="0" err="1" smtClean="0"/>
              <a:t>Primary</a:t>
            </a:r>
            <a:r>
              <a:rPr lang="nl-NL" dirty="0" smtClean="0"/>
              <a:t> school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solidFill>
                  <a:srgbClr val="CF6B1B"/>
                </a:solidFill>
              </a:rPr>
              <a:t>Eindelijk water …</a:t>
            </a:r>
            <a:endParaRPr lang="en-GB" dirty="0">
              <a:solidFill>
                <a:srgbClr val="CF6B1B"/>
              </a:solidFill>
            </a:endParaRPr>
          </a:p>
        </p:txBody>
      </p:sp>
      <p:pic>
        <p:nvPicPr>
          <p:cNvPr id="4098" name="Picture 2" descr="S:\Foto's en films\New &amp; Old - photos that still need to be added to Bynder\Programma's (Projecten)\Ghana\2014 Feb Erik\Garizegu water tank and standpi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740" y="1256711"/>
            <a:ext cx="6809836" cy="5107143"/>
          </a:xfrm>
          <a:prstGeom prst="rect">
            <a:avLst/>
          </a:prstGeom>
          <a:noFill/>
        </p:spPr>
      </p:pic>
      <p:pic>
        <p:nvPicPr>
          <p:cNvPr id="5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F6B1B"/>
                </a:solidFill>
              </a:rPr>
              <a:t>Foto’s</a:t>
            </a:r>
            <a:endParaRPr lang="en-GB" dirty="0">
              <a:solidFill>
                <a:srgbClr val="CF6B1B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160" y="1535112"/>
            <a:ext cx="1845640" cy="4400904"/>
          </a:xfrm>
        </p:spPr>
        <p:txBody>
          <a:bodyPr/>
          <a:lstStyle/>
          <a:p>
            <a:r>
              <a:rPr lang="nl-NL" dirty="0" err="1" smtClean="0"/>
              <a:t>Garizegu</a:t>
            </a:r>
            <a:r>
              <a:rPr lang="nl-NL" dirty="0" smtClean="0"/>
              <a:t> </a:t>
            </a:r>
            <a:r>
              <a:rPr lang="nl-NL" dirty="0" err="1" smtClean="0"/>
              <a:t>Primary</a:t>
            </a:r>
            <a:r>
              <a:rPr lang="nl-NL" dirty="0" smtClean="0"/>
              <a:t> school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solidFill>
                  <a:srgbClr val="CF6B1B"/>
                </a:solidFill>
              </a:rPr>
              <a:t>Eindelijk handen wassen …</a:t>
            </a:r>
            <a:endParaRPr lang="en-GB" dirty="0">
              <a:solidFill>
                <a:srgbClr val="CF6B1B"/>
              </a:solidFill>
            </a:endParaRPr>
          </a:p>
        </p:txBody>
      </p:sp>
      <p:pic>
        <p:nvPicPr>
          <p:cNvPr id="5" name="irc_ilrp_i" descr="https://encrypted-tbn0.gstatic.com/images?q=tbn:ANd9GcSV1pJKj82rIdnrIvlFkWU6Uvc1IZPcVCLsRWZb6eRohirWdHjD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S:\Foto's en films\New &amp; Old - photos that still need to be added to Bynder\Programma's (Projecten)\Ghana\2014 Feb Erik\P2100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2139637" y="1534131"/>
            <a:ext cx="5492809" cy="4119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CF6B1B"/>
                </a:solidFill>
              </a:rPr>
              <a:t>Foto’s</a:t>
            </a:r>
            <a:endParaRPr lang="en-GB" dirty="0">
              <a:solidFill>
                <a:srgbClr val="CF6B1B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160" y="1535112"/>
            <a:ext cx="1845640" cy="4400904"/>
          </a:xfrm>
        </p:spPr>
        <p:txBody>
          <a:bodyPr/>
          <a:lstStyle/>
          <a:p>
            <a:r>
              <a:rPr lang="nl-NL" dirty="0" err="1" smtClean="0"/>
              <a:t>Garizegu</a:t>
            </a:r>
            <a:r>
              <a:rPr lang="nl-NL" dirty="0" smtClean="0"/>
              <a:t> </a:t>
            </a:r>
            <a:r>
              <a:rPr lang="nl-NL" dirty="0" err="1" smtClean="0"/>
              <a:t>Primary</a:t>
            </a:r>
            <a:r>
              <a:rPr lang="nl-NL" dirty="0" smtClean="0"/>
              <a:t> school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solidFill>
                  <a:srgbClr val="CF6B1B"/>
                </a:solidFill>
              </a:rPr>
              <a:t>Eindelijk toiletten …</a:t>
            </a:r>
            <a:endParaRPr lang="en-GB" dirty="0">
              <a:solidFill>
                <a:srgbClr val="CF6B1B"/>
              </a:solidFill>
            </a:endParaRPr>
          </a:p>
        </p:txBody>
      </p:sp>
      <p:pic>
        <p:nvPicPr>
          <p:cNvPr id="5" name="irc_ilrp_i" descr="https://encrypted-tbn0.gstatic.com/images?q=tbn:ANd9GcSV1pJKj82rIdnrIvlFkWU6Uvc1IZPcVCLsRWZb6eRohirWdHjD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S:\Foto's en films\New &amp; Old - photos that still need to be added to Bynder\Programma's (Projecten)\Ghana\2014 Feb Erik\Garizegu block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469132" y="2070271"/>
            <a:ext cx="4280679" cy="3210362"/>
          </a:xfrm>
          <a:prstGeom prst="rect">
            <a:avLst/>
          </a:prstGeom>
          <a:noFill/>
        </p:spPr>
      </p:pic>
      <p:pic>
        <p:nvPicPr>
          <p:cNvPr id="6147" name="Picture 3" descr="S:\Foto's en films\New &amp; Old - photos that still need to be added to Bynder\Programma's (Projecten)\Ghana\2014 Feb Erik\Garizegu new toilet block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341" y="1269312"/>
            <a:ext cx="4071261" cy="3053306"/>
          </a:xfrm>
          <a:prstGeom prst="rect">
            <a:avLst/>
          </a:prstGeom>
          <a:noFill/>
        </p:spPr>
      </p:pic>
      <p:pic>
        <p:nvPicPr>
          <p:cNvPr id="6148" name="Picture 4" descr="S:\Foto's en films\New &amp; Old - photos that still need to be added to Bynder\Programma's (Projecten)\Ghana\2014 Feb Erik\Garizegu double pi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3427" y="4293235"/>
            <a:ext cx="2745555" cy="2059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Foto’s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Het getrainde </a:t>
            </a:r>
          </a:p>
          <a:p>
            <a:r>
              <a:rPr lang="nl-NL" dirty="0" smtClean="0"/>
              <a:t>School comité</a:t>
            </a:r>
          </a:p>
          <a:p>
            <a:endParaRPr lang="en-GB" dirty="0"/>
          </a:p>
        </p:txBody>
      </p:sp>
      <p:pic>
        <p:nvPicPr>
          <p:cNvPr id="4" name="Picture 1" descr="0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8145" y="1219201"/>
            <a:ext cx="5304993" cy="4498108"/>
          </a:xfrm>
          <a:prstGeom prst="rect">
            <a:avLst/>
          </a:prstGeom>
        </p:spPr>
      </p:pic>
      <p:pic>
        <p:nvPicPr>
          <p:cNvPr id="5" name="irc_ilrp_i" descr="https://encrypted-tbn0.gstatic.com/images?q=tbn:ANd9GcSV1pJKj82rIdnrIvlFkWU6Uvc1IZPcVCLsRWZb6eRohirWdHjD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9" y="210127"/>
            <a:ext cx="8763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192</Words>
  <Application>Microsoft Office PowerPoint</Application>
  <PresentationFormat>Diavoorstelling (4:3)</PresentationFormat>
  <Paragraphs>120</Paragraphs>
  <Slides>15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Office-thema</vt:lpstr>
      <vt:lpstr>Rotary School Adoption Project</vt:lpstr>
      <vt:lpstr>Simavi       Simavi.nl</vt:lpstr>
      <vt:lpstr>Rotary School Adoption Project 2013   Ghana Northern Region</vt:lpstr>
      <vt:lpstr>Foto’s</vt:lpstr>
      <vt:lpstr>Foto’s</vt:lpstr>
      <vt:lpstr>Foto’s</vt:lpstr>
      <vt:lpstr>Foto’s</vt:lpstr>
      <vt:lpstr>Foto’s</vt:lpstr>
      <vt:lpstr>Foto’s</vt:lpstr>
      <vt:lpstr>Vanaf 2014: Onderdeel van Football for Water </vt:lpstr>
      <vt:lpstr>Rotary School Adoption Project 2014 Zoals  in december afgesproken met New Energy    </vt:lpstr>
      <vt:lpstr>Rotary School Adoption  Project 2014    </vt:lpstr>
      <vt:lpstr>Planning voor 2014</vt:lpstr>
      <vt:lpstr>Links naar websites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Inzicht Communicatie</dc:creator>
  <cp:lastModifiedBy>Richard Struijk</cp:lastModifiedBy>
  <cp:revision>48</cp:revision>
  <dcterms:created xsi:type="dcterms:W3CDTF">2014-03-04T12:31:27Z</dcterms:created>
  <dcterms:modified xsi:type="dcterms:W3CDTF">2014-04-15T14:17:04Z</dcterms:modified>
</cp:coreProperties>
</file>