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67" r:id="rId2"/>
    <p:sldId id="276" r:id="rId3"/>
    <p:sldId id="277" r:id="rId4"/>
    <p:sldId id="278" r:id="rId5"/>
    <p:sldId id="259" r:id="rId6"/>
    <p:sldId id="329" r:id="rId7"/>
    <p:sldId id="330" r:id="rId8"/>
    <p:sldId id="308" r:id="rId9"/>
    <p:sldId id="290" r:id="rId10"/>
    <p:sldId id="302" r:id="rId11"/>
    <p:sldId id="257" r:id="rId12"/>
    <p:sldId id="270" r:id="rId13"/>
    <p:sldId id="256" r:id="rId14"/>
    <p:sldId id="265" r:id="rId15"/>
    <p:sldId id="280" r:id="rId16"/>
    <p:sldId id="297" r:id="rId17"/>
    <p:sldId id="323" r:id="rId18"/>
    <p:sldId id="324" r:id="rId19"/>
    <p:sldId id="328" r:id="rId20"/>
    <p:sldId id="307" r:id="rId21"/>
    <p:sldId id="311" r:id="rId22"/>
    <p:sldId id="296" r:id="rId23"/>
    <p:sldId id="285" r:id="rId24"/>
    <p:sldId id="331" r:id="rId25"/>
    <p:sldId id="292" r:id="rId26"/>
    <p:sldId id="298" r:id="rId27"/>
    <p:sldId id="303" r:id="rId28"/>
    <p:sldId id="304" r:id="rId29"/>
    <p:sldId id="305" r:id="rId30"/>
    <p:sldId id="306"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108" d="100"/>
          <a:sy n="108" d="100"/>
        </p:scale>
        <p:origin x="-13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bs\Data\Data\RCAvz\Bestuur\Doelstelling%20Discussie%20Resultat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bs\Data\Data\RCAbestuur\Presentaties\Doelstelling%20Discussie%2017%20au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NL"/>
  <c:chart>
    <c:plotArea>
      <c:layout>
        <c:manualLayout>
          <c:layoutTarget val="inner"/>
          <c:xMode val="edge"/>
          <c:yMode val="edge"/>
          <c:x val="0.27238170135100975"/>
          <c:y val="0.13092668325912349"/>
          <c:w val="0.62571522309712568"/>
          <c:h val="0.90231717038750137"/>
        </c:manualLayout>
      </c:layout>
      <c:radarChart>
        <c:radarStyle val="marker"/>
        <c:ser>
          <c:idx val="0"/>
          <c:order val="0"/>
          <c:tx>
            <c:strRef>
              <c:f>Blad1!$C$38</c:f>
              <c:strCache>
                <c:ptCount val="1"/>
                <c:pt idx="0">
                  <c:v>Afgelopen 3 jaar</c:v>
                </c:pt>
              </c:strCache>
            </c:strRef>
          </c:tx>
          <c:cat>
            <c:strRef>
              <c:f>Blad1!$B$39:$B$48</c:f>
              <c:strCache>
                <c:ptCount val="10"/>
                <c:pt idx="0">
                  <c:v>Evenwichtig ledenbestand</c:v>
                </c:pt>
                <c:pt idx="1">
                  <c:v>Jaarlijkse ledeninstroom</c:v>
                </c:pt>
                <c:pt idx="2">
                  <c:v>Gevarieerd programma</c:v>
                </c:pt>
                <c:pt idx="3">
                  <c:v>Voelbaar aanwezige fellowship</c:v>
                </c:pt>
                <c:pt idx="4">
                  <c:v>Goede attendance en betrokkenheid</c:v>
                </c:pt>
                <c:pt idx="5">
                  <c:v>Lokale en internationale projecten</c:v>
                </c:pt>
                <c:pt idx="6">
                  <c:v>Publiekgerichte fondswerving</c:v>
                </c:pt>
                <c:pt idx="7">
                  <c:v>Donatie aan Rotary Foundation</c:v>
                </c:pt>
                <c:pt idx="8">
                  <c:v>Op kaart in maatschappelijke omgeving</c:v>
                </c:pt>
                <c:pt idx="9">
                  <c:v>Aandacht bestuurlijke continuïteit</c:v>
                </c:pt>
              </c:strCache>
            </c:strRef>
          </c:cat>
          <c:val>
            <c:numRef>
              <c:f>Blad1!$C$39:$C$48</c:f>
              <c:numCache>
                <c:formatCode>General</c:formatCode>
                <c:ptCount val="10"/>
                <c:pt idx="0">
                  <c:v>4</c:v>
                </c:pt>
                <c:pt idx="1">
                  <c:v>4.4000000000000004</c:v>
                </c:pt>
                <c:pt idx="2">
                  <c:v>6.7</c:v>
                </c:pt>
                <c:pt idx="3">
                  <c:v>6.2</c:v>
                </c:pt>
                <c:pt idx="4">
                  <c:v>5.4</c:v>
                </c:pt>
                <c:pt idx="5">
                  <c:v>5.5</c:v>
                </c:pt>
                <c:pt idx="6">
                  <c:v>4</c:v>
                </c:pt>
                <c:pt idx="7">
                  <c:v>4.7</c:v>
                </c:pt>
                <c:pt idx="8">
                  <c:v>5</c:v>
                </c:pt>
                <c:pt idx="9">
                  <c:v>7.5</c:v>
                </c:pt>
              </c:numCache>
            </c:numRef>
          </c:val>
        </c:ser>
        <c:ser>
          <c:idx val="1"/>
          <c:order val="1"/>
          <c:tx>
            <c:strRef>
              <c:f>Blad1!$D$38</c:f>
              <c:strCache>
                <c:ptCount val="1"/>
                <c:pt idx="0">
                  <c:v>Gewenst over 1 jaar</c:v>
                </c:pt>
              </c:strCache>
            </c:strRef>
          </c:tx>
          <c:cat>
            <c:strRef>
              <c:f>Blad1!$B$39:$B$48</c:f>
              <c:strCache>
                <c:ptCount val="10"/>
                <c:pt idx="0">
                  <c:v>Evenwichtig ledenbestand</c:v>
                </c:pt>
                <c:pt idx="1">
                  <c:v>Jaarlijkse ledeninstroom</c:v>
                </c:pt>
                <c:pt idx="2">
                  <c:v>Gevarieerd programma</c:v>
                </c:pt>
                <c:pt idx="3">
                  <c:v>Voelbaar aanwezige fellowship</c:v>
                </c:pt>
                <c:pt idx="4">
                  <c:v>Goede attendance en betrokkenheid</c:v>
                </c:pt>
                <c:pt idx="5">
                  <c:v>Lokale en internationale projecten</c:v>
                </c:pt>
                <c:pt idx="6">
                  <c:v>Publiekgerichte fondswerving</c:v>
                </c:pt>
                <c:pt idx="7">
                  <c:v>Donatie aan Rotary Foundation</c:v>
                </c:pt>
                <c:pt idx="8">
                  <c:v>Op kaart in maatschappelijke omgeving</c:v>
                </c:pt>
                <c:pt idx="9">
                  <c:v>Aandacht bestuurlijke continuïteit</c:v>
                </c:pt>
              </c:strCache>
            </c:strRef>
          </c:cat>
          <c:val>
            <c:numRef>
              <c:f>Blad1!$D$39:$D$48</c:f>
              <c:numCache>
                <c:formatCode>General</c:formatCode>
                <c:ptCount val="10"/>
                <c:pt idx="0">
                  <c:v>7.2</c:v>
                </c:pt>
                <c:pt idx="1">
                  <c:v>6.9</c:v>
                </c:pt>
                <c:pt idx="2">
                  <c:v>7.2</c:v>
                </c:pt>
                <c:pt idx="3">
                  <c:v>8</c:v>
                </c:pt>
                <c:pt idx="4">
                  <c:v>8</c:v>
                </c:pt>
                <c:pt idx="5">
                  <c:v>6.7</c:v>
                </c:pt>
                <c:pt idx="6">
                  <c:v>7.2</c:v>
                </c:pt>
                <c:pt idx="7">
                  <c:v>5.9</c:v>
                </c:pt>
                <c:pt idx="8">
                  <c:v>6.8</c:v>
                </c:pt>
                <c:pt idx="9">
                  <c:v>8.1</c:v>
                </c:pt>
              </c:numCache>
            </c:numRef>
          </c:val>
        </c:ser>
        <c:axId val="54545792"/>
        <c:axId val="54547584"/>
      </c:radarChart>
      <c:catAx>
        <c:axId val="54545792"/>
        <c:scaling>
          <c:orientation val="minMax"/>
        </c:scaling>
        <c:axPos val="b"/>
        <c:majorGridlines/>
        <c:tickLblPos val="nextTo"/>
        <c:txPr>
          <a:bodyPr/>
          <a:lstStyle/>
          <a:p>
            <a:pPr>
              <a:defRPr sz="1200" b="1" u="sng"/>
            </a:pPr>
            <a:endParaRPr lang="nl-NL"/>
          </a:p>
        </c:txPr>
        <c:crossAx val="54547584"/>
        <c:crosses val="autoZero"/>
        <c:auto val="1"/>
        <c:lblAlgn val="ctr"/>
        <c:lblOffset val="100"/>
      </c:catAx>
      <c:valAx>
        <c:axId val="54547584"/>
        <c:scaling>
          <c:orientation val="minMax"/>
        </c:scaling>
        <c:axPos val="l"/>
        <c:majorGridlines/>
        <c:numFmt formatCode="General" sourceLinked="1"/>
        <c:tickLblPos val="none"/>
        <c:crossAx val="5454579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NL"/>
  <c:chart>
    <c:plotArea>
      <c:layout>
        <c:manualLayout>
          <c:layoutTarget val="inner"/>
          <c:xMode val="edge"/>
          <c:yMode val="edge"/>
          <c:x val="0.25455107313426978"/>
          <c:y val="0.16697141577426491"/>
          <c:w val="0.62571522309712069"/>
          <c:h val="0.90231717038750137"/>
        </c:manualLayout>
      </c:layout>
      <c:radarChart>
        <c:radarStyle val="marker"/>
        <c:ser>
          <c:idx val="0"/>
          <c:order val="0"/>
          <c:tx>
            <c:strRef>
              <c:f>'VERGELIJK D'!$C$2</c:f>
              <c:strCache>
                <c:ptCount val="1"/>
                <c:pt idx="0">
                  <c:v>Gewenst aug 2016</c:v>
                </c:pt>
              </c:strCache>
            </c:strRef>
          </c:tx>
          <c:marker>
            <c:symbol val="diamond"/>
            <c:size val="9"/>
          </c:marker>
          <c:cat>
            <c:strRef>
              <c:f>'VERGELIJK D'!$B$3:$B$12</c:f>
              <c:strCache>
                <c:ptCount val="10"/>
                <c:pt idx="0">
                  <c:v>Evenwichtig ledenbestand</c:v>
                </c:pt>
                <c:pt idx="1">
                  <c:v>Jaarlijkse ledeninstroom</c:v>
                </c:pt>
                <c:pt idx="2">
                  <c:v>Gevarieerd programma</c:v>
                </c:pt>
                <c:pt idx="3">
                  <c:v>Voelbaar aanwezige fellowship</c:v>
                </c:pt>
                <c:pt idx="4">
                  <c:v>Goede attendance en betrokkenheid</c:v>
                </c:pt>
                <c:pt idx="5">
                  <c:v>Lokale en internationale projecten</c:v>
                </c:pt>
                <c:pt idx="6">
                  <c:v>Publiekgerichte fondswerving</c:v>
                </c:pt>
                <c:pt idx="7">
                  <c:v>Donatie aan Rotary Foundation</c:v>
                </c:pt>
                <c:pt idx="8">
                  <c:v>Op de kaart in maatschappelijke omgeving</c:v>
                </c:pt>
                <c:pt idx="9">
                  <c:v>Aandacht voor bestuurlijke continuïteit</c:v>
                </c:pt>
              </c:strCache>
            </c:strRef>
          </c:cat>
          <c:val>
            <c:numRef>
              <c:f>'VERGELIJK D'!$C$3:$C$12</c:f>
              <c:numCache>
                <c:formatCode>0.0</c:formatCode>
                <c:ptCount val="10"/>
                <c:pt idx="0">
                  <c:v>6.5806451612903434</c:v>
                </c:pt>
                <c:pt idx="1">
                  <c:v>7.6129032258064289</c:v>
                </c:pt>
                <c:pt idx="2">
                  <c:v>7.7419354838709724</c:v>
                </c:pt>
                <c:pt idx="3">
                  <c:v>8</c:v>
                </c:pt>
                <c:pt idx="4">
                  <c:v>7.5483870967741939</c:v>
                </c:pt>
                <c:pt idx="5">
                  <c:v>7.419354838709677</c:v>
                </c:pt>
                <c:pt idx="6">
                  <c:v>7.419354838709677</c:v>
                </c:pt>
                <c:pt idx="7">
                  <c:v>7.5483870967741939</c:v>
                </c:pt>
                <c:pt idx="8">
                  <c:v>6.9677419354838834</c:v>
                </c:pt>
                <c:pt idx="9">
                  <c:v>7.7419354838709724</c:v>
                </c:pt>
              </c:numCache>
            </c:numRef>
          </c:val>
        </c:ser>
        <c:ser>
          <c:idx val="1"/>
          <c:order val="1"/>
          <c:tx>
            <c:strRef>
              <c:f>'VERGELIJK D'!$D$2</c:f>
              <c:strCache>
                <c:ptCount val="1"/>
                <c:pt idx="0">
                  <c:v>Situatie aug 2015</c:v>
                </c:pt>
              </c:strCache>
            </c:strRef>
          </c:tx>
          <c:cat>
            <c:strRef>
              <c:f>'VERGELIJK D'!$B$3:$B$12</c:f>
              <c:strCache>
                <c:ptCount val="10"/>
                <c:pt idx="0">
                  <c:v>Evenwichtig ledenbestand</c:v>
                </c:pt>
                <c:pt idx="1">
                  <c:v>Jaarlijkse ledeninstroom</c:v>
                </c:pt>
                <c:pt idx="2">
                  <c:v>Gevarieerd programma</c:v>
                </c:pt>
                <c:pt idx="3">
                  <c:v>Voelbaar aanwezige fellowship</c:v>
                </c:pt>
                <c:pt idx="4">
                  <c:v>Goede attendance en betrokkenheid</c:v>
                </c:pt>
                <c:pt idx="5">
                  <c:v>Lokale en internationale projecten</c:v>
                </c:pt>
                <c:pt idx="6">
                  <c:v>Publiekgerichte fondswerving</c:v>
                </c:pt>
                <c:pt idx="7">
                  <c:v>Donatie aan Rotary Foundation</c:v>
                </c:pt>
                <c:pt idx="8">
                  <c:v>Op de kaart in maatschappelijke omgeving</c:v>
                </c:pt>
                <c:pt idx="9">
                  <c:v>Aandacht voor bestuurlijke continuïteit</c:v>
                </c:pt>
              </c:strCache>
            </c:strRef>
          </c:cat>
          <c:val>
            <c:numRef>
              <c:f>'VERGELIJK D'!$D$3:$D$12</c:f>
              <c:numCache>
                <c:formatCode>General</c:formatCode>
                <c:ptCount val="10"/>
                <c:pt idx="0">
                  <c:v>4.9677419354838834</c:v>
                </c:pt>
                <c:pt idx="1">
                  <c:v>6.5806451612903434</c:v>
                </c:pt>
                <c:pt idx="2">
                  <c:v>6.5806451612903434</c:v>
                </c:pt>
                <c:pt idx="3">
                  <c:v>7.2258064516128995</c:v>
                </c:pt>
                <c:pt idx="4">
                  <c:v>6.5161290322580694</c:v>
                </c:pt>
                <c:pt idx="5">
                  <c:v>6.7096774193548718</c:v>
                </c:pt>
                <c:pt idx="6">
                  <c:v>5.9354838709677376</c:v>
                </c:pt>
                <c:pt idx="7">
                  <c:v>6.838709677419355</c:v>
                </c:pt>
                <c:pt idx="8">
                  <c:v>5.0322580645161334</c:v>
                </c:pt>
                <c:pt idx="9">
                  <c:v>7.6774193548387055</c:v>
                </c:pt>
              </c:numCache>
            </c:numRef>
          </c:val>
        </c:ser>
        <c:ser>
          <c:idx val="2"/>
          <c:order val="2"/>
          <c:tx>
            <c:strRef>
              <c:f>'VERGELIJK D'!$E$2</c:f>
              <c:strCache>
                <c:ptCount val="1"/>
                <c:pt idx="0">
                  <c:v>Situatie aug 2014</c:v>
                </c:pt>
              </c:strCache>
            </c:strRef>
          </c:tx>
          <c:cat>
            <c:strRef>
              <c:f>'VERGELIJK D'!$B$3:$B$12</c:f>
              <c:strCache>
                <c:ptCount val="10"/>
                <c:pt idx="0">
                  <c:v>Evenwichtig ledenbestand</c:v>
                </c:pt>
                <c:pt idx="1">
                  <c:v>Jaarlijkse ledeninstroom</c:v>
                </c:pt>
                <c:pt idx="2">
                  <c:v>Gevarieerd programma</c:v>
                </c:pt>
                <c:pt idx="3">
                  <c:v>Voelbaar aanwezige fellowship</c:v>
                </c:pt>
                <c:pt idx="4">
                  <c:v>Goede attendance en betrokkenheid</c:v>
                </c:pt>
                <c:pt idx="5">
                  <c:v>Lokale en internationale projecten</c:v>
                </c:pt>
                <c:pt idx="6">
                  <c:v>Publiekgerichte fondswerving</c:v>
                </c:pt>
                <c:pt idx="7">
                  <c:v>Donatie aan Rotary Foundation</c:v>
                </c:pt>
                <c:pt idx="8">
                  <c:v>Op de kaart in maatschappelijke omgeving</c:v>
                </c:pt>
                <c:pt idx="9">
                  <c:v>Aandacht voor bestuurlijke continuïteit</c:v>
                </c:pt>
              </c:strCache>
            </c:strRef>
          </c:cat>
          <c:val>
            <c:numRef>
              <c:f>'VERGELIJK D'!$E$3:$E$12</c:f>
              <c:numCache>
                <c:formatCode>General</c:formatCode>
                <c:ptCount val="10"/>
                <c:pt idx="0">
                  <c:v>4</c:v>
                </c:pt>
                <c:pt idx="1">
                  <c:v>4.4000000000000004</c:v>
                </c:pt>
                <c:pt idx="2">
                  <c:v>6.7</c:v>
                </c:pt>
                <c:pt idx="3">
                  <c:v>6.2</c:v>
                </c:pt>
                <c:pt idx="4">
                  <c:v>6</c:v>
                </c:pt>
                <c:pt idx="5">
                  <c:v>5.5</c:v>
                </c:pt>
                <c:pt idx="6">
                  <c:v>4</c:v>
                </c:pt>
                <c:pt idx="7">
                  <c:v>5.9</c:v>
                </c:pt>
                <c:pt idx="8">
                  <c:v>5</c:v>
                </c:pt>
                <c:pt idx="9">
                  <c:v>7.5</c:v>
                </c:pt>
              </c:numCache>
            </c:numRef>
          </c:val>
        </c:ser>
        <c:axId val="56541568"/>
        <c:axId val="56543104"/>
      </c:radarChart>
      <c:catAx>
        <c:axId val="56541568"/>
        <c:scaling>
          <c:orientation val="minMax"/>
        </c:scaling>
        <c:axPos val="b"/>
        <c:majorGridlines/>
        <c:numFmt formatCode="General" sourceLinked="1"/>
        <c:tickLblPos val="nextTo"/>
        <c:txPr>
          <a:bodyPr/>
          <a:lstStyle/>
          <a:p>
            <a:pPr>
              <a:defRPr sz="1200" b="1"/>
            </a:pPr>
            <a:endParaRPr lang="nl-NL"/>
          </a:p>
        </c:txPr>
        <c:crossAx val="56543104"/>
        <c:crosses val="autoZero"/>
        <c:auto val="1"/>
        <c:lblAlgn val="ctr"/>
        <c:lblOffset val="100"/>
      </c:catAx>
      <c:valAx>
        <c:axId val="56543104"/>
        <c:scaling>
          <c:orientation val="minMax"/>
          <c:max val="10"/>
        </c:scaling>
        <c:axPos val="l"/>
        <c:majorGridlines/>
        <c:numFmt formatCode="0.0" sourceLinked="1"/>
        <c:tickLblPos val="none"/>
        <c:crossAx val="56541568"/>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8599AB-2621-4788-95D0-E76B570C0A19}" type="datetimeFigureOut">
              <a:rPr lang="nl-NL" smtClean="0"/>
              <a:pPr/>
              <a:t>19-3-2016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4C91DF-30B3-445E-8703-7C75CE72BF3B}"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9180A5BE-2B59-43C8-B5C2-07CB7CA7C22E}" type="datetimeFigureOut">
              <a:rPr lang="nl-NL" smtClean="0"/>
              <a:pPr/>
              <a:t>19-3-2016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98253DA-0EAD-49E8-A712-F9BABA4C8340}" type="slidenum">
              <a:rPr lang="nl-NL" smtClean="0"/>
              <a:pPr/>
              <a:t>‹nr.›</a:t>
            </a:fld>
            <a:endParaRPr lang="nl-NL"/>
          </a:p>
        </p:txBody>
      </p:sp>
      <p:pic>
        <p:nvPicPr>
          <p:cNvPr id="7" name="Afbeelding 6" descr="RotaryMBS_PMS-C.png"/>
          <p:cNvPicPr>
            <a:picLocks noChangeAspect="1"/>
          </p:cNvPicPr>
          <p:nvPr userDrawn="1"/>
        </p:nvPicPr>
        <p:blipFill>
          <a:blip r:embed="rId2" cstate="print"/>
          <a:stretch>
            <a:fillRect/>
          </a:stretch>
        </p:blipFill>
        <p:spPr>
          <a:xfrm>
            <a:off x="7588702" y="0"/>
            <a:ext cx="1555298" cy="5843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180A5BE-2B59-43C8-B5C2-07CB7CA7C22E}" type="datetimeFigureOut">
              <a:rPr lang="nl-NL" smtClean="0"/>
              <a:pPr/>
              <a:t>19-3-2016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98253DA-0EAD-49E8-A712-F9BABA4C834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180A5BE-2B59-43C8-B5C2-07CB7CA7C22E}" type="datetimeFigureOut">
              <a:rPr lang="nl-NL" smtClean="0"/>
              <a:pPr/>
              <a:t>19-3-2016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98253DA-0EAD-49E8-A712-F9BABA4C8340}"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180A5BE-2B59-43C8-B5C2-07CB7CA7C22E}" type="datetimeFigureOut">
              <a:rPr lang="nl-NL" smtClean="0"/>
              <a:pPr/>
              <a:t>19-3-2016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98253DA-0EAD-49E8-A712-F9BABA4C8340}"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180A5BE-2B59-43C8-B5C2-07CB7CA7C22E}" type="datetimeFigureOut">
              <a:rPr lang="nl-NL" smtClean="0"/>
              <a:pPr/>
              <a:t>19-3-2016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98253DA-0EAD-49E8-A712-F9BABA4C8340}"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180A5BE-2B59-43C8-B5C2-07CB7CA7C22E}" type="datetimeFigureOut">
              <a:rPr lang="nl-NL" smtClean="0"/>
              <a:pPr/>
              <a:t>19-3-2016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98253DA-0EAD-49E8-A712-F9BABA4C834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180A5BE-2B59-43C8-B5C2-07CB7CA7C22E}" type="datetimeFigureOut">
              <a:rPr lang="nl-NL" smtClean="0"/>
              <a:pPr/>
              <a:t>19-3-2016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98253DA-0EAD-49E8-A712-F9BABA4C8340}"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180A5BE-2B59-43C8-B5C2-07CB7CA7C22E}" type="datetimeFigureOut">
              <a:rPr lang="nl-NL" smtClean="0"/>
              <a:pPr/>
              <a:t>19-3-2016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98253DA-0EAD-49E8-A712-F9BABA4C8340}"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180A5BE-2B59-43C8-B5C2-07CB7CA7C22E}" type="datetimeFigureOut">
              <a:rPr lang="nl-NL" smtClean="0"/>
              <a:pPr/>
              <a:t>19-3-2016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98253DA-0EAD-49E8-A712-F9BABA4C834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180A5BE-2B59-43C8-B5C2-07CB7CA7C22E}" type="datetimeFigureOut">
              <a:rPr lang="nl-NL" smtClean="0"/>
              <a:pPr/>
              <a:t>19-3-2016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98253DA-0EAD-49E8-A712-F9BABA4C834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180A5BE-2B59-43C8-B5C2-07CB7CA7C22E}" type="datetimeFigureOut">
              <a:rPr lang="nl-NL" smtClean="0"/>
              <a:pPr/>
              <a:t>19-3-2016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98253DA-0EAD-49E8-A712-F9BABA4C8340}"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0A5BE-2B59-43C8-B5C2-07CB7CA7C22E}" type="datetimeFigureOut">
              <a:rPr lang="nl-NL" smtClean="0"/>
              <a:pPr/>
              <a:t>19-3-2016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253DA-0EAD-49E8-A712-F9BABA4C8340}" type="slidenum">
              <a:rPr lang="nl-NL" smtClean="0"/>
              <a:pPr/>
              <a:t>‹nr.›</a:t>
            </a:fld>
            <a:endParaRPr lang="nl-NL"/>
          </a:p>
        </p:txBody>
      </p:sp>
      <p:pic>
        <p:nvPicPr>
          <p:cNvPr id="7" name="Afbeelding 6" descr="RotaryMBS_PMS-C.png"/>
          <p:cNvPicPr>
            <a:picLocks noChangeAspect="1"/>
          </p:cNvPicPr>
          <p:nvPr userDrawn="1"/>
        </p:nvPicPr>
        <p:blipFill>
          <a:blip r:embed="rId13" cstate="print"/>
          <a:stretch>
            <a:fillRect/>
          </a:stretch>
        </p:blipFill>
        <p:spPr>
          <a:xfrm>
            <a:off x="7588702" y="0"/>
            <a:ext cx="1555298" cy="5843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nl/url?sa=i&amp;rct=j&amp;q=&amp;esrc=s&amp;source=images&amp;cd=&amp;cad=rja&amp;uact=8&amp;ved=0CAcQjRw&amp;url=http://www.medishop.be/medishop/stetoscopen-c-342.html&amp;ei=uv2_VL-WG4L0UPnbghA&amp;bvm=bv.83829542,d.ZGU&amp;psig=AFQjCNFA-Awzp-YmXlZ2Q9YGkt7n8Ahl7Q&amp;ust=1421954837494653"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nl/url?sa=i&amp;rct=j&amp;q=&amp;esrc=s&amp;source=images&amp;cd=&amp;cad=rja&amp;uact=8&amp;ved=0CAcQjRw&amp;url=http://www.clipartlogo.com/premium/detail/illustration-of-a-wooden-sign_114888649.html&amp;ei=I_-_VKPfCpLjauCEgfgP&amp;bvm=bv.83829542,d.ZGU&amp;psig=AFQjCNFevXulRbbEW_1odOL9R4KV-PAf5Q&amp;ust=142195500928515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otaryMBS_PMS-C.png"/>
          <p:cNvPicPr>
            <a:picLocks noChangeAspect="1"/>
          </p:cNvPicPr>
          <p:nvPr/>
        </p:nvPicPr>
        <p:blipFill>
          <a:blip r:embed="rId2" cstate="print"/>
          <a:stretch>
            <a:fillRect/>
          </a:stretch>
        </p:blipFill>
        <p:spPr>
          <a:xfrm>
            <a:off x="3635896" y="620688"/>
            <a:ext cx="4867666" cy="1828804"/>
          </a:xfrm>
          <a:prstGeom prst="rect">
            <a:avLst/>
          </a:prstGeom>
        </p:spPr>
      </p:pic>
      <p:sp>
        <p:nvSpPr>
          <p:cNvPr id="5" name="Tekstvak 4"/>
          <p:cNvSpPr txBox="1"/>
          <p:nvPr/>
        </p:nvSpPr>
        <p:spPr>
          <a:xfrm>
            <a:off x="611560" y="2924944"/>
            <a:ext cx="7492564" cy="2185214"/>
          </a:xfrm>
          <a:prstGeom prst="rect">
            <a:avLst/>
          </a:prstGeom>
          <a:noFill/>
          <a:ln>
            <a:solidFill>
              <a:schemeClr val="accent1"/>
            </a:solidFill>
          </a:ln>
        </p:spPr>
        <p:txBody>
          <a:bodyPr wrap="none" rtlCol="0">
            <a:spAutoFit/>
          </a:bodyPr>
          <a:lstStyle/>
          <a:p>
            <a:r>
              <a:rPr lang="nl-NL" sz="4000" b="1" dirty="0" smtClean="0"/>
              <a:t>Rotaryclub in Transitie</a:t>
            </a:r>
          </a:p>
          <a:p>
            <a:pPr>
              <a:buFont typeface="Arial" pitchFamily="34" charset="0"/>
              <a:buChar char="•"/>
            </a:pPr>
            <a:r>
              <a:rPr lang="nl-NL" sz="3200" dirty="0" smtClean="0"/>
              <a:t> Organisatie: Inrichting + Transitie + Sturing</a:t>
            </a:r>
          </a:p>
          <a:p>
            <a:pPr>
              <a:buFont typeface="Arial" pitchFamily="34" charset="0"/>
              <a:buChar char="•"/>
            </a:pPr>
            <a:r>
              <a:rPr lang="nl-NL" sz="3200" dirty="0" smtClean="0"/>
              <a:t> Rotaryclub: Performance + Scenario’s</a:t>
            </a:r>
          </a:p>
          <a:p>
            <a:pPr>
              <a:buFont typeface="Arial" pitchFamily="34" charset="0"/>
              <a:buChar char="•"/>
            </a:pPr>
            <a:r>
              <a:rPr lang="nl-NL" sz="3200" dirty="0" smtClean="0"/>
              <a:t> Clubanalyse: Voorbeeld + Toepassing</a:t>
            </a:r>
            <a:endParaRPr lang="nl-NL" sz="3200" dirty="0"/>
          </a:p>
        </p:txBody>
      </p:sp>
      <p:sp>
        <p:nvSpPr>
          <p:cNvPr id="6" name="Tekstvak 5"/>
          <p:cNvSpPr txBox="1"/>
          <p:nvPr/>
        </p:nvSpPr>
        <p:spPr>
          <a:xfrm>
            <a:off x="6156176" y="5661248"/>
            <a:ext cx="1740220" cy="923330"/>
          </a:xfrm>
          <a:prstGeom prst="rect">
            <a:avLst/>
          </a:prstGeom>
          <a:noFill/>
        </p:spPr>
        <p:txBody>
          <a:bodyPr wrap="none" rtlCol="0">
            <a:spAutoFit/>
          </a:bodyPr>
          <a:lstStyle/>
          <a:p>
            <a:r>
              <a:rPr lang="nl-NL" dirty="0" smtClean="0"/>
              <a:t>Tonny Grimberg</a:t>
            </a:r>
          </a:p>
          <a:p>
            <a:r>
              <a:rPr lang="nl-NL" dirty="0" smtClean="0"/>
              <a:t>PETS Purmerend</a:t>
            </a:r>
          </a:p>
          <a:p>
            <a:r>
              <a:rPr lang="nl-NL" dirty="0" smtClean="0"/>
              <a:t>18 maart 2016</a:t>
            </a:r>
            <a:endParaRPr lang="nl-NL" dirty="0"/>
          </a:p>
        </p:txBody>
      </p:sp>
      <p:sp>
        <p:nvSpPr>
          <p:cNvPr id="7" name="Rechthoek 6"/>
          <p:cNvSpPr/>
          <p:nvPr/>
        </p:nvSpPr>
        <p:spPr>
          <a:xfrm>
            <a:off x="7524328" y="0"/>
            <a:ext cx="1619672"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0" y="0"/>
            <a:ext cx="971600"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6336704" cy="836712"/>
          </a:xfrm>
        </p:spPr>
        <p:txBody>
          <a:bodyPr>
            <a:normAutofit/>
          </a:bodyPr>
          <a:lstStyle/>
          <a:p>
            <a:pPr algn="l"/>
            <a:r>
              <a:rPr lang="nl-NL" sz="4000" b="1" dirty="0" smtClean="0"/>
              <a:t>Club transitie scenario’s</a:t>
            </a:r>
            <a:endParaRPr lang="nl-NL" sz="4000" b="1" dirty="0"/>
          </a:p>
        </p:txBody>
      </p:sp>
      <p:sp>
        <p:nvSpPr>
          <p:cNvPr id="8" name="Ovaal 7"/>
          <p:cNvSpPr/>
          <p:nvPr/>
        </p:nvSpPr>
        <p:spPr>
          <a:xfrm>
            <a:off x="6372200" y="3356992"/>
            <a:ext cx="1152128"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5</a:t>
            </a:r>
            <a:endParaRPr lang="nl-NL" dirty="0">
              <a:solidFill>
                <a:schemeClr val="tx1"/>
              </a:solidFill>
            </a:endParaRPr>
          </a:p>
        </p:txBody>
      </p:sp>
      <p:grpSp>
        <p:nvGrpSpPr>
          <p:cNvPr id="13" name="Groep 17"/>
          <p:cNvGrpSpPr/>
          <p:nvPr/>
        </p:nvGrpSpPr>
        <p:grpSpPr>
          <a:xfrm>
            <a:off x="5796136" y="1844824"/>
            <a:ext cx="2880320" cy="1025732"/>
            <a:chOff x="5940152" y="2564904"/>
            <a:chExt cx="2880320" cy="1025732"/>
          </a:xfrm>
        </p:grpSpPr>
        <p:sp>
          <p:nvSpPr>
            <p:cNvPr id="3" name="Ovaal 2"/>
            <p:cNvSpPr/>
            <p:nvPr/>
          </p:nvSpPr>
          <p:spPr>
            <a:xfrm>
              <a:off x="7452320" y="2564904"/>
              <a:ext cx="136815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3c</a:t>
              </a:r>
              <a:endParaRPr lang="nl-NL" dirty="0">
                <a:solidFill>
                  <a:schemeClr val="tx1"/>
                </a:solidFill>
              </a:endParaRPr>
            </a:p>
          </p:txBody>
        </p:sp>
        <p:sp>
          <p:nvSpPr>
            <p:cNvPr id="5" name="Ovaal 4"/>
            <p:cNvSpPr/>
            <p:nvPr/>
          </p:nvSpPr>
          <p:spPr>
            <a:xfrm>
              <a:off x="5940152" y="3284984"/>
              <a:ext cx="93610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1c</a:t>
              </a:r>
              <a:endParaRPr lang="nl-NL" dirty="0">
                <a:solidFill>
                  <a:schemeClr val="tx1"/>
                </a:solidFill>
              </a:endParaRPr>
            </a:p>
          </p:txBody>
        </p:sp>
        <p:sp>
          <p:nvSpPr>
            <p:cNvPr id="9" name="Ovaal 8"/>
            <p:cNvSpPr/>
            <p:nvPr/>
          </p:nvSpPr>
          <p:spPr>
            <a:xfrm rot="18892099">
              <a:off x="6657997" y="2970623"/>
              <a:ext cx="1024002" cy="21602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2c</a:t>
              </a:r>
              <a:endParaRPr lang="nl-NL" dirty="0">
                <a:solidFill>
                  <a:schemeClr val="tx1"/>
                </a:solidFill>
              </a:endParaRPr>
            </a:p>
          </p:txBody>
        </p:sp>
      </p:grpSp>
      <p:sp>
        <p:nvSpPr>
          <p:cNvPr id="10" name="Ovaal 9"/>
          <p:cNvSpPr/>
          <p:nvPr/>
        </p:nvSpPr>
        <p:spPr>
          <a:xfrm rot="18892099">
            <a:off x="3330115" y="1277110"/>
            <a:ext cx="1129346" cy="2160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6</a:t>
            </a:r>
            <a:endParaRPr lang="nl-NL" dirty="0">
              <a:solidFill>
                <a:schemeClr val="tx1"/>
              </a:solidFill>
            </a:endParaRPr>
          </a:p>
        </p:txBody>
      </p:sp>
      <p:grpSp>
        <p:nvGrpSpPr>
          <p:cNvPr id="27" name="Groep 26"/>
          <p:cNvGrpSpPr/>
          <p:nvPr/>
        </p:nvGrpSpPr>
        <p:grpSpPr>
          <a:xfrm>
            <a:off x="539552" y="1638984"/>
            <a:ext cx="5228424" cy="2139947"/>
            <a:chOff x="539552" y="1638984"/>
            <a:chExt cx="5228424" cy="2139947"/>
          </a:xfrm>
        </p:grpSpPr>
        <p:sp>
          <p:nvSpPr>
            <p:cNvPr id="4" name="Ovaal 3"/>
            <p:cNvSpPr/>
            <p:nvPr/>
          </p:nvSpPr>
          <p:spPr>
            <a:xfrm rot="2862294">
              <a:off x="4589990" y="2600946"/>
              <a:ext cx="2139947"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4</a:t>
              </a:r>
              <a:endParaRPr lang="nl-NL" dirty="0">
                <a:solidFill>
                  <a:schemeClr val="tx1"/>
                </a:solidFill>
              </a:endParaRPr>
            </a:p>
          </p:txBody>
        </p:sp>
        <p:sp>
          <p:nvSpPr>
            <p:cNvPr id="7" name="Ovaal 6"/>
            <p:cNvSpPr/>
            <p:nvPr/>
          </p:nvSpPr>
          <p:spPr>
            <a:xfrm>
              <a:off x="539552" y="2636912"/>
              <a:ext cx="93610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1</a:t>
              </a:r>
              <a:endParaRPr lang="nl-NL" dirty="0">
                <a:solidFill>
                  <a:schemeClr val="tx1"/>
                </a:solidFill>
              </a:endParaRPr>
            </a:p>
          </p:txBody>
        </p:sp>
        <p:sp>
          <p:nvSpPr>
            <p:cNvPr id="12" name="Ovaal 11"/>
            <p:cNvSpPr/>
            <p:nvPr/>
          </p:nvSpPr>
          <p:spPr>
            <a:xfrm rot="18892099">
              <a:off x="1177564" y="2285221"/>
              <a:ext cx="1129346" cy="21602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2</a:t>
              </a:r>
              <a:endParaRPr lang="nl-NL" dirty="0">
                <a:solidFill>
                  <a:schemeClr val="tx1"/>
                </a:solidFill>
              </a:endParaRPr>
            </a:p>
          </p:txBody>
        </p:sp>
        <p:sp>
          <p:nvSpPr>
            <p:cNvPr id="15" name="Ovaal 14"/>
            <p:cNvSpPr/>
            <p:nvPr/>
          </p:nvSpPr>
          <p:spPr>
            <a:xfrm>
              <a:off x="2123728" y="1844824"/>
              <a:ext cx="288032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3a</a:t>
              </a:r>
              <a:endParaRPr lang="nl-NL" dirty="0">
                <a:solidFill>
                  <a:schemeClr val="tx1"/>
                </a:solidFill>
              </a:endParaRPr>
            </a:p>
          </p:txBody>
        </p:sp>
      </p:grpSp>
      <p:grpSp>
        <p:nvGrpSpPr>
          <p:cNvPr id="17" name="Groep 16"/>
          <p:cNvGrpSpPr/>
          <p:nvPr/>
        </p:nvGrpSpPr>
        <p:grpSpPr>
          <a:xfrm>
            <a:off x="5550150" y="1831216"/>
            <a:ext cx="1686146" cy="616666"/>
            <a:chOff x="5694166" y="2551296"/>
            <a:chExt cx="1686146" cy="616666"/>
          </a:xfrm>
        </p:grpSpPr>
        <p:sp>
          <p:nvSpPr>
            <p:cNvPr id="6" name="Ovaal 5"/>
            <p:cNvSpPr/>
            <p:nvPr/>
          </p:nvSpPr>
          <p:spPr>
            <a:xfrm rot="18892099">
              <a:off x="5493845" y="2751617"/>
              <a:ext cx="616666" cy="21602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2b</a:t>
              </a:r>
              <a:endParaRPr lang="nl-NL" sz="1600" dirty="0">
                <a:solidFill>
                  <a:schemeClr val="tx1"/>
                </a:solidFill>
              </a:endParaRPr>
            </a:p>
          </p:txBody>
        </p:sp>
        <p:sp>
          <p:nvSpPr>
            <p:cNvPr id="16" name="Ovaal 15"/>
            <p:cNvSpPr/>
            <p:nvPr/>
          </p:nvSpPr>
          <p:spPr>
            <a:xfrm>
              <a:off x="6012160" y="2564904"/>
              <a:ext cx="136815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3b</a:t>
              </a:r>
              <a:endParaRPr lang="nl-NL" dirty="0">
                <a:solidFill>
                  <a:schemeClr val="tx1"/>
                </a:solidFill>
              </a:endParaRPr>
            </a:p>
          </p:txBody>
        </p:sp>
      </p:grpSp>
      <p:sp>
        <p:nvSpPr>
          <p:cNvPr id="19" name="Rechthoek 18"/>
          <p:cNvSpPr/>
          <p:nvPr/>
        </p:nvSpPr>
        <p:spPr>
          <a:xfrm>
            <a:off x="395536" y="4365104"/>
            <a:ext cx="8424936" cy="369332"/>
          </a:xfrm>
          <a:prstGeom prst="rect">
            <a:avLst/>
          </a:prstGeom>
          <a:ln>
            <a:noFill/>
          </a:ln>
        </p:spPr>
        <p:txBody>
          <a:bodyPr wrap="square">
            <a:spAutoFit/>
          </a:bodyPr>
          <a:lstStyle/>
          <a:p>
            <a:pPr>
              <a:buClr>
                <a:schemeClr val="tx2"/>
              </a:buClr>
              <a:buFont typeface="Wingdings" pitchFamily="2" charset="2"/>
              <a:buChar char="l"/>
            </a:pPr>
            <a:r>
              <a:rPr lang="nl-NL" dirty="0" smtClean="0"/>
              <a:t>  </a:t>
            </a:r>
            <a:r>
              <a:rPr lang="nl-NL" b="1" dirty="0" smtClean="0"/>
              <a:t>2b-3b: </a:t>
            </a:r>
            <a:r>
              <a:rPr lang="nl-NL" dirty="0" smtClean="0"/>
              <a:t>na kort afglijden enige verbeteringen doorvoeren + zwakke fase voorkomen</a:t>
            </a:r>
          </a:p>
        </p:txBody>
      </p:sp>
      <p:sp>
        <p:nvSpPr>
          <p:cNvPr id="20" name="Rechthoek 19"/>
          <p:cNvSpPr/>
          <p:nvPr/>
        </p:nvSpPr>
        <p:spPr>
          <a:xfrm>
            <a:off x="395536" y="5661248"/>
            <a:ext cx="8424936" cy="954107"/>
          </a:xfrm>
          <a:prstGeom prst="rect">
            <a:avLst/>
          </a:prstGeom>
          <a:ln>
            <a:solidFill>
              <a:schemeClr val="tx1"/>
            </a:solidFill>
          </a:ln>
        </p:spPr>
        <p:txBody>
          <a:bodyPr wrap="square">
            <a:spAutoFit/>
          </a:bodyPr>
          <a:lstStyle/>
          <a:p>
            <a:pPr>
              <a:buClr>
                <a:srgbClr val="FF0000"/>
              </a:buClr>
            </a:pPr>
            <a:r>
              <a:rPr lang="nl-NL" sz="2000" b="1" u="sng" dirty="0" smtClean="0"/>
              <a:t>Aan welke clubonderdelen aandacht besteden?</a:t>
            </a:r>
          </a:p>
          <a:p>
            <a:pPr marL="342900" indent="-342900">
              <a:buClr>
                <a:schemeClr val="tx2"/>
              </a:buClr>
              <a:buFont typeface="+mj-lt"/>
              <a:buAutoNum type="alphaUcPeriod"/>
            </a:pPr>
            <a:r>
              <a:rPr lang="nl-NL" dirty="0" smtClean="0"/>
              <a:t>Gevoelsmatig vaststellen, en/of</a:t>
            </a:r>
          </a:p>
          <a:p>
            <a:pPr marL="342900" indent="-342900">
              <a:buClr>
                <a:schemeClr val="tx2"/>
              </a:buClr>
              <a:buFont typeface="+mj-lt"/>
              <a:buAutoNum type="alphaUcPeriod"/>
            </a:pPr>
            <a:r>
              <a:rPr lang="nl-NL" dirty="0" smtClean="0"/>
              <a:t>Jaarlijks uitvoeren van een Clubanalyse (binnen 1 uur met alle leden) </a:t>
            </a:r>
          </a:p>
        </p:txBody>
      </p:sp>
      <p:grpSp>
        <p:nvGrpSpPr>
          <p:cNvPr id="28" name="Groep 27"/>
          <p:cNvGrpSpPr/>
          <p:nvPr/>
        </p:nvGrpSpPr>
        <p:grpSpPr>
          <a:xfrm>
            <a:off x="395536" y="2060846"/>
            <a:ext cx="8424936" cy="2420794"/>
            <a:chOff x="-684584" y="2852936"/>
            <a:chExt cx="8424936" cy="2209954"/>
          </a:xfrm>
        </p:grpSpPr>
        <p:grpSp>
          <p:nvGrpSpPr>
            <p:cNvPr id="26" name="Groep 25"/>
            <p:cNvGrpSpPr/>
            <p:nvPr/>
          </p:nvGrpSpPr>
          <p:grpSpPr>
            <a:xfrm>
              <a:off x="1475656" y="2852936"/>
              <a:ext cx="2088232" cy="216026"/>
              <a:chOff x="2411760" y="2060848"/>
              <a:chExt cx="2088232" cy="216026"/>
            </a:xfrm>
          </p:grpSpPr>
          <p:sp>
            <p:nvSpPr>
              <p:cNvPr id="11" name="Ovaal 10"/>
              <p:cNvSpPr/>
              <p:nvPr/>
            </p:nvSpPr>
            <p:spPr>
              <a:xfrm>
                <a:off x="3923928" y="2060850"/>
                <a:ext cx="576064" cy="21602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2a</a:t>
                </a:r>
                <a:endParaRPr lang="nl-NL" sz="1600" dirty="0">
                  <a:solidFill>
                    <a:schemeClr val="tx1"/>
                  </a:solidFill>
                </a:endParaRPr>
              </a:p>
            </p:txBody>
          </p:sp>
          <p:sp>
            <p:nvSpPr>
              <p:cNvPr id="14" name="Ovaal 13"/>
              <p:cNvSpPr/>
              <p:nvPr/>
            </p:nvSpPr>
            <p:spPr>
              <a:xfrm>
                <a:off x="2411760" y="2060848"/>
                <a:ext cx="576064" cy="21602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2a</a:t>
                </a:r>
                <a:endParaRPr lang="nl-NL" sz="1600" dirty="0">
                  <a:solidFill>
                    <a:schemeClr val="tx1"/>
                  </a:solidFill>
                </a:endParaRPr>
              </a:p>
            </p:txBody>
          </p:sp>
        </p:grpSp>
        <p:sp>
          <p:nvSpPr>
            <p:cNvPr id="21" name="Rechthoek 20"/>
            <p:cNvSpPr/>
            <p:nvPr/>
          </p:nvSpPr>
          <p:spPr>
            <a:xfrm>
              <a:off x="-684584" y="4693558"/>
              <a:ext cx="8424936" cy="369332"/>
            </a:xfrm>
            <a:prstGeom prst="rect">
              <a:avLst/>
            </a:prstGeom>
            <a:ln>
              <a:noFill/>
            </a:ln>
          </p:spPr>
          <p:txBody>
            <a:bodyPr wrap="square">
              <a:spAutoFit/>
            </a:bodyPr>
            <a:lstStyle/>
            <a:p>
              <a:pPr>
                <a:buClr>
                  <a:schemeClr val="tx2"/>
                </a:buClr>
                <a:buFont typeface="Wingdings" pitchFamily="2" charset="2"/>
                <a:buChar char="l"/>
              </a:pPr>
              <a:r>
                <a:rPr lang="nl-NL" dirty="0" smtClean="0"/>
                <a:t>  </a:t>
              </a:r>
              <a:r>
                <a:rPr lang="nl-NL" b="1" dirty="0" smtClean="0"/>
                <a:t>2a-3a: </a:t>
              </a:r>
              <a:r>
                <a:rPr lang="nl-NL" dirty="0" smtClean="0"/>
                <a:t>regelmatig iets verbeteren + continu in sterke fase + afglijd fase voorkomen</a:t>
              </a:r>
            </a:p>
          </p:txBody>
        </p:sp>
      </p:grpSp>
      <p:sp>
        <p:nvSpPr>
          <p:cNvPr id="22" name="Rechthoek 21"/>
          <p:cNvSpPr/>
          <p:nvPr/>
        </p:nvSpPr>
        <p:spPr>
          <a:xfrm>
            <a:off x="395536" y="4653136"/>
            <a:ext cx="8424936" cy="369332"/>
          </a:xfrm>
          <a:prstGeom prst="rect">
            <a:avLst/>
          </a:prstGeom>
          <a:ln>
            <a:noFill/>
          </a:ln>
        </p:spPr>
        <p:txBody>
          <a:bodyPr wrap="square">
            <a:spAutoFit/>
          </a:bodyPr>
          <a:lstStyle/>
          <a:p>
            <a:pPr>
              <a:buClr>
                <a:schemeClr val="tx2"/>
              </a:buClr>
              <a:buFont typeface="Wingdings" pitchFamily="2" charset="2"/>
              <a:buChar char="l"/>
            </a:pPr>
            <a:r>
              <a:rPr lang="nl-NL" dirty="0" smtClean="0"/>
              <a:t> </a:t>
            </a:r>
            <a:r>
              <a:rPr lang="nl-NL" b="1" dirty="0" smtClean="0"/>
              <a:t> 1c-2c-3c: </a:t>
            </a:r>
            <a:r>
              <a:rPr lang="nl-NL" dirty="0" smtClean="0"/>
              <a:t>pas na een zwakke fase significante verbeteringen met succes doorvoeren</a:t>
            </a:r>
          </a:p>
        </p:txBody>
      </p:sp>
      <p:sp>
        <p:nvSpPr>
          <p:cNvPr id="23" name="Rechthoek 22"/>
          <p:cNvSpPr/>
          <p:nvPr/>
        </p:nvSpPr>
        <p:spPr>
          <a:xfrm>
            <a:off x="395536" y="4941168"/>
            <a:ext cx="8424936" cy="369332"/>
          </a:xfrm>
          <a:prstGeom prst="rect">
            <a:avLst/>
          </a:prstGeom>
          <a:ln>
            <a:noFill/>
          </a:ln>
        </p:spPr>
        <p:txBody>
          <a:bodyPr wrap="square">
            <a:spAutoFit/>
          </a:bodyPr>
          <a:lstStyle/>
          <a:p>
            <a:pPr>
              <a:buClr>
                <a:schemeClr val="tx2"/>
              </a:buClr>
              <a:buFont typeface="Wingdings" pitchFamily="2" charset="2"/>
              <a:buChar char="l"/>
            </a:pPr>
            <a:r>
              <a:rPr lang="nl-NL" dirty="0" smtClean="0"/>
              <a:t>  </a:t>
            </a:r>
            <a:r>
              <a:rPr lang="nl-NL" b="1" dirty="0" smtClean="0"/>
              <a:t>5: </a:t>
            </a:r>
            <a:r>
              <a:rPr lang="nl-NL" dirty="0" smtClean="0"/>
              <a:t>te lang in een afglijd fase geweest en rijp voor opheffing van club</a:t>
            </a:r>
          </a:p>
        </p:txBody>
      </p:sp>
      <p:sp>
        <p:nvSpPr>
          <p:cNvPr id="24" name="Rechthoek 23"/>
          <p:cNvSpPr/>
          <p:nvPr/>
        </p:nvSpPr>
        <p:spPr>
          <a:xfrm>
            <a:off x="395536" y="5229200"/>
            <a:ext cx="8424936" cy="369332"/>
          </a:xfrm>
          <a:prstGeom prst="rect">
            <a:avLst/>
          </a:prstGeom>
          <a:ln>
            <a:noFill/>
          </a:ln>
        </p:spPr>
        <p:txBody>
          <a:bodyPr wrap="square">
            <a:spAutoFit/>
          </a:bodyPr>
          <a:lstStyle/>
          <a:p>
            <a:pPr>
              <a:buClr>
                <a:schemeClr val="tx2"/>
              </a:buClr>
              <a:buFont typeface="Wingdings" pitchFamily="2" charset="2"/>
              <a:buChar char="l"/>
            </a:pPr>
            <a:r>
              <a:rPr lang="nl-NL" dirty="0" smtClean="0"/>
              <a:t> </a:t>
            </a:r>
            <a:r>
              <a:rPr lang="nl-NL" b="1" dirty="0" smtClean="0"/>
              <a:t> 6: </a:t>
            </a:r>
            <a:r>
              <a:rPr lang="nl-NL" dirty="0" smtClean="0"/>
              <a:t>vanuit eigen sterke club een zusterclub (helpen) oprichten</a:t>
            </a:r>
          </a:p>
        </p:txBody>
      </p:sp>
      <p:sp>
        <p:nvSpPr>
          <p:cNvPr id="25" name="Rechthoek 24"/>
          <p:cNvSpPr/>
          <p:nvPr/>
        </p:nvSpPr>
        <p:spPr>
          <a:xfrm>
            <a:off x="395536" y="3789040"/>
            <a:ext cx="8424936" cy="1785104"/>
          </a:xfrm>
          <a:prstGeom prst="rect">
            <a:avLst/>
          </a:prstGeom>
          <a:ln>
            <a:solidFill>
              <a:schemeClr val="tx1"/>
            </a:solidFill>
          </a:ln>
        </p:spPr>
        <p:txBody>
          <a:bodyPr wrap="square">
            <a:spAutoFit/>
          </a:bodyPr>
          <a:lstStyle/>
          <a:p>
            <a:pPr>
              <a:buClr>
                <a:srgbClr val="FF0000"/>
              </a:buClr>
            </a:pPr>
            <a:r>
              <a:rPr lang="nl-NL" sz="2000" b="1" u="sng" dirty="0" smtClean="0"/>
              <a:t>Scenario’s:</a:t>
            </a:r>
          </a:p>
          <a:p>
            <a:pPr>
              <a:buClr>
                <a:schemeClr val="tx2"/>
              </a:buClr>
            </a:pPr>
            <a:endParaRPr lang="nl-NL" dirty="0" smtClean="0"/>
          </a:p>
          <a:p>
            <a:pPr>
              <a:buClr>
                <a:schemeClr val="tx2"/>
              </a:buClr>
            </a:pPr>
            <a:endParaRPr lang="nl-NL" dirty="0" smtClean="0"/>
          </a:p>
          <a:p>
            <a:pPr>
              <a:buClr>
                <a:schemeClr val="tx2"/>
              </a:buClr>
            </a:pPr>
            <a:endParaRPr lang="nl-NL" dirty="0" smtClean="0"/>
          </a:p>
          <a:p>
            <a:pPr>
              <a:buClr>
                <a:schemeClr val="tx2"/>
              </a:buClr>
            </a:pPr>
            <a:endParaRPr lang="nl-NL" dirty="0" smtClean="0"/>
          </a:p>
          <a:p>
            <a:pPr>
              <a:buClr>
                <a:schemeClr val="tx2"/>
              </a:buClr>
            </a:pP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bg/>
                                          </p:spTgt>
                                        </p:tgtEl>
                                        <p:attrNameLst>
                                          <p:attrName>style.visibility</p:attrName>
                                        </p:attrNameLst>
                                      </p:cBhvr>
                                      <p:to>
                                        <p:strVal val="visible"/>
                                      </p:to>
                                    </p:set>
                                    <p:anim calcmode="lin" valueType="num">
                                      <p:cBhvr additive="base">
                                        <p:cTn id="3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8">
                                            <p:bg/>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 calcmode="lin" valueType="num">
                                      <p:cBhvr additive="base">
                                        <p:cTn id="4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bg/>
                                          </p:spTgt>
                                        </p:tgtEl>
                                        <p:attrNameLst>
                                          <p:attrName>style.visibility</p:attrName>
                                        </p:attrNameLst>
                                      </p:cBhvr>
                                      <p:to>
                                        <p:strVal val="visible"/>
                                      </p:to>
                                    </p:set>
                                    <p:anim calcmode="lin" valueType="num">
                                      <p:cBhvr additive="base">
                                        <p:cTn id="4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 calcmode="lin" valueType="num">
                                      <p:cBhvr additive="base">
                                        <p:cTn id="5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bg/>
                                          </p:spTgt>
                                        </p:tgtEl>
                                        <p:attrNameLst>
                                          <p:attrName>style.visibility</p:attrName>
                                        </p:attrNameLst>
                                      </p:cBhvr>
                                      <p:to>
                                        <p:strVal val="visible"/>
                                      </p:to>
                                    </p:set>
                                    <p:anim calcmode="lin" valueType="num">
                                      <p:cBhvr additive="base">
                                        <p:cTn id="61"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20">
                                            <p:bg/>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xEl>
                                              <p:pRg st="0" end="0"/>
                                            </p:txEl>
                                          </p:spTgt>
                                        </p:tgtEl>
                                        <p:attrNameLst>
                                          <p:attrName>style.visibility</p:attrName>
                                        </p:attrNameLst>
                                      </p:cBhvr>
                                      <p:to>
                                        <p:strVal val="visible"/>
                                      </p:to>
                                    </p:set>
                                    <p:anim calcmode="lin" valueType="num">
                                      <p:cBhvr additive="base">
                                        <p:cTn id="6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xEl>
                                              <p:pRg st="1" end="1"/>
                                            </p:txEl>
                                          </p:spTgt>
                                        </p:tgtEl>
                                        <p:attrNameLst>
                                          <p:attrName>style.visibility</p:attrName>
                                        </p:attrNameLst>
                                      </p:cBhvr>
                                      <p:to>
                                        <p:strVal val="visible"/>
                                      </p:to>
                                    </p:set>
                                    <p:anim calcmode="lin" valueType="num">
                                      <p:cBhvr additive="base">
                                        <p:cTn id="69"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xEl>
                                              <p:pRg st="2" end="2"/>
                                            </p:txEl>
                                          </p:spTgt>
                                        </p:tgtEl>
                                        <p:attrNameLst>
                                          <p:attrName>style.visibility</p:attrName>
                                        </p:attrNameLst>
                                      </p:cBhvr>
                                      <p:to>
                                        <p:strVal val="visible"/>
                                      </p:to>
                                    </p:set>
                                    <p:anim calcmode="lin" valueType="num">
                                      <p:cBhvr additive="base">
                                        <p:cTn id="7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0" grpId="0" build="allAtOnce" animBg="1"/>
      <p:bldP spid="19" grpId="0"/>
      <p:bldP spid="20" grpId="0" build="allAtOnce" animBg="1"/>
      <p:bldP spid="22" grpId="0"/>
      <p:bldP spid="23" grpId="0" build="allAtOnce"/>
      <p:bldP spid="2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42283"/>
            <a:ext cx="9144000" cy="5232202"/>
          </a:xfrm>
          <a:prstGeom prst="rect">
            <a:avLst/>
          </a:prstGeom>
          <a:noFill/>
          <a:ln w="9525">
            <a:noFill/>
            <a:miter lim="800000"/>
            <a:headEnd/>
            <a:tailEnd/>
          </a:ln>
          <a:effectLst/>
        </p:spPr>
        <p:txBody>
          <a:bodyPr vert="horz" wrap="square" lIns="899829" tIns="45720" rIns="899829"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strike="noStrike" cap="none" normalizeH="0" baseline="0" dirty="0" smtClean="0">
                <a:ln>
                  <a:noFill/>
                </a:ln>
                <a:solidFill>
                  <a:schemeClr val="tx1"/>
                </a:solidFill>
                <a:effectLst/>
                <a:latin typeface="+mj-lt"/>
                <a:cs typeface="Arial" pitchFamily="34" charset="0"/>
              </a:rPr>
              <a:t>Best </a:t>
            </a:r>
            <a:r>
              <a:rPr kumimoji="0" lang="nl-NL" sz="2000" b="1" i="0" strike="noStrike" cap="none" normalizeH="0" baseline="0" dirty="0" err="1" smtClean="0">
                <a:ln>
                  <a:noFill/>
                </a:ln>
                <a:solidFill>
                  <a:schemeClr val="tx1"/>
                </a:solidFill>
                <a:effectLst/>
                <a:latin typeface="+mj-lt"/>
                <a:cs typeface="Arial" pitchFamily="34" charset="0"/>
              </a:rPr>
              <a:t>Practices</a:t>
            </a:r>
            <a:r>
              <a:rPr kumimoji="0" lang="nl-NL" sz="2000" b="1" i="0" strike="noStrike" cap="none" normalizeH="0" baseline="0" dirty="0" smtClean="0">
                <a:ln>
                  <a:noFill/>
                </a:ln>
                <a:solidFill>
                  <a:schemeClr val="tx1"/>
                </a:solidFill>
                <a:effectLst/>
                <a:latin typeface="+mj-lt"/>
                <a:cs typeface="Arial" pitchFamily="34" charset="0"/>
              </a:rPr>
              <a:t> </a:t>
            </a:r>
            <a:r>
              <a:rPr kumimoji="0" lang="nl-NL" sz="2000" b="1" i="0" strike="noStrike" cap="none" normalizeH="0" baseline="0" dirty="0" err="1" smtClean="0">
                <a:ln>
                  <a:noFill/>
                </a:ln>
                <a:solidFill>
                  <a:schemeClr val="tx1"/>
                </a:solidFill>
                <a:effectLst/>
                <a:latin typeface="+mj-lt"/>
                <a:cs typeface="Arial" pitchFamily="34" charset="0"/>
              </a:rPr>
              <a:t>mbt</a:t>
            </a:r>
            <a:r>
              <a:rPr kumimoji="0" lang="nl-NL" sz="2000" b="1" i="0" strike="noStrike" cap="none" normalizeH="0" baseline="0" dirty="0" smtClean="0">
                <a:ln>
                  <a:noFill/>
                </a:ln>
                <a:solidFill>
                  <a:schemeClr val="tx1"/>
                </a:solidFill>
                <a:effectLst/>
                <a:latin typeface="+mj-lt"/>
                <a:cs typeface="Arial" pitchFamily="34" charset="0"/>
              </a:rPr>
              <a:t> ‘Samen leuk en zinvol’:</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i="0" u="none" strike="noStrike" cap="none" normalizeH="0" baseline="0" dirty="0" smtClean="0">
                <a:ln>
                  <a:noFill/>
                </a:ln>
                <a:solidFill>
                  <a:schemeClr val="tx1"/>
                </a:solidFill>
                <a:effectLst/>
                <a:latin typeface="+mj-lt"/>
                <a:cs typeface="Arial" pitchFamily="34" charset="0"/>
              </a:rPr>
              <a:t>Het is gebleken dat goede Rotaryclubs veelal de zelfde kenmerken hebben.</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i="0" u="none" strike="noStrike" cap="none" normalizeH="0" baseline="0" dirty="0" smtClean="0">
                <a:ln>
                  <a:noFill/>
                </a:ln>
                <a:solidFill>
                  <a:schemeClr val="tx1"/>
                </a:solidFill>
                <a:effectLst/>
                <a:latin typeface="+mj-lt"/>
                <a:cs typeface="Arial" pitchFamily="34" charset="0"/>
              </a:rPr>
              <a:t>Daarbij scoren ze allen hoog op onderstaande</a:t>
            </a:r>
            <a:r>
              <a:rPr kumimoji="0" lang="nl-NL" i="0" u="none" strike="noStrike" cap="none" normalizeH="0" dirty="0" smtClean="0">
                <a:ln>
                  <a:noFill/>
                </a:ln>
                <a:solidFill>
                  <a:schemeClr val="tx1"/>
                </a:solidFill>
                <a:effectLst/>
                <a:latin typeface="+mj-lt"/>
                <a:cs typeface="Arial" pitchFamily="34" charset="0"/>
              </a:rPr>
              <a:t> 10 onderwerpen:</a:t>
            </a:r>
            <a:endParaRPr kumimoji="0" lang="nl-NL" i="0" u="none" strike="noStrike" cap="none" normalizeH="0" baseline="0" dirty="0" smtClean="0">
              <a:ln>
                <a:noFill/>
              </a:ln>
              <a:solidFill>
                <a:schemeClr val="tx1"/>
              </a:solidFill>
              <a:effectLst/>
              <a:latin typeface="+mj-lt"/>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800" b="0" i="0" u="none" strike="noStrike" cap="none" normalizeH="0" baseline="0" dirty="0" smtClean="0">
              <a:ln>
                <a:noFill/>
              </a:ln>
              <a:solidFill>
                <a:schemeClr val="tx1"/>
              </a:solidFill>
              <a:effectLst/>
              <a:latin typeface="+mj-lt"/>
              <a:cs typeface="Arial" pitchFamily="34" charset="0"/>
            </a:endParaRPr>
          </a:p>
          <a:p>
            <a:pPr marL="342900" indent="-342900" eaLnBrk="0" fontAlgn="base" hangingPunct="0">
              <a:lnSpc>
                <a:spcPct val="150000"/>
              </a:lnSpc>
              <a:spcBef>
                <a:spcPct val="0"/>
              </a:spcBef>
              <a:spcAft>
                <a:spcPct val="0"/>
              </a:spcAft>
              <a:buFont typeface="+mj-lt"/>
              <a:buAutoNum type="arabicPeriod"/>
            </a:pPr>
            <a:r>
              <a:rPr lang="nl-NL" dirty="0" smtClean="0">
                <a:latin typeface="+mj-lt"/>
                <a:cs typeface="Tahoma" pitchFamily="34" charset="0"/>
              </a:rPr>
              <a:t>Gevarieerd programma</a:t>
            </a:r>
            <a:endParaRPr lang="nl-NL" dirty="0" smtClean="0">
              <a:latin typeface="+mj-lt"/>
              <a:cs typeface="Arial" pitchFamily="34" charset="0"/>
            </a:endParaRPr>
          </a:p>
          <a:p>
            <a:pPr marL="342900" indent="-342900" eaLnBrk="0" fontAlgn="base" hangingPunct="0">
              <a:lnSpc>
                <a:spcPct val="150000"/>
              </a:lnSpc>
              <a:spcBef>
                <a:spcPct val="0"/>
              </a:spcBef>
              <a:spcAft>
                <a:spcPct val="0"/>
              </a:spcAft>
              <a:buFont typeface="+mj-lt"/>
              <a:buAutoNum type="arabicPeriod"/>
            </a:pPr>
            <a:r>
              <a:rPr lang="nl-NL" dirty="0" smtClean="0">
                <a:latin typeface="+mj-lt"/>
                <a:cs typeface="Tahoma" pitchFamily="34" charset="0"/>
              </a:rPr>
              <a:t>Lokale en internationale projecten</a:t>
            </a:r>
            <a:endParaRPr lang="nl-NL" dirty="0" smtClean="0">
              <a:latin typeface="+mj-lt"/>
              <a:cs typeface="Arial" pitchFamily="34" charset="0"/>
            </a:endParaRPr>
          </a:p>
          <a:p>
            <a:pPr marL="342900" indent="-342900" eaLnBrk="0" fontAlgn="base" hangingPunct="0">
              <a:lnSpc>
                <a:spcPct val="150000"/>
              </a:lnSpc>
              <a:spcBef>
                <a:spcPct val="0"/>
              </a:spcBef>
              <a:spcAft>
                <a:spcPct val="0"/>
              </a:spcAft>
              <a:buFont typeface="+mj-lt"/>
              <a:buAutoNum type="arabicPeriod"/>
            </a:pPr>
            <a:r>
              <a:rPr lang="nl-NL" dirty="0" smtClean="0">
                <a:latin typeface="+mj-lt"/>
                <a:cs typeface="Tahoma" pitchFamily="34" charset="0"/>
              </a:rPr>
              <a:t>Op de kaart in maatschappelijke omgeving</a:t>
            </a:r>
            <a:endParaRPr lang="nl-NL" dirty="0" smtClean="0">
              <a:latin typeface="+mj-lt"/>
              <a:cs typeface="Arial" pitchFamily="34" charset="0"/>
            </a:endParaRPr>
          </a:p>
          <a:p>
            <a:pPr marL="342900" indent="-342900" eaLnBrk="0" fontAlgn="base" hangingPunct="0">
              <a:lnSpc>
                <a:spcPct val="150000"/>
              </a:lnSpc>
              <a:spcBef>
                <a:spcPct val="0"/>
              </a:spcBef>
              <a:spcAft>
                <a:spcPct val="0"/>
              </a:spcAft>
              <a:buFont typeface="+mj-lt"/>
              <a:buAutoNum type="arabicPeriod"/>
            </a:pPr>
            <a:r>
              <a:rPr lang="nl-NL" dirty="0" smtClean="0">
                <a:latin typeface="+mj-lt"/>
                <a:cs typeface="Tahoma" pitchFamily="34" charset="0"/>
              </a:rPr>
              <a:t>Publiekgerichte fondswerving</a:t>
            </a:r>
            <a:endParaRPr lang="nl-NL" dirty="0" smtClean="0">
              <a:latin typeface="+mj-lt"/>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nl-NL" b="0" i="0" u="none" strike="noStrike" cap="none" normalizeH="0" baseline="0" dirty="0" smtClean="0">
                <a:ln>
                  <a:noFill/>
                </a:ln>
                <a:solidFill>
                  <a:schemeClr val="tx1"/>
                </a:solidFill>
                <a:effectLst/>
                <a:latin typeface="+mj-lt"/>
                <a:cs typeface="Tahoma" pitchFamily="34" charset="0"/>
              </a:rPr>
              <a:t>Evenwichtig ledenbestand</a:t>
            </a:r>
            <a:endParaRPr kumimoji="0" lang="nl-NL" b="0" i="0" u="none" strike="noStrike" cap="none" normalizeH="0" baseline="0" dirty="0" smtClean="0">
              <a:ln>
                <a:noFill/>
              </a:ln>
              <a:solidFill>
                <a:schemeClr val="tx1"/>
              </a:solidFill>
              <a:effectLst/>
              <a:latin typeface="+mj-lt"/>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nl-NL" b="0" i="0" u="none" strike="noStrike" cap="none" normalizeH="0" baseline="0" dirty="0" smtClean="0">
                <a:ln>
                  <a:noFill/>
                </a:ln>
                <a:solidFill>
                  <a:schemeClr val="tx1"/>
                </a:solidFill>
                <a:effectLst/>
                <a:latin typeface="+mj-lt"/>
                <a:cs typeface="Tahoma" pitchFamily="34" charset="0"/>
              </a:rPr>
              <a:t>Jaarlijkse ledeninstroom</a:t>
            </a:r>
            <a:endParaRPr kumimoji="0" lang="nl-NL" b="0" i="0" u="none" strike="noStrike" cap="none" normalizeH="0" baseline="0" dirty="0" smtClean="0">
              <a:ln>
                <a:noFill/>
              </a:ln>
              <a:solidFill>
                <a:schemeClr val="tx1"/>
              </a:solidFill>
              <a:effectLst/>
              <a:latin typeface="+mj-lt"/>
              <a:cs typeface="Arial" pitchFamily="34" charset="0"/>
            </a:endParaRPr>
          </a:p>
          <a:p>
            <a:pPr marL="342900" indent="-342900" eaLnBrk="0" fontAlgn="base" hangingPunct="0">
              <a:lnSpc>
                <a:spcPct val="150000"/>
              </a:lnSpc>
              <a:spcBef>
                <a:spcPct val="0"/>
              </a:spcBef>
              <a:spcAft>
                <a:spcPct val="0"/>
              </a:spcAft>
              <a:buFont typeface="+mj-lt"/>
              <a:buAutoNum type="arabicPeriod"/>
            </a:pPr>
            <a:r>
              <a:rPr lang="nl-NL" dirty="0" smtClean="0">
                <a:latin typeface="+mj-lt"/>
                <a:cs typeface="Tahoma" pitchFamily="34" charset="0"/>
              </a:rPr>
              <a:t>Goede </a:t>
            </a:r>
            <a:r>
              <a:rPr lang="nl-NL" dirty="0" err="1" smtClean="0">
                <a:latin typeface="+mj-lt"/>
                <a:cs typeface="Tahoma" pitchFamily="34" charset="0"/>
              </a:rPr>
              <a:t>attendance</a:t>
            </a:r>
            <a:r>
              <a:rPr lang="nl-NL" dirty="0" smtClean="0">
                <a:latin typeface="+mj-lt"/>
                <a:cs typeface="Tahoma" pitchFamily="34" charset="0"/>
              </a:rPr>
              <a:t> en betrokkenheid</a:t>
            </a:r>
            <a:endParaRPr lang="nl-NL" dirty="0" smtClean="0">
              <a:latin typeface="+mj-lt"/>
              <a:cs typeface="Arial" pitchFamily="34" charset="0"/>
            </a:endParaRPr>
          </a:p>
          <a:p>
            <a:pPr marL="342900" indent="-342900" eaLnBrk="0" fontAlgn="base" hangingPunct="0">
              <a:lnSpc>
                <a:spcPct val="150000"/>
              </a:lnSpc>
              <a:spcBef>
                <a:spcPct val="0"/>
              </a:spcBef>
              <a:spcAft>
                <a:spcPct val="0"/>
              </a:spcAft>
              <a:buFont typeface="+mj-lt"/>
              <a:buAutoNum type="arabicPeriod"/>
            </a:pPr>
            <a:r>
              <a:rPr lang="nl-NL" dirty="0" smtClean="0">
                <a:latin typeface="+mj-lt"/>
                <a:cs typeface="Tahoma" pitchFamily="34" charset="0"/>
              </a:rPr>
              <a:t>Aandacht voor bestuurlijke continuïteit</a:t>
            </a:r>
            <a:endParaRPr lang="nl-NL" dirty="0" smtClean="0">
              <a:latin typeface="+mj-lt"/>
              <a:cs typeface="Arial" pitchFamily="34" charset="0"/>
            </a:endParaRPr>
          </a:p>
          <a:p>
            <a:pPr marL="342900" indent="-342900" eaLnBrk="0" fontAlgn="base" hangingPunct="0">
              <a:lnSpc>
                <a:spcPct val="150000"/>
              </a:lnSpc>
              <a:spcBef>
                <a:spcPct val="0"/>
              </a:spcBef>
              <a:spcAft>
                <a:spcPct val="0"/>
              </a:spcAft>
              <a:buFont typeface="+mj-lt"/>
              <a:buAutoNum type="arabicPeriod"/>
            </a:pPr>
            <a:r>
              <a:rPr lang="nl-NL" dirty="0" smtClean="0">
                <a:latin typeface="+mj-lt"/>
                <a:cs typeface="Tahoma" pitchFamily="34" charset="0"/>
              </a:rPr>
              <a:t>Donatie aan Rotary Foundation ($100/</a:t>
            </a:r>
            <a:r>
              <a:rPr lang="nl-NL" dirty="0" err="1" smtClean="0">
                <a:latin typeface="+mj-lt"/>
                <a:cs typeface="Tahoma" pitchFamily="34" charset="0"/>
              </a:rPr>
              <a:t>pl</a:t>
            </a:r>
            <a:r>
              <a:rPr lang="nl-NL" dirty="0" smtClean="0">
                <a:latin typeface="+mj-lt"/>
                <a:cs typeface="Tahoma" pitchFamily="34" charset="0"/>
              </a:rPr>
              <a:t>)</a:t>
            </a:r>
            <a:endParaRPr lang="nl-NL" dirty="0" smtClean="0">
              <a:latin typeface="+mj-lt"/>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nl-NL" b="0" i="0" u="none" strike="noStrike" cap="none" normalizeH="0" baseline="0" dirty="0" smtClean="0">
                <a:ln>
                  <a:noFill/>
                </a:ln>
                <a:solidFill>
                  <a:schemeClr val="tx1"/>
                </a:solidFill>
                <a:effectLst/>
                <a:latin typeface="+mj-lt"/>
                <a:cs typeface="Tahoma" pitchFamily="34" charset="0"/>
              </a:rPr>
              <a:t>Voelbaar aanwezige </a:t>
            </a:r>
            <a:r>
              <a:rPr kumimoji="0" lang="nl-NL" b="0" i="0" u="none" strike="noStrike" cap="none" normalizeH="0" baseline="0" dirty="0" err="1" smtClean="0">
                <a:ln>
                  <a:noFill/>
                </a:ln>
                <a:solidFill>
                  <a:schemeClr val="tx1"/>
                </a:solidFill>
                <a:effectLst/>
                <a:latin typeface="+mj-lt"/>
                <a:cs typeface="Tahoma" pitchFamily="34" charset="0"/>
              </a:rPr>
              <a:t>fellowship</a:t>
            </a:r>
            <a:endParaRPr kumimoji="0" lang="nl-NL" b="0" i="0" u="none" strike="noStrike" cap="none" normalizeH="0" baseline="0" dirty="0" smtClean="0">
              <a:ln>
                <a:noFill/>
              </a:ln>
              <a:solidFill>
                <a:schemeClr val="tx1"/>
              </a:solidFill>
              <a:effectLst/>
              <a:latin typeface="+mj-lt"/>
              <a:cs typeface="Arial" pitchFamily="34" charset="0"/>
            </a:endParaRPr>
          </a:p>
        </p:txBody>
      </p:sp>
      <p:sp>
        <p:nvSpPr>
          <p:cNvPr id="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el 1"/>
          <p:cNvSpPr txBox="1">
            <a:spLocks/>
          </p:cNvSpPr>
          <p:nvPr/>
        </p:nvSpPr>
        <p:spPr>
          <a:xfrm>
            <a:off x="755576" y="188640"/>
            <a:ext cx="8136904" cy="634082"/>
          </a:xfrm>
          <a:prstGeom prst="rect">
            <a:avLst/>
          </a:prstGeom>
        </p:spPr>
        <p:txBody>
          <a:bodyPr>
            <a:normAutofit fontScale="9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baseline="0" noProof="0" dirty="0" smtClean="0">
                <a:ln>
                  <a:noFill/>
                </a:ln>
                <a:solidFill>
                  <a:schemeClr val="tx1"/>
                </a:solidFill>
                <a:effectLst/>
                <a:uLnTx/>
                <a:uFillTx/>
                <a:latin typeface="+mj-lt"/>
                <a:ea typeface="+mj-ea"/>
                <a:cs typeface="+mj-cs"/>
              </a:rPr>
              <a:t>Club Performance</a:t>
            </a:r>
            <a:endParaRPr kumimoji="0" lang="nl-NL"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18" name="Afbeelding 17" descr="HB ClubBest.jpg"/>
          <p:cNvPicPr>
            <a:picLocks noChangeAspect="1"/>
          </p:cNvPicPr>
          <p:nvPr/>
        </p:nvPicPr>
        <p:blipFill>
          <a:blip r:embed="rId2" cstate="print"/>
          <a:stretch>
            <a:fillRect/>
          </a:stretch>
        </p:blipFill>
        <p:spPr>
          <a:xfrm>
            <a:off x="6444208" y="2132856"/>
            <a:ext cx="1914411" cy="2764867"/>
          </a:xfrm>
          <a:prstGeom prst="rect">
            <a:avLst/>
          </a:prstGeom>
          <a:ln>
            <a:solidFill>
              <a:schemeClr val="accent1"/>
            </a:solidFill>
          </a:ln>
        </p:spPr>
      </p:pic>
      <p:sp>
        <p:nvSpPr>
          <p:cNvPr id="19" name="Tekstvak 18"/>
          <p:cNvSpPr txBox="1"/>
          <p:nvPr/>
        </p:nvSpPr>
        <p:spPr>
          <a:xfrm>
            <a:off x="5436096" y="5229200"/>
            <a:ext cx="3348865" cy="1200329"/>
          </a:xfrm>
          <a:prstGeom prst="rect">
            <a:avLst/>
          </a:prstGeom>
          <a:solidFill>
            <a:schemeClr val="tx2">
              <a:lumMod val="20000"/>
              <a:lumOff val="80000"/>
            </a:schemeClr>
          </a:solidFill>
          <a:ln>
            <a:solidFill>
              <a:schemeClr val="accent1"/>
            </a:solidFill>
          </a:ln>
        </p:spPr>
        <p:txBody>
          <a:bodyPr wrap="square" rtlCol="0">
            <a:spAutoFit/>
          </a:bodyPr>
          <a:lstStyle/>
          <a:p>
            <a:r>
              <a:rPr lang="nl-NL" sz="2400" b="1" dirty="0" smtClean="0"/>
              <a:t>Wat kun je hiermee voor</a:t>
            </a:r>
          </a:p>
          <a:p>
            <a:r>
              <a:rPr lang="nl-NL" sz="2400" b="1" dirty="0" smtClean="0"/>
              <a:t>de eigen club en hoe pak</a:t>
            </a:r>
          </a:p>
          <a:p>
            <a:r>
              <a:rPr lang="nl-NL" sz="2400" b="1" dirty="0" smtClean="0"/>
              <a:t>je dat je dat dan aan?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 calcmode="lin" valueType="num">
                                      <p:cBhvr additive="base">
                                        <p:cTn id="15"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p:cNvSpPr txBox="1"/>
          <p:nvPr/>
        </p:nvSpPr>
        <p:spPr>
          <a:xfrm rot="16200000">
            <a:off x="6232830" y="4432466"/>
            <a:ext cx="3384376" cy="369332"/>
          </a:xfrm>
          <a:prstGeom prst="rect">
            <a:avLst/>
          </a:prstGeom>
          <a:solidFill>
            <a:schemeClr val="bg2">
              <a:lumMod val="90000"/>
            </a:schemeClr>
          </a:solidFill>
          <a:ln>
            <a:solidFill>
              <a:schemeClr val="accent1"/>
            </a:solidFill>
          </a:ln>
        </p:spPr>
        <p:txBody>
          <a:bodyPr wrap="square" rtlCol="0">
            <a:spAutoFit/>
          </a:bodyPr>
          <a:lstStyle/>
          <a:p>
            <a:r>
              <a:rPr lang="nl-NL" dirty="0" smtClean="0"/>
              <a:t>                        </a:t>
            </a:r>
            <a:endParaRPr lang="nl-NL" dirty="0"/>
          </a:p>
        </p:txBody>
      </p:sp>
      <p:sp>
        <p:nvSpPr>
          <p:cNvPr id="3" name="Rectangle 1"/>
          <p:cNvSpPr>
            <a:spLocks noChangeArrowheads="1"/>
          </p:cNvSpPr>
          <p:nvPr/>
        </p:nvSpPr>
        <p:spPr bwMode="auto">
          <a:xfrm>
            <a:off x="-216024"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el 1"/>
          <p:cNvSpPr txBox="1">
            <a:spLocks/>
          </p:cNvSpPr>
          <p:nvPr/>
        </p:nvSpPr>
        <p:spPr>
          <a:xfrm>
            <a:off x="179512" y="188640"/>
            <a:ext cx="7776864" cy="634082"/>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baseline="0" noProof="0" dirty="0" smtClean="0">
                <a:ln>
                  <a:noFill/>
                </a:ln>
                <a:solidFill>
                  <a:schemeClr val="tx1"/>
                </a:solidFill>
                <a:effectLst/>
                <a:uLnTx/>
                <a:uFillTx/>
                <a:latin typeface="+mj-lt"/>
                <a:ea typeface="+mj-ea"/>
                <a:cs typeface="+mj-cs"/>
              </a:rPr>
              <a:t>Doelgebieden + Clubonderdelen</a:t>
            </a:r>
            <a:endParaRPr kumimoji="0" lang="nl-NL"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ep 15"/>
          <p:cNvGrpSpPr/>
          <p:nvPr/>
        </p:nvGrpSpPr>
        <p:grpSpPr>
          <a:xfrm>
            <a:off x="5868144" y="2132856"/>
            <a:ext cx="2311274" cy="4093446"/>
            <a:chOff x="6331339" y="1988840"/>
            <a:chExt cx="2281466" cy="3590742"/>
          </a:xfrm>
        </p:grpSpPr>
        <p:sp>
          <p:nvSpPr>
            <p:cNvPr id="7" name="Tekstvak 6"/>
            <p:cNvSpPr txBox="1"/>
            <p:nvPr/>
          </p:nvSpPr>
          <p:spPr>
            <a:xfrm>
              <a:off x="6331339" y="1988840"/>
              <a:ext cx="2281466" cy="404969"/>
            </a:xfrm>
            <a:prstGeom prst="rect">
              <a:avLst/>
            </a:prstGeom>
            <a:noFill/>
          </p:spPr>
          <p:txBody>
            <a:bodyPr wrap="none" rtlCol="0">
              <a:spAutoFit/>
            </a:bodyPr>
            <a:lstStyle/>
            <a:p>
              <a:r>
                <a:rPr lang="nl-NL" sz="2400" b="1" dirty="0" smtClean="0"/>
                <a:t>Clubonderdelen:</a:t>
              </a:r>
              <a:endParaRPr lang="nl-NL" sz="2400" b="1" dirty="0"/>
            </a:p>
          </p:txBody>
        </p:sp>
        <p:sp>
          <p:nvSpPr>
            <p:cNvPr id="11" name="Tekstvak 10"/>
            <p:cNvSpPr txBox="1"/>
            <p:nvPr/>
          </p:nvSpPr>
          <p:spPr>
            <a:xfrm>
              <a:off x="6402418" y="3567963"/>
              <a:ext cx="2072978" cy="369332"/>
            </a:xfrm>
            <a:prstGeom prst="rect">
              <a:avLst/>
            </a:prstGeom>
            <a:solidFill>
              <a:schemeClr val="accent3">
                <a:lumMod val="40000"/>
                <a:lumOff val="60000"/>
              </a:schemeClr>
            </a:solidFill>
            <a:ln>
              <a:solidFill>
                <a:schemeClr val="accent1"/>
              </a:solidFill>
            </a:ln>
          </p:spPr>
          <p:txBody>
            <a:bodyPr wrap="none" rtlCol="0">
              <a:spAutoFit/>
            </a:bodyPr>
            <a:lstStyle/>
            <a:p>
              <a:r>
                <a:rPr lang="nl-NL" dirty="0" smtClean="0"/>
                <a:t>Club Activiteiten      </a:t>
              </a:r>
              <a:endParaRPr lang="nl-NL" dirty="0"/>
            </a:p>
          </p:txBody>
        </p:sp>
        <p:sp>
          <p:nvSpPr>
            <p:cNvPr id="12" name="Tekstvak 11"/>
            <p:cNvSpPr txBox="1"/>
            <p:nvPr/>
          </p:nvSpPr>
          <p:spPr>
            <a:xfrm>
              <a:off x="6402418" y="4452272"/>
              <a:ext cx="2045383" cy="369332"/>
            </a:xfrm>
            <a:prstGeom prst="rect">
              <a:avLst/>
            </a:prstGeom>
            <a:solidFill>
              <a:schemeClr val="accent2">
                <a:lumMod val="40000"/>
                <a:lumOff val="60000"/>
              </a:schemeClr>
            </a:solidFill>
            <a:ln>
              <a:solidFill>
                <a:schemeClr val="accent1"/>
              </a:solidFill>
            </a:ln>
          </p:spPr>
          <p:txBody>
            <a:bodyPr wrap="none" rtlCol="0">
              <a:spAutoFit/>
            </a:bodyPr>
            <a:lstStyle/>
            <a:p>
              <a:r>
                <a:rPr lang="nl-NL" dirty="0" smtClean="0"/>
                <a:t>Service Projecten     </a:t>
              </a:r>
              <a:endParaRPr lang="nl-NL" dirty="0"/>
            </a:p>
          </p:txBody>
        </p:sp>
        <p:sp>
          <p:nvSpPr>
            <p:cNvPr id="13" name="Tekstvak 12"/>
            <p:cNvSpPr txBox="1"/>
            <p:nvPr/>
          </p:nvSpPr>
          <p:spPr>
            <a:xfrm>
              <a:off x="6402418" y="5210250"/>
              <a:ext cx="2057742" cy="369332"/>
            </a:xfrm>
            <a:prstGeom prst="rect">
              <a:avLst/>
            </a:prstGeom>
            <a:solidFill>
              <a:srgbClr val="FFC000"/>
            </a:solidFill>
            <a:ln>
              <a:solidFill>
                <a:schemeClr val="accent1"/>
              </a:solidFill>
            </a:ln>
          </p:spPr>
          <p:txBody>
            <a:bodyPr wrap="none" rtlCol="0">
              <a:spAutoFit/>
            </a:bodyPr>
            <a:lstStyle/>
            <a:p>
              <a:r>
                <a:rPr lang="nl-NL" dirty="0" smtClean="0"/>
                <a:t>PR &amp; Communicatie</a:t>
              </a:r>
              <a:endParaRPr lang="nl-NL" dirty="0"/>
            </a:p>
          </p:txBody>
        </p:sp>
        <p:sp>
          <p:nvSpPr>
            <p:cNvPr id="15" name="Tekstvak 14"/>
            <p:cNvSpPr txBox="1"/>
            <p:nvPr/>
          </p:nvSpPr>
          <p:spPr>
            <a:xfrm>
              <a:off x="6402418" y="2746819"/>
              <a:ext cx="2054180" cy="369332"/>
            </a:xfrm>
            <a:prstGeom prst="rect">
              <a:avLst/>
            </a:prstGeom>
            <a:solidFill>
              <a:schemeClr val="tx2">
                <a:lumMod val="20000"/>
                <a:lumOff val="80000"/>
              </a:schemeClr>
            </a:solidFill>
            <a:ln>
              <a:solidFill>
                <a:schemeClr val="accent1"/>
              </a:solidFill>
            </a:ln>
          </p:spPr>
          <p:txBody>
            <a:bodyPr wrap="none" rtlCol="0">
              <a:spAutoFit/>
            </a:bodyPr>
            <a:lstStyle/>
            <a:p>
              <a:r>
                <a:rPr lang="nl-NL" dirty="0" smtClean="0"/>
                <a:t>Leden Beleid             </a:t>
              </a:r>
              <a:endParaRPr lang="nl-NL" dirty="0"/>
            </a:p>
          </p:txBody>
        </p:sp>
      </p:grpSp>
      <p:sp>
        <p:nvSpPr>
          <p:cNvPr id="14" name="Rechthoek 13"/>
          <p:cNvSpPr/>
          <p:nvPr/>
        </p:nvSpPr>
        <p:spPr>
          <a:xfrm>
            <a:off x="5724128" y="2132856"/>
            <a:ext cx="2520280" cy="4392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683568" y="980728"/>
            <a:ext cx="7560840" cy="923330"/>
          </a:xfrm>
          <a:prstGeom prst="rect">
            <a:avLst/>
          </a:prstGeom>
          <a:ln>
            <a:solidFill>
              <a:schemeClr val="accent1"/>
            </a:solidFill>
          </a:ln>
        </p:spPr>
        <p:txBody>
          <a:bodyPr wrap="square">
            <a:spAutoFit/>
          </a:bodyPr>
          <a:lstStyle/>
          <a:p>
            <a:pPr fontAlgn="base">
              <a:spcBef>
                <a:spcPct val="0"/>
              </a:spcBef>
              <a:spcAft>
                <a:spcPct val="0"/>
              </a:spcAft>
            </a:pPr>
            <a:r>
              <a:rPr lang="nl-NL" dirty="0" smtClean="0">
                <a:cs typeface="Arial" pitchFamily="34" charset="0"/>
              </a:rPr>
              <a:t>Rotaryclubs kunnen aan de hand van 10 doelgebieden de leden laten aangeven wat de </a:t>
            </a:r>
            <a:r>
              <a:rPr lang="nl-NL" dirty="0" smtClean="0">
                <a:solidFill>
                  <a:srgbClr val="FF0000"/>
                </a:solidFill>
                <a:cs typeface="Arial" pitchFamily="34" charset="0"/>
              </a:rPr>
              <a:t>HUIDIGE</a:t>
            </a:r>
            <a:r>
              <a:rPr lang="nl-NL" dirty="0" smtClean="0">
                <a:cs typeface="Arial" pitchFamily="34" charset="0"/>
              </a:rPr>
              <a:t> en </a:t>
            </a:r>
            <a:r>
              <a:rPr lang="nl-NL" dirty="0" smtClean="0">
                <a:solidFill>
                  <a:srgbClr val="FF0000"/>
                </a:solidFill>
                <a:cs typeface="Arial" pitchFamily="34" charset="0"/>
              </a:rPr>
              <a:t>GEWENSTE</a:t>
            </a:r>
            <a:r>
              <a:rPr lang="nl-NL" dirty="0" smtClean="0">
                <a:cs typeface="Arial" pitchFamily="34" charset="0"/>
              </a:rPr>
              <a:t> situatie is. Daaruit kunnen voor zowel de club als voor leden enkele SMART doelstellingen worden geformuleerd.</a:t>
            </a:r>
            <a:endParaRPr lang="nl-NL" dirty="0" smtClean="0">
              <a:ea typeface="Times New Roman" pitchFamily="18" charset="0"/>
              <a:cs typeface="Tahoma" pitchFamily="34" charset="0"/>
            </a:endParaRPr>
          </a:p>
        </p:txBody>
      </p:sp>
      <p:pic>
        <p:nvPicPr>
          <p:cNvPr id="1029" name="Picture 5"/>
          <p:cNvPicPr>
            <a:picLocks noChangeAspect="1" noChangeArrowheads="1"/>
          </p:cNvPicPr>
          <p:nvPr/>
        </p:nvPicPr>
        <p:blipFill>
          <a:blip r:embed="rId2" cstate="print"/>
          <a:srcRect l="1549" t="1460" r="854" b="694"/>
          <a:stretch>
            <a:fillRect/>
          </a:stretch>
        </p:blipFill>
        <p:spPr bwMode="auto">
          <a:xfrm>
            <a:off x="683568" y="2132856"/>
            <a:ext cx="4536504" cy="44644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bg/>
                                          </p:spTgt>
                                        </p:tgtEl>
                                        <p:attrNameLst>
                                          <p:attrName>style.visibility</p:attrName>
                                        </p:attrNameLst>
                                      </p:cBhvr>
                                      <p:to>
                                        <p:strVal val="visible"/>
                                      </p:to>
                                    </p:set>
                                    <p:anim calcmode="lin" valueType="num">
                                      <p:cBhvr additive="base">
                                        <p:cTn id="21"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8"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83568" y="5517232"/>
            <a:ext cx="5924507" cy="923330"/>
          </a:xfrm>
          <a:prstGeom prst="rect">
            <a:avLst/>
          </a:prstGeom>
          <a:noFill/>
        </p:spPr>
        <p:txBody>
          <a:bodyPr wrap="none" rtlCol="0">
            <a:spAutoFit/>
          </a:bodyPr>
          <a:lstStyle/>
          <a:p>
            <a:r>
              <a:rPr lang="nl-NL" dirty="0" smtClean="0"/>
              <a:t>A = invulling </a:t>
            </a:r>
            <a:r>
              <a:rPr lang="nl-NL" dirty="0" smtClean="0">
                <a:solidFill>
                  <a:srgbClr val="FF0000"/>
                </a:solidFill>
              </a:rPr>
              <a:t>huidige situatie </a:t>
            </a:r>
            <a:r>
              <a:rPr lang="nl-NL" dirty="0" smtClean="0"/>
              <a:t>over afgelopen periode</a:t>
            </a:r>
          </a:p>
          <a:p>
            <a:r>
              <a:rPr lang="nl-NL" dirty="0" smtClean="0"/>
              <a:t>B = invulling </a:t>
            </a:r>
            <a:r>
              <a:rPr lang="nl-NL" dirty="0" smtClean="0">
                <a:solidFill>
                  <a:srgbClr val="FF0000"/>
                </a:solidFill>
              </a:rPr>
              <a:t>gewenste situatie </a:t>
            </a:r>
            <a:r>
              <a:rPr lang="nl-NL" dirty="0" smtClean="0"/>
              <a:t>over 1 jaar</a:t>
            </a:r>
          </a:p>
          <a:p>
            <a:r>
              <a:rPr lang="nl-NL" dirty="0" smtClean="0"/>
              <a:t>C = vastlegging opmerkingen, stellingen en vragen per gebied</a:t>
            </a:r>
            <a:endParaRPr lang="nl-NL" dirty="0"/>
          </a:p>
        </p:txBody>
      </p:sp>
      <p:sp>
        <p:nvSpPr>
          <p:cNvPr id="9" name="Titel 1"/>
          <p:cNvSpPr txBox="1">
            <a:spLocks/>
          </p:cNvSpPr>
          <p:nvPr/>
        </p:nvSpPr>
        <p:spPr>
          <a:xfrm>
            <a:off x="683568" y="0"/>
            <a:ext cx="5688632" cy="720080"/>
          </a:xfrm>
          <a:prstGeom prst="rect">
            <a:avLst/>
          </a:prstGeom>
        </p:spPr>
        <p:txBody>
          <a:bodyPr vert="horz" lIns="91440" tIns="45720" rIns="91440" bIns="45720" rtlCol="0" anchor="ctr">
            <a:normAutofit fontScale="97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noProof="0" dirty="0" smtClean="0">
                <a:ln>
                  <a:noFill/>
                </a:ln>
                <a:solidFill>
                  <a:schemeClr val="tx1"/>
                </a:solidFill>
                <a:effectLst/>
                <a:uLnTx/>
                <a:uFillTx/>
                <a:latin typeface="+mj-lt"/>
                <a:ea typeface="+mj-ea"/>
                <a:cs typeface="+mj-cs"/>
              </a:rPr>
              <a:t>Scorelijst Club Analyse</a:t>
            </a:r>
            <a:endParaRPr kumimoji="0" lang="nl-NL" sz="44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Tabel 6"/>
          <p:cNvGraphicFramePr>
            <a:graphicFrameLocks noGrp="1"/>
          </p:cNvGraphicFramePr>
          <p:nvPr/>
        </p:nvGraphicFramePr>
        <p:xfrm>
          <a:off x="7740352" y="3717032"/>
          <a:ext cx="1587500" cy="1962150"/>
        </p:xfrm>
        <a:graphic>
          <a:graphicData uri="http://schemas.openxmlformats.org/drawingml/2006/table">
            <a:tbl>
              <a:tblPr/>
              <a:tblGrid>
                <a:gridCol w="317500"/>
                <a:gridCol w="317500"/>
                <a:gridCol w="317500"/>
                <a:gridCol w="317500"/>
                <a:gridCol w="317500"/>
              </a:tblGrid>
              <a:tr h="200025">
                <a:tc>
                  <a:txBody>
                    <a:bodyPr/>
                    <a:lstStyle/>
                    <a:p>
                      <a:pPr algn="l" fontAlgn="b"/>
                      <a:endParaRPr lang="nl-NL"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nl-NL"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pic>
        <p:nvPicPr>
          <p:cNvPr id="1026" name="Picture 2"/>
          <p:cNvPicPr>
            <a:picLocks noChangeAspect="1" noChangeArrowheads="1"/>
          </p:cNvPicPr>
          <p:nvPr/>
        </p:nvPicPr>
        <p:blipFill>
          <a:blip r:embed="rId2" cstate="print"/>
          <a:srcRect t="1507" r="5713" b="2751"/>
          <a:stretch>
            <a:fillRect/>
          </a:stretch>
        </p:blipFill>
        <p:spPr bwMode="auto">
          <a:xfrm>
            <a:off x="755576" y="764704"/>
            <a:ext cx="7776864" cy="4608512"/>
          </a:xfrm>
          <a:prstGeom prst="rect">
            <a:avLst/>
          </a:prstGeom>
          <a:noFill/>
          <a:ln w="9525">
            <a:noFill/>
            <a:miter lim="800000"/>
            <a:headEnd/>
            <a:tailEnd/>
          </a:ln>
          <a:effectLst/>
        </p:spPr>
      </p:pic>
      <p:sp>
        <p:nvSpPr>
          <p:cNvPr id="10" name="Afgeronde rechthoek 9"/>
          <p:cNvSpPr/>
          <p:nvPr/>
        </p:nvSpPr>
        <p:spPr>
          <a:xfrm>
            <a:off x="5940152" y="764704"/>
            <a:ext cx="25202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Voorbeeld invulling van 1 tafel met 7 leden</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55576" y="116632"/>
            <a:ext cx="8029400" cy="634082"/>
          </a:xfrm>
          <a:prstGeom prst="rect">
            <a:avLst/>
          </a:prstGeom>
        </p:spPr>
        <p:txBody>
          <a:bodyPr vert="horz" lIns="91440" tIns="45720" rIns="91440" bIns="45720" rtlCol="0" anchor="ctr">
            <a:normAutofit fontScale="9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baseline="0" noProof="0" dirty="0" smtClean="0">
                <a:ln>
                  <a:noFill/>
                </a:ln>
                <a:solidFill>
                  <a:schemeClr val="tx1"/>
                </a:solidFill>
                <a:effectLst/>
                <a:uLnTx/>
                <a:uFillTx/>
                <a:latin typeface="+mj-lt"/>
                <a:ea typeface="+mj-ea"/>
                <a:cs typeface="+mj-cs"/>
              </a:rPr>
              <a:t>Club Analyse</a:t>
            </a:r>
            <a:endParaRPr kumimoji="0" lang="nl-NL"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kstvak 8"/>
          <p:cNvSpPr txBox="1"/>
          <p:nvPr/>
        </p:nvSpPr>
        <p:spPr>
          <a:xfrm>
            <a:off x="755576" y="980728"/>
            <a:ext cx="7848872" cy="1477328"/>
          </a:xfrm>
          <a:prstGeom prst="rect">
            <a:avLst/>
          </a:prstGeom>
          <a:noFill/>
        </p:spPr>
        <p:txBody>
          <a:bodyPr wrap="square" rtlCol="0">
            <a:spAutoFit/>
          </a:bodyPr>
          <a:lstStyle/>
          <a:p>
            <a:pPr>
              <a:buClr>
                <a:schemeClr val="tx2"/>
              </a:buClr>
              <a:buFont typeface="Wingdings" pitchFamily="2" charset="2"/>
              <a:buChar char="n"/>
            </a:pPr>
            <a:r>
              <a:rPr lang="nl-NL" dirty="0" smtClean="0"/>
              <a:t>  </a:t>
            </a:r>
            <a:r>
              <a:rPr lang="nl-NL" b="1" dirty="0" smtClean="0"/>
              <a:t>Waarom:</a:t>
            </a:r>
          </a:p>
          <a:p>
            <a:pPr lvl="1">
              <a:buClr>
                <a:srgbClr val="FF0000"/>
              </a:buClr>
              <a:buFont typeface="Wingdings" pitchFamily="2" charset="2"/>
              <a:buChar char=""/>
            </a:pPr>
            <a:r>
              <a:rPr lang="nl-NL" dirty="0" smtClean="0"/>
              <a:t>  Leden geven zelf aan wat er goed is en waar het beter kan in de club</a:t>
            </a:r>
          </a:p>
          <a:p>
            <a:pPr lvl="1">
              <a:buClr>
                <a:srgbClr val="FF0000"/>
              </a:buClr>
              <a:buFont typeface="Wingdings" pitchFamily="2" charset="2"/>
              <a:buChar char=""/>
            </a:pPr>
            <a:r>
              <a:rPr lang="nl-NL" dirty="0" smtClean="0"/>
              <a:t>  Meer bewustwording, focus en draagvlak bij clubleden</a:t>
            </a:r>
          </a:p>
          <a:p>
            <a:pPr lvl="1">
              <a:buClr>
                <a:srgbClr val="FF0000"/>
              </a:buClr>
              <a:buFont typeface="Wingdings" pitchFamily="2" charset="2"/>
              <a:buChar char=""/>
            </a:pPr>
            <a:r>
              <a:rPr lang="nl-NL" dirty="0" smtClean="0"/>
              <a:t>  Argumenten om op bepaalde gebieden verbeteringen door te voeren</a:t>
            </a:r>
          </a:p>
          <a:p>
            <a:pPr lvl="1">
              <a:buClr>
                <a:srgbClr val="FF0000"/>
              </a:buClr>
              <a:buFont typeface="Wingdings" pitchFamily="2" charset="2"/>
              <a:buChar char=""/>
            </a:pPr>
            <a:r>
              <a:rPr lang="nl-NL" dirty="0" smtClean="0"/>
              <a:t>  Formuleren van (SMART) doelstellingen op de belangrijkste topics </a:t>
            </a:r>
          </a:p>
        </p:txBody>
      </p:sp>
      <p:sp>
        <p:nvSpPr>
          <p:cNvPr id="10" name="Tekstvak 9"/>
          <p:cNvSpPr txBox="1"/>
          <p:nvPr/>
        </p:nvSpPr>
        <p:spPr>
          <a:xfrm>
            <a:off x="755576" y="2420888"/>
            <a:ext cx="7848872" cy="3508653"/>
          </a:xfrm>
          <a:prstGeom prst="rect">
            <a:avLst/>
          </a:prstGeom>
          <a:noFill/>
        </p:spPr>
        <p:txBody>
          <a:bodyPr wrap="square" rtlCol="0">
            <a:spAutoFit/>
          </a:bodyPr>
          <a:lstStyle/>
          <a:p>
            <a:pPr>
              <a:buClr>
                <a:schemeClr val="tx2"/>
              </a:buClr>
            </a:pPr>
            <a:endParaRPr lang="nl-NL" sz="800" dirty="0" smtClean="0"/>
          </a:p>
          <a:p>
            <a:pPr>
              <a:buClr>
                <a:schemeClr val="tx2"/>
              </a:buClr>
              <a:buFont typeface="Wingdings" pitchFamily="2" charset="2"/>
              <a:buChar char="n"/>
            </a:pPr>
            <a:r>
              <a:rPr lang="nl-NL" dirty="0" smtClean="0"/>
              <a:t>  </a:t>
            </a:r>
            <a:r>
              <a:rPr lang="nl-NL" b="1" dirty="0" smtClean="0"/>
              <a:t>Opzet:</a:t>
            </a:r>
          </a:p>
          <a:p>
            <a:pPr lvl="1">
              <a:buClr>
                <a:srgbClr val="FF0000"/>
              </a:buClr>
              <a:buFont typeface="Wingdings" pitchFamily="2" charset="2"/>
              <a:buChar char=""/>
            </a:pPr>
            <a:r>
              <a:rPr lang="nl-NL" dirty="0" smtClean="0"/>
              <a:t>  Tijdens een clubavond + Invulling per tafel / groepje</a:t>
            </a:r>
          </a:p>
          <a:p>
            <a:pPr lvl="1">
              <a:buClr>
                <a:srgbClr val="FF0000"/>
              </a:buClr>
              <a:buFont typeface="Wingdings" pitchFamily="2" charset="2"/>
              <a:buChar char=""/>
            </a:pPr>
            <a:r>
              <a:rPr lang="nl-NL" dirty="0" smtClean="0"/>
              <a:t>  Korte uitleg + Scoren via invulbladen + Direct verwerken</a:t>
            </a:r>
            <a:br>
              <a:rPr lang="nl-NL" dirty="0" smtClean="0"/>
            </a:br>
            <a:endParaRPr lang="nl-NL" sz="800" dirty="0" smtClean="0"/>
          </a:p>
          <a:p>
            <a:pPr>
              <a:buClr>
                <a:schemeClr val="tx2"/>
              </a:buClr>
              <a:buFont typeface="Wingdings" pitchFamily="2" charset="2"/>
              <a:buChar char="n"/>
            </a:pPr>
            <a:r>
              <a:rPr lang="nl-NL" dirty="0" smtClean="0"/>
              <a:t>  </a:t>
            </a:r>
            <a:r>
              <a:rPr lang="nl-NL" b="1" dirty="0" smtClean="0"/>
              <a:t>Invulling:</a:t>
            </a:r>
          </a:p>
          <a:p>
            <a:pPr lvl="1">
              <a:buClr>
                <a:srgbClr val="FF0000"/>
              </a:buClr>
              <a:buFont typeface="Wingdings" pitchFamily="2" charset="2"/>
              <a:buChar char=""/>
            </a:pPr>
            <a:r>
              <a:rPr lang="nl-NL" dirty="0" smtClean="0"/>
              <a:t>  Inschatting </a:t>
            </a:r>
            <a:r>
              <a:rPr lang="nl-NL" dirty="0" smtClean="0">
                <a:solidFill>
                  <a:srgbClr val="FF0000"/>
                </a:solidFill>
              </a:rPr>
              <a:t>huidige situatie </a:t>
            </a:r>
            <a:r>
              <a:rPr lang="nl-NL" dirty="0" smtClean="0"/>
              <a:t>afgelopen jaren (per lid, voor eigen club)</a:t>
            </a:r>
          </a:p>
          <a:p>
            <a:pPr lvl="1">
              <a:buClr>
                <a:srgbClr val="FF0000"/>
              </a:buClr>
              <a:buFont typeface="Wingdings" pitchFamily="2" charset="2"/>
              <a:buChar char=""/>
            </a:pPr>
            <a:r>
              <a:rPr lang="nl-NL" dirty="0" smtClean="0"/>
              <a:t>  Inschatting </a:t>
            </a:r>
            <a:r>
              <a:rPr lang="nl-NL" dirty="0" smtClean="0">
                <a:solidFill>
                  <a:srgbClr val="FF0000"/>
                </a:solidFill>
              </a:rPr>
              <a:t>gewenste situatie </a:t>
            </a:r>
            <a:r>
              <a:rPr lang="nl-NL" dirty="0" smtClean="0"/>
              <a:t>na een jaar (per lid, voor eigen club)</a:t>
            </a:r>
          </a:p>
          <a:p>
            <a:pPr lvl="1">
              <a:buClr>
                <a:srgbClr val="FF0000"/>
              </a:buClr>
              <a:buFont typeface="Wingdings" pitchFamily="2" charset="2"/>
              <a:buChar char=""/>
            </a:pPr>
            <a:r>
              <a:rPr lang="nl-NL" dirty="0" smtClean="0"/>
              <a:t>  Korte discussie per Doelstelling </a:t>
            </a:r>
          </a:p>
          <a:p>
            <a:pPr lvl="1">
              <a:buClr>
                <a:srgbClr val="FF0000"/>
              </a:buClr>
              <a:buFont typeface="Wingdings" pitchFamily="2" charset="2"/>
              <a:buChar char=""/>
            </a:pPr>
            <a:r>
              <a:rPr lang="nl-NL" dirty="0" smtClean="0"/>
              <a:t>  Vastleggen van de scores + bevindingen</a:t>
            </a:r>
          </a:p>
          <a:p>
            <a:pPr>
              <a:buClr>
                <a:schemeClr val="tx2"/>
              </a:buClr>
            </a:pPr>
            <a:endParaRPr lang="nl-NL" sz="800" dirty="0" smtClean="0"/>
          </a:p>
          <a:p>
            <a:pPr>
              <a:buClr>
                <a:schemeClr val="tx2"/>
              </a:buClr>
              <a:buFont typeface="Wingdings" pitchFamily="2" charset="2"/>
              <a:buChar char="n"/>
            </a:pPr>
            <a:r>
              <a:rPr lang="nl-NL" dirty="0" smtClean="0"/>
              <a:t>  </a:t>
            </a:r>
            <a:r>
              <a:rPr lang="nl-NL" b="1" dirty="0" smtClean="0"/>
              <a:t>Resultaten:</a:t>
            </a:r>
          </a:p>
          <a:p>
            <a:pPr lvl="1">
              <a:buClr>
                <a:srgbClr val="FF0000"/>
              </a:buClr>
              <a:buFont typeface="Wingdings" pitchFamily="2" charset="2"/>
              <a:buChar char="l"/>
            </a:pPr>
            <a:r>
              <a:rPr lang="nl-NL" dirty="0" smtClean="0"/>
              <a:t>  Worden (direct) verwerkt en gepresenteerd</a:t>
            </a:r>
          </a:p>
          <a:p>
            <a:pPr lvl="1">
              <a:buClr>
                <a:srgbClr val="FF0000"/>
              </a:buClr>
              <a:buFont typeface="Wingdings" pitchFamily="2" charset="2"/>
              <a:buChar char="l"/>
            </a:pPr>
            <a:r>
              <a:rPr lang="nl-NL" dirty="0" smtClean="0"/>
              <a:t>  Daarvoor is een eenvoudig Excel tool beschikbaar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 calcmode="lin" valueType="num">
                                      <p:cBhvr additive="base">
                                        <p:cTn id="1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 calcmode="lin" valueType="num">
                                      <p:cBhvr additive="base">
                                        <p:cTn id="2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 calcmode="lin" valueType="num">
                                      <p:cBhvr additive="base">
                                        <p:cTn id="2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 calcmode="lin" valueType="num">
                                      <p:cBhvr additive="base">
                                        <p:cTn id="3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anim calcmode="lin" valueType="num">
                                      <p:cBhvr additive="base">
                                        <p:cTn id="35"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anim calcmode="lin" valueType="num">
                                      <p:cBhvr additive="base">
                                        <p:cTn id="39"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 calcmode="lin" valueType="num">
                                      <p:cBhvr additive="base">
                                        <p:cTn id="43"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xEl>
                                              <p:pRg st="12" end="12"/>
                                            </p:txEl>
                                          </p:spTgt>
                                        </p:tgtEl>
                                        <p:attrNameLst>
                                          <p:attrName>style.visibility</p:attrName>
                                        </p:attrNameLst>
                                      </p:cBhvr>
                                      <p:to>
                                        <p:strVal val="visible"/>
                                      </p:to>
                                    </p:set>
                                    <p:anim calcmode="lin" valueType="num">
                                      <p:cBhvr additive="base">
                                        <p:cTn id="47"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4355976" y="6093296"/>
            <a:ext cx="4464496" cy="369332"/>
          </a:xfrm>
          <a:prstGeom prst="rect">
            <a:avLst/>
          </a:prstGeom>
          <a:solidFill>
            <a:schemeClr val="accent3">
              <a:lumMod val="60000"/>
              <a:lumOff val="40000"/>
            </a:schemeClr>
          </a:solidFill>
          <a:ln>
            <a:solidFill>
              <a:schemeClr val="accent1"/>
            </a:solidFill>
          </a:ln>
        </p:spPr>
        <p:txBody>
          <a:bodyPr wrap="square">
            <a:spAutoFit/>
          </a:bodyPr>
          <a:lstStyle/>
          <a:p>
            <a:r>
              <a:rPr lang="nl-NL" b="1" dirty="0" smtClean="0"/>
              <a:t>Club is tevreden (leuk+zinvol) als Delta =   0,0</a:t>
            </a:r>
            <a:endParaRPr lang="nl-NL" b="1"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kstvak 7"/>
          <p:cNvSpPr txBox="1"/>
          <p:nvPr/>
        </p:nvSpPr>
        <p:spPr>
          <a:xfrm>
            <a:off x="323528" y="116632"/>
            <a:ext cx="6552728" cy="707886"/>
          </a:xfrm>
          <a:prstGeom prst="rect">
            <a:avLst/>
          </a:prstGeom>
          <a:noFill/>
        </p:spPr>
        <p:txBody>
          <a:bodyPr wrap="square" rtlCol="0">
            <a:spAutoFit/>
          </a:bodyPr>
          <a:lstStyle/>
          <a:p>
            <a:r>
              <a:rPr lang="nl-NL" sz="4000" b="1" dirty="0" smtClean="0"/>
              <a:t>Resultaten </a:t>
            </a:r>
            <a:r>
              <a:rPr lang="nl-NL" sz="2800" b="1" dirty="0" smtClean="0"/>
              <a:t>(tabel) (RCA </a:t>
            </a:r>
            <a:r>
              <a:rPr lang="nl-NL" sz="2800" b="1" dirty="0" err="1" smtClean="0"/>
              <a:t>aug</a:t>
            </a:r>
            <a:r>
              <a:rPr lang="nl-NL" sz="2800" b="1" dirty="0" smtClean="0"/>
              <a:t> 2014)</a:t>
            </a:r>
            <a:endParaRPr lang="nl-NL" sz="2800" b="1" dirty="0"/>
          </a:p>
        </p:txBody>
      </p:sp>
      <p:pic>
        <p:nvPicPr>
          <p:cNvPr id="1026" name="Picture 2"/>
          <p:cNvPicPr>
            <a:picLocks noChangeAspect="1" noChangeArrowheads="1"/>
          </p:cNvPicPr>
          <p:nvPr/>
        </p:nvPicPr>
        <p:blipFill>
          <a:blip r:embed="rId2" cstate="print"/>
          <a:srcRect t="3793" b="11495"/>
          <a:stretch>
            <a:fillRect/>
          </a:stretch>
        </p:blipFill>
        <p:spPr bwMode="auto">
          <a:xfrm>
            <a:off x="323528" y="1196752"/>
            <a:ext cx="8562975" cy="4752528"/>
          </a:xfrm>
          <a:prstGeom prst="rect">
            <a:avLst/>
          </a:prstGeom>
          <a:noFill/>
          <a:ln w="9525">
            <a:noFill/>
            <a:miter lim="800000"/>
            <a:headEnd/>
            <a:tailEnd/>
          </a:ln>
          <a:effectLst/>
        </p:spPr>
      </p:pic>
      <p:sp>
        <p:nvSpPr>
          <p:cNvPr id="5" name="Rechthoek 4"/>
          <p:cNvSpPr/>
          <p:nvPr/>
        </p:nvSpPr>
        <p:spPr>
          <a:xfrm>
            <a:off x="395536" y="5805264"/>
            <a:ext cx="3888432" cy="646331"/>
          </a:xfrm>
          <a:prstGeom prst="rect">
            <a:avLst/>
          </a:prstGeom>
          <a:solidFill>
            <a:srgbClr val="FFFF00"/>
          </a:solidFill>
          <a:ln>
            <a:solidFill>
              <a:schemeClr val="tx2"/>
            </a:solidFill>
          </a:ln>
        </p:spPr>
        <p:txBody>
          <a:bodyPr wrap="square">
            <a:spAutoFit/>
          </a:bodyPr>
          <a:lstStyle/>
          <a:p>
            <a:r>
              <a:rPr lang="nl-NL" b="1" dirty="0" smtClean="0"/>
              <a:t>Extra aandacht voor doelgebieden met een hoge Delta tussen “</a:t>
            </a:r>
            <a:r>
              <a:rPr lang="nl-NL" b="1" dirty="0" err="1" smtClean="0"/>
              <a:t>ist</a:t>
            </a:r>
            <a:r>
              <a:rPr lang="nl-NL" b="1" dirty="0" smtClean="0"/>
              <a:t>” en ”</a:t>
            </a:r>
            <a:r>
              <a:rPr lang="nl-NL" b="1" dirty="0" err="1" smtClean="0"/>
              <a:t>soll</a:t>
            </a:r>
            <a:r>
              <a:rPr lang="nl-NL" b="1" dirty="0" smtClean="0"/>
              <a:t>”</a:t>
            </a:r>
            <a:endParaRPr lang="nl-NL" b="1" dirty="0"/>
          </a:p>
        </p:txBody>
      </p:sp>
      <p:sp>
        <p:nvSpPr>
          <p:cNvPr id="6" name="Rechthoek 5"/>
          <p:cNvSpPr/>
          <p:nvPr/>
        </p:nvSpPr>
        <p:spPr>
          <a:xfrm>
            <a:off x="8316416" y="6093296"/>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build="allAtOnce"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kstvak 7"/>
          <p:cNvSpPr txBox="1"/>
          <p:nvPr/>
        </p:nvSpPr>
        <p:spPr>
          <a:xfrm>
            <a:off x="179513" y="0"/>
            <a:ext cx="7272808" cy="707886"/>
          </a:xfrm>
          <a:prstGeom prst="rect">
            <a:avLst/>
          </a:prstGeom>
          <a:noFill/>
        </p:spPr>
        <p:txBody>
          <a:bodyPr wrap="square" rtlCol="0">
            <a:spAutoFit/>
          </a:bodyPr>
          <a:lstStyle/>
          <a:p>
            <a:r>
              <a:rPr lang="nl-NL" sz="4000" b="1" dirty="0" smtClean="0"/>
              <a:t>Resultaten </a:t>
            </a:r>
            <a:r>
              <a:rPr lang="nl-NL" sz="2800" b="1" dirty="0" smtClean="0"/>
              <a:t>(webdiagram) (RCA </a:t>
            </a:r>
            <a:r>
              <a:rPr lang="nl-NL" sz="2800" b="1" dirty="0" err="1" smtClean="0"/>
              <a:t>aug</a:t>
            </a:r>
            <a:r>
              <a:rPr lang="nl-NL" sz="2800" b="1" dirty="0" smtClean="0"/>
              <a:t> 2014)</a:t>
            </a:r>
            <a:endParaRPr lang="nl-NL" sz="2800" b="1" dirty="0"/>
          </a:p>
        </p:txBody>
      </p:sp>
      <p:graphicFrame>
        <p:nvGraphicFramePr>
          <p:cNvPr id="6" name="Grafiek 5"/>
          <p:cNvGraphicFramePr/>
          <p:nvPr/>
        </p:nvGraphicFramePr>
        <p:xfrm>
          <a:off x="899592" y="980728"/>
          <a:ext cx="7134225" cy="5362575"/>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srcRect r="66751" b="87936"/>
          <a:stretch>
            <a:fillRect/>
          </a:stretch>
        </p:blipFill>
        <p:spPr bwMode="auto">
          <a:xfrm>
            <a:off x="3275856" y="764704"/>
            <a:ext cx="2376264" cy="648072"/>
          </a:xfrm>
          <a:prstGeom prst="rect">
            <a:avLst/>
          </a:prstGeom>
          <a:noFill/>
          <a:ln w="9525">
            <a:solidFill>
              <a:schemeClr val="tx2"/>
            </a:solidFill>
            <a:miter lim="800000"/>
            <a:headEnd/>
            <a:tailEnd/>
          </a:ln>
          <a:effectLst/>
        </p:spPr>
      </p:pic>
      <p:grpSp>
        <p:nvGrpSpPr>
          <p:cNvPr id="2" name="Groep 57"/>
          <p:cNvGrpSpPr/>
          <p:nvPr/>
        </p:nvGrpSpPr>
        <p:grpSpPr>
          <a:xfrm>
            <a:off x="107504" y="1412776"/>
            <a:ext cx="8928992" cy="4392488"/>
            <a:chOff x="107504" y="1412776"/>
            <a:chExt cx="8928992" cy="4392488"/>
          </a:xfrm>
        </p:grpSpPr>
        <p:sp>
          <p:nvSpPr>
            <p:cNvPr id="5" name="Afgeronde rechthoek 4"/>
            <p:cNvSpPr/>
            <p:nvPr/>
          </p:nvSpPr>
          <p:spPr>
            <a:xfrm>
              <a:off x="7020272" y="3356992"/>
              <a:ext cx="20162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Club Activiteiten</a:t>
              </a:r>
              <a:endParaRPr lang="nl-NL" dirty="0"/>
            </a:p>
          </p:txBody>
        </p:sp>
        <p:sp>
          <p:nvSpPr>
            <p:cNvPr id="11" name="Afgeronde rechthoek 10"/>
            <p:cNvSpPr/>
            <p:nvPr/>
          </p:nvSpPr>
          <p:spPr>
            <a:xfrm>
              <a:off x="7020272" y="1484784"/>
              <a:ext cx="20162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Leden Beleid</a:t>
              </a:r>
              <a:endParaRPr lang="nl-NL" dirty="0"/>
            </a:p>
          </p:txBody>
        </p:sp>
        <p:sp>
          <p:nvSpPr>
            <p:cNvPr id="12" name="Afgeronde rechthoek 11"/>
            <p:cNvSpPr/>
            <p:nvPr/>
          </p:nvSpPr>
          <p:spPr>
            <a:xfrm>
              <a:off x="107504" y="5301208"/>
              <a:ext cx="20162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Service projecten</a:t>
              </a:r>
              <a:endParaRPr lang="nl-NL" dirty="0"/>
            </a:p>
          </p:txBody>
        </p:sp>
        <p:sp>
          <p:nvSpPr>
            <p:cNvPr id="13" name="Afgeronde rechthoek 12"/>
            <p:cNvSpPr/>
            <p:nvPr/>
          </p:nvSpPr>
          <p:spPr>
            <a:xfrm>
              <a:off x="107504" y="3429000"/>
              <a:ext cx="20162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PR&amp;Communicatie</a:t>
              </a:r>
              <a:endParaRPr lang="nl-NL" dirty="0"/>
            </a:p>
          </p:txBody>
        </p:sp>
        <p:sp>
          <p:nvSpPr>
            <p:cNvPr id="14" name="Afgeronde rechthoek 13"/>
            <p:cNvSpPr/>
            <p:nvPr/>
          </p:nvSpPr>
          <p:spPr>
            <a:xfrm>
              <a:off x="107504" y="1412776"/>
              <a:ext cx="20162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Bestuur</a:t>
              </a:r>
              <a:endParaRPr lang="nl-NL" dirty="0"/>
            </a:p>
          </p:txBody>
        </p:sp>
        <p:cxnSp>
          <p:nvCxnSpPr>
            <p:cNvPr id="17" name="Rechte verbindingslijn 16"/>
            <p:cNvCxnSpPr>
              <a:endCxn id="11" idx="1"/>
            </p:cNvCxnSpPr>
            <p:nvPr/>
          </p:nvCxnSpPr>
          <p:spPr>
            <a:xfrm flipV="1">
              <a:off x="6228184" y="1736812"/>
              <a:ext cx="792088" cy="3960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flipV="1">
              <a:off x="7092280" y="3861048"/>
              <a:ext cx="864096" cy="13681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7452320" y="3861048"/>
              <a:ext cx="504056" cy="4320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a:endCxn id="5" idx="0"/>
            </p:cNvCxnSpPr>
            <p:nvPr/>
          </p:nvCxnSpPr>
          <p:spPr>
            <a:xfrm>
              <a:off x="7812360" y="3140968"/>
              <a:ext cx="216024"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V="1">
              <a:off x="5580112" y="1736812"/>
              <a:ext cx="1440160" cy="360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flipV="1">
              <a:off x="1979712" y="4437112"/>
              <a:ext cx="72008" cy="8640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stCxn id="12" idx="3"/>
            </p:cNvCxnSpPr>
            <p:nvPr/>
          </p:nvCxnSpPr>
          <p:spPr>
            <a:xfrm flipV="1">
              <a:off x="2123728" y="5373216"/>
              <a:ext cx="504056" cy="1800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a:stCxn id="12" idx="3"/>
            </p:cNvCxnSpPr>
            <p:nvPr/>
          </p:nvCxnSpPr>
          <p:spPr>
            <a:xfrm>
              <a:off x="2123728" y="5553236"/>
              <a:ext cx="1584176" cy="1800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a:stCxn id="14" idx="3"/>
            </p:cNvCxnSpPr>
            <p:nvPr/>
          </p:nvCxnSpPr>
          <p:spPr>
            <a:xfrm>
              <a:off x="2123728" y="1664804"/>
              <a:ext cx="576064" cy="3960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flipV="1">
              <a:off x="395536" y="3140968"/>
              <a:ext cx="576064" cy="28803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 name="Groep 60"/>
          <p:cNvGrpSpPr/>
          <p:nvPr/>
        </p:nvGrpSpPr>
        <p:grpSpPr>
          <a:xfrm>
            <a:off x="107504" y="6021288"/>
            <a:ext cx="8928992" cy="584775"/>
            <a:chOff x="107504" y="6021288"/>
            <a:chExt cx="8928992" cy="584775"/>
          </a:xfrm>
        </p:grpSpPr>
        <p:sp>
          <p:nvSpPr>
            <p:cNvPr id="7" name="Rechthoek 6"/>
            <p:cNvSpPr/>
            <p:nvPr/>
          </p:nvSpPr>
          <p:spPr>
            <a:xfrm>
              <a:off x="107504" y="6021288"/>
              <a:ext cx="4104456" cy="584775"/>
            </a:xfrm>
            <a:prstGeom prst="rect">
              <a:avLst/>
            </a:prstGeom>
            <a:solidFill>
              <a:schemeClr val="accent3">
                <a:lumMod val="40000"/>
                <a:lumOff val="60000"/>
              </a:schemeClr>
            </a:solidFill>
            <a:ln w="19050">
              <a:solidFill>
                <a:schemeClr val="tx2"/>
              </a:solidFill>
            </a:ln>
          </p:spPr>
          <p:txBody>
            <a:bodyPr wrap="square">
              <a:spAutoFit/>
            </a:bodyPr>
            <a:lstStyle/>
            <a:p>
              <a:r>
                <a:rPr lang="nl-NL" sz="1600" b="1" dirty="0" smtClean="0"/>
                <a:t>Geeft inzicht in Actuele en Gewenste Situatie</a:t>
              </a:r>
            </a:p>
            <a:p>
              <a:r>
                <a:rPr lang="nl-NL" sz="1600" b="1" dirty="0" smtClean="0"/>
                <a:t>en creëert draagvlak voor benodigde acties</a:t>
              </a:r>
              <a:endParaRPr lang="nl-NL" sz="1600" b="1" dirty="0"/>
            </a:p>
          </p:txBody>
        </p:sp>
        <p:sp>
          <p:nvSpPr>
            <p:cNvPr id="9" name="Rechthoek 8"/>
            <p:cNvSpPr/>
            <p:nvPr/>
          </p:nvSpPr>
          <p:spPr>
            <a:xfrm>
              <a:off x="4283968" y="6021288"/>
              <a:ext cx="2448272" cy="584775"/>
            </a:xfrm>
            <a:prstGeom prst="rect">
              <a:avLst/>
            </a:prstGeom>
            <a:solidFill>
              <a:schemeClr val="accent3">
                <a:lumMod val="40000"/>
                <a:lumOff val="60000"/>
              </a:schemeClr>
            </a:solidFill>
            <a:ln w="19050">
              <a:solidFill>
                <a:schemeClr val="tx2"/>
              </a:solidFill>
            </a:ln>
          </p:spPr>
          <p:txBody>
            <a:bodyPr wrap="square">
              <a:spAutoFit/>
            </a:bodyPr>
            <a:lstStyle/>
            <a:p>
              <a:r>
                <a:rPr lang="nl-NL" sz="1600" b="1" dirty="0" smtClean="0"/>
                <a:t>Analyse + Maatregelen op</a:t>
              </a:r>
            </a:p>
            <a:p>
              <a:r>
                <a:rPr lang="nl-NL" sz="1600" b="1" dirty="0" smtClean="0"/>
                <a:t>items met een hoge Delta</a:t>
              </a:r>
              <a:endParaRPr lang="nl-NL" sz="1600" b="1" dirty="0"/>
            </a:p>
          </p:txBody>
        </p:sp>
        <p:sp>
          <p:nvSpPr>
            <p:cNvPr id="60" name="Rechthoek 59"/>
            <p:cNvSpPr/>
            <p:nvPr/>
          </p:nvSpPr>
          <p:spPr>
            <a:xfrm>
              <a:off x="6804248" y="6021288"/>
              <a:ext cx="2232248" cy="584775"/>
            </a:xfrm>
            <a:prstGeom prst="rect">
              <a:avLst/>
            </a:prstGeom>
            <a:solidFill>
              <a:schemeClr val="accent3">
                <a:lumMod val="40000"/>
                <a:lumOff val="60000"/>
              </a:schemeClr>
            </a:solidFill>
            <a:ln w="19050">
              <a:solidFill>
                <a:schemeClr val="tx2"/>
              </a:solidFill>
            </a:ln>
          </p:spPr>
          <p:txBody>
            <a:bodyPr wrap="square">
              <a:spAutoFit/>
            </a:bodyPr>
            <a:lstStyle/>
            <a:p>
              <a:r>
                <a:rPr lang="nl-NL" sz="1600" b="1" dirty="0" smtClean="0"/>
                <a:t>Als Delta = 0 dan is club</a:t>
              </a:r>
            </a:p>
            <a:p>
              <a:r>
                <a:rPr lang="nl-NL" sz="1600" b="1" dirty="0" smtClean="0"/>
                <a:t>tevreden (leuk+zinvol)</a:t>
              </a:r>
              <a:endParaRPr lang="nl-NL" sz="16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kstvak 7"/>
          <p:cNvSpPr txBox="1"/>
          <p:nvPr/>
        </p:nvSpPr>
        <p:spPr>
          <a:xfrm>
            <a:off x="683568" y="116632"/>
            <a:ext cx="4845881" cy="707886"/>
          </a:xfrm>
          <a:prstGeom prst="rect">
            <a:avLst/>
          </a:prstGeom>
          <a:noFill/>
        </p:spPr>
        <p:txBody>
          <a:bodyPr wrap="square" rtlCol="0">
            <a:spAutoFit/>
          </a:bodyPr>
          <a:lstStyle/>
          <a:p>
            <a:r>
              <a:rPr lang="nl-NL" sz="4000" b="1" dirty="0" smtClean="0"/>
              <a:t>Analyse Leden Beleid</a:t>
            </a:r>
            <a:endParaRPr lang="nl-NL" sz="4000" b="1" dirty="0"/>
          </a:p>
        </p:txBody>
      </p:sp>
      <p:sp>
        <p:nvSpPr>
          <p:cNvPr id="10" name="Rechthoek 9"/>
          <p:cNvSpPr/>
          <p:nvPr/>
        </p:nvSpPr>
        <p:spPr>
          <a:xfrm>
            <a:off x="683568" y="836712"/>
            <a:ext cx="7920880" cy="923330"/>
          </a:xfrm>
          <a:prstGeom prst="rect">
            <a:avLst/>
          </a:prstGeom>
          <a:ln>
            <a:solidFill>
              <a:schemeClr val="tx1"/>
            </a:solidFill>
          </a:ln>
        </p:spPr>
        <p:txBody>
          <a:bodyPr wrap="square">
            <a:spAutoFit/>
          </a:bodyPr>
          <a:lstStyle/>
          <a:p>
            <a:pPr>
              <a:buClr>
                <a:srgbClr val="FF0000"/>
              </a:buClr>
            </a:pPr>
            <a:r>
              <a:rPr lang="nl-NL" dirty="0" smtClean="0"/>
              <a:t>De beste manier om van een huidige situatie naar een gewenste situatie te komen is te sturen op de </a:t>
            </a:r>
            <a:r>
              <a:rPr lang="nl-NL" u="sng" dirty="0" smtClean="0"/>
              <a:t>instroom van leden</a:t>
            </a:r>
            <a:r>
              <a:rPr lang="nl-NL" dirty="0" smtClean="0"/>
              <a:t>. Voor een </a:t>
            </a:r>
            <a:r>
              <a:rPr lang="nl-NL" u="sng" dirty="0" smtClean="0"/>
              <a:t>evenwichtig ledenbestand </a:t>
            </a:r>
            <a:r>
              <a:rPr lang="nl-NL" dirty="0" smtClean="0"/>
              <a:t>kun je kijken naar parameters zoals Leeftijd + Geslacht + Beroepen + Omvang. </a:t>
            </a:r>
          </a:p>
        </p:txBody>
      </p:sp>
      <p:sp>
        <p:nvSpPr>
          <p:cNvPr id="11" name="Rechthoek 10"/>
          <p:cNvSpPr/>
          <p:nvPr/>
        </p:nvSpPr>
        <p:spPr>
          <a:xfrm>
            <a:off x="4644008" y="1844824"/>
            <a:ext cx="3960440" cy="1477328"/>
          </a:xfrm>
          <a:prstGeom prst="rect">
            <a:avLst/>
          </a:prstGeom>
          <a:solidFill>
            <a:schemeClr val="accent1">
              <a:lumMod val="20000"/>
              <a:lumOff val="80000"/>
            </a:schemeClr>
          </a:solidFill>
          <a:ln>
            <a:solidFill>
              <a:schemeClr val="tx1"/>
            </a:solidFill>
          </a:ln>
        </p:spPr>
        <p:txBody>
          <a:bodyPr wrap="square">
            <a:spAutoFit/>
          </a:bodyPr>
          <a:lstStyle/>
          <a:p>
            <a:pPr>
              <a:buClr>
                <a:srgbClr val="FF0000"/>
              </a:buClr>
            </a:pPr>
            <a:r>
              <a:rPr lang="nl-NL" b="1" dirty="0" smtClean="0"/>
              <a:t>Toekomst: (?)</a:t>
            </a:r>
          </a:p>
          <a:p>
            <a:pPr>
              <a:buClr>
                <a:schemeClr val="tx2"/>
              </a:buClr>
              <a:buFont typeface="Wingdings" pitchFamily="2" charset="2"/>
              <a:buChar char="l"/>
            </a:pPr>
            <a:r>
              <a:rPr lang="nl-NL" dirty="0" smtClean="0"/>
              <a:t>  Omvang:	60 leden</a:t>
            </a:r>
          </a:p>
          <a:p>
            <a:pPr>
              <a:buClr>
                <a:schemeClr val="tx2"/>
              </a:buClr>
              <a:buFont typeface="Wingdings" pitchFamily="2" charset="2"/>
              <a:buChar char="l"/>
            </a:pPr>
            <a:r>
              <a:rPr lang="nl-NL" dirty="0" smtClean="0"/>
              <a:t>  Leeftijd:	gem. = 55 jaar </a:t>
            </a:r>
          </a:p>
          <a:p>
            <a:pPr>
              <a:buClr>
                <a:schemeClr val="tx2"/>
              </a:buClr>
              <a:buFont typeface="Wingdings" pitchFamily="2" charset="2"/>
              <a:buChar char="l"/>
            </a:pPr>
            <a:r>
              <a:rPr lang="nl-NL" dirty="0" smtClean="0"/>
              <a:t>  Geslacht:	M:V = 50:50</a:t>
            </a:r>
          </a:p>
          <a:p>
            <a:pPr>
              <a:buClr>
                <a:schemeClr val="tx2"/>
              </a:buClr>
              <a:buFont typeface="Wingdings" pitchFamily="2" charset="2"/>
              <a:buChar char="l"/>
            </a:pPr>
            <a:r>
              <a:rPr lang="nl-NL" dirty="0" smtClean="0"/>
              <a:t>  Beroepen:	+ Bedrijf / + </a:t>
            </a:r>
            <a:r>
              <a:rPr lang="nl-NL" dirty="0" err="1" smtClean="0"/>
              <a:t>Ondern</a:t>
            </a:r>
            <a:r>
              <a:rPr lang="nl-NL" dirty="0" smtClean="0"/>
              <a:t>.</a:t>
            </a:r>
          </a:p>
        </p:txBody>
      </p:sp>
      <p:graphicFrame>
        <p:nvGraphicFramePr>
          <p:cNvPr id="12" name="Tabel 11"/>
          <p:cNvGraphicFramePr>
            <a:graphicFrameLocks noGrp="1"/>
          </p:cNvGraphicFramePr>
          <p:nvPr/>
        </p:nvGraphicFramePr>
        <p:xfrm>
          <a:off x="683568" y="3429000"/>
          <a:ext cx="6840757" cy="1920240"/>
        </p:xfrm>
        <a:graphic>
          <a:graphicData uri="http://schemas.openxmlformats.org/drawingml/2006/table">
            <a:tbl>
              <a:tblPr/>
              <a:tblGrid>
                <a:gridCol w="3240361"/>
                <a:gridCol w="936104"/>
                <a:gridCol w="936104"/>
                <a:gridCol w="864096"/>
                <a:gridCol w="864092"/>
              </a:tblGrid>
              <a:tr h="206856">
                <a:tc rowSpan="2">
                  <a:txBody>
                    <a:bodyPr/>
                    <a:lstStyle/>
                    <a:p>
                      <a:pPr>
                        <a:spcAft>
                          <a:spcPts val="0"/>
                        </a:spcAft>
                      </a:pPr>
                      <a:r>
                        <a:rPr lang="nl-NL" sz="1400" b="1" dirty="0">
                          <a:latin typeface="Calibri"/>
                          <a:ea typeface="Calibri"/>
                          <a:cs typeface="Times New Roman"/>
                        </a:rPr>
                        <a:t>Indeling</a:t>
                      </a:r>
                      <a:endParaRPr lang="nl-NL"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nl-NL" sz="1400" b="1" dirty="0">
                          <a:latin typeface="Calibri"/>
                          <a:ea typeface="Calibri"/>
                          <a:cs typeface="Times New Roman"/>
                        </a:rPr>
                        <a:t>Ledenbestand</a:t>
                      </a:r>
                      <a:endParaRPr lang="nl-NL"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gridSpan="2">
                  <a:txBody>
                    <a:bodyPr/>
                    <a:lstStyle/>
                    <a:p>
                      <a:pPr>
                        <a:spcAft>
                          <a:spcPts val="0"/>
                        </a:spcAft>
                      </a:pPr>
                      <a:r>
                        <a:rPr lang="nl-NL" sz="1400" b="1" dirty="0">
                          <a:latin typeface="Calibri"/>
                          <a:ea typeface="Calibri"/>
                          <a:cs typeface="Times New Roman"/>
                        </a:rPr>
                        <a:t>Ondernemers</a:t>
                      </a:r>
                      <a:endParaRPr lang="nl-NL"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r>
              <a:tr h="153184">
                <a:tc vMerge="1">
                  <a:txBody>
                    <a:bodyPr/>
                    <a:lstStyle/>
                    <a:p>
                      <a:endParaRPr lang="nl-NL"/>
                    </a:p>
                  </a:txBody>
                  <a:tcPr/>
                </a:tc>
                <a:tc>
                  <a:txBody>
                    <a:bodyPr/>
                    <a:lstStyle/>
                    <a:p>
                      <a:pPr>
                        <a:spcAft>
                          <a:spcPts val="0"/>
                        </a:spcAft>
                      </a:pPr>
                      <a:r>
                        <a:rPr lang="nl-NL" sz="1400" b="1" dirty="0">
                          <a:latin typeface="Calibri"/>
                          <a:ea typeface="Calibri"/>
                          <a:cs typeface="Times New Roman"/>
                        </a:rPr>
                        <a:t>Totaal</a:t>
                      </a:r>
                      <a:endParaRPr lang="nl-NL"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400" b="1" dirty="0">
                          <a:latin typeface="Calibri"/>
                          <a:ea typeface="Calibri"/>
                          <a:cs typeface="Times New Roman"/>
                        </a:rPr>
                        <a:t>Actief</a:t>
                      </a:r>
                      <a:endParaRPr lang="nl-NL"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400" b="1" dirty="0">
                          <a:latin typeface="Calibri"/>
                          <a:ea typeface="Calibri"/>
                          <a:cs typeface="Times New Roman"/>
                        </a:rPr>
                        <a:t>Totaal</a:t>
                      </a:r>
                      <a:endParaRPr lang="nl-NL"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400" b="1" dirty="0">
                          <a:latin typeface="Calibri"/>
                          <a:ea typeface="Calibri"/>
                          <a:cs typeface="Times New Roman"/>
                        </a:rPr>
                        <a:t>Actief</a:t>
                      </a:r>
                      <a:endParaRPr lang="nl-NL"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88208">
                <a:tc>
                  <a:txBody>
                    <a:bodyPr/>
                    <a:lstStyle/>
                    <a:p>
                      <a:pPr>
                        <a:spcAft>
                          <a:spcPts val="0"/>
                        </a:spcAft>
                      </a:pPr>
                      <a:r>
                        <a:rPr lang="nl-NL" sz="1400" b="1" dirty="0">
                          <a:latin typeface="Calibri"/>
                          <a:ea typeface="Calibri"/>
                          <a:cs typeface="Times New Roman"/>
                        </a:rPr>
                        <a:t>Overheid gerelateerd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90872">
                <a:tc>
                  <a:txBody>
                    <a:bodyPr/>
                    <a:lstStyle/>
                    <a:p>
                      <a:pPr>
                        <a:spcAft>
                          <a:spcPts val="0"/>
                        </a:spcAft>
                      </a:pPr>
                      <a:r>
                        <a:rPr lang="nl-NL" sz="1400" b="1" dirty="0">
                          <a:latin typeface="Calibri"/>
                          <a:ea typeface="Calibri"/>
                          <a:cs typeface="Times New Roman"/>
                        </a:rPr>
                        <a:t>Zorg gerelateerd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93536">
                <a:tc>
                  <a:txBody>
                    <a:bodyPr/>
                    <a:lstStyle/>
                    <a:p>
                      <a:pPr>
                        <a:spcAft>
                          <a:spcPts val="0"/>
                        </a:spcAft>
                      </a:pPr>
                      <a:r>
                        <a:rPr lang="nl-NL" sz="1400" b="1" dirty="0">
                          <a:latin typeface="Calibri"/>
                          <a:ea typeface="Calibri"/>
                          <a:cs typeface="Times New Roman"/>
                        </a:rPr>
                        <a:t>Maatschappelijk, scholing, cultuur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a:latin typeface="Calibri"/>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96200">
                <a:tc>
                  <a:txBody>
                    <a:bodyPr/>
                    <a:lstStyle/>
                    <a:p>
                      <a:pPr>
                        <a:spcAft>
                          <a:spcPts val="0"/>
                        </a:spcAft>
                      </a:pPr>
                      <a:r>
                        <a:rPr lang="nl-NL" sz="1400" b="1" dirty="0">
                          <a:latin typeface="Calibri"/>
                          <a:ea typeface="Calibri"/>
                          <a:cs typeface="Times New Roman"/>
                        </a:rPr>
                        <a:t>Zakelijke dienstverlening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98864">
                <a:tc>
                  <a:txBody>
                    <a:bodyPr/>
                    <a:lstStyle/>
                    <a:p>
                      <a:pPr>
                        <a:spcAft>
                          <a:spcPts val="0"/>
                        </a:spcAft>
                      </a:pPr>
                      <a:r>
                        <a:rPr lang="nl-NL" sz="1400" b="1" dirty="0">
                          <a:latin typeface="Calibri"/>
                          <a:ea typeface="Calibri"/>
                          <a:cs typeface="Times New Roman"/>
                        </a:rPr>
                        <a:t>Middenstand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14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1400"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1400"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1400"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1528">
                <a:tc>
                  <a:txBody>
                    <a:bodyPr/>
                    <a:lstStyle/>
                    <a:p>
                      <a:pPr>
                        <a:spcAft>
                          <a:spcPts val="0"/>
                        </a:spcAft>
                      </a:pPr>
                      <a:r>
                        <a:rPr lang="nl-NL" sz="1400" b="1" dirty="0">
                          <a:latin typeface="Calibri"/>
                          <a:ea typeface="Calibri"/>
                          <a:cs typeface="Times New Roman"/>
                        </a:rPr>
                        <a:t>Bedrijven, industrie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1400" dirty="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1400"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1400"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1400"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32184">
                <a:tc>
                  <a:txBody>
                    <a:bodyPr/>
                    <a:lstStyle/>
                    <a:p>
                      <a:pPr>
                        <a:spcAft>
                          <a:spcPts val="0"/>
                        </a:spcAft>
                      </a:pPr>
                      <a:endParaRPr lang="nl-NL"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b="1">
                          <a:latin typeface="Calibri"/>
                          <a:ea typeface="Calibri"/>
                          <a:cs typeface="Times New Roman"/>
                        </a:rPr>
                        <a:t>100%</a:t>
                      </a:r>
                      <a:endParaRPr lang="nl-NL"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b="1" dirty="0">
                          <a:solidFill>
                            <a:schemeClr val="tx1"/>
                          </a:solidFill>
                          <a:latin typeface="Calibri"/>
                          <a:ea typeface="Calibri"/>
                          <a:cs typeface="Times New Roman"/>
                        </a:rPr>
                        <a:t>68%</a:t>
                      </a:r>
                      <a:endParaRPr lang="nl-NL"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b="1" dirty="0">
                          <a:solidFill>
                            <a:schemeClr val="tx1"/>
                          </a:solidFill>
                          <a:latin typeface="Calibri"/>
                          <a:ea typeface="Calibri"/>
                          <a:cs typeface="Times New Roman"/>
                        </a:rPr>
                        <a:t>35%</a:t>
                      </a:r>
                      <a:endParaRPr lang="nl-NL"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1400" b="1" dirty="0">
                          <a:solidFill>
                            <a:schemeClr val="tx1"/>
                          </a:solidFill>
                          <a:latin typeface="Calibri"/>
                          <a:ea typeface="Calibri"/>
                          <a:cs typeface="Times New Roman"/>
                        </a:rPr>
                        <a:t>30%</a:t>
                      </a:r>
                      <a:endParaRPr lang="nl-NL"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hthoek 12"/>
          <p:cNvSpPr/>
          <p:nvPr/>
        </p:nvSpPr>
        <p:spPr>
          <a:xfrm>
            <a:off x="683568" y="1844824"/>
            <a:ext cx="3744416" cy="1477328"/>
          </a:xfrm>
          <a:prstGeom prst="rect">
            <a:avLst/>
          </a:prstGeom>
          <a:ln>
            <a:solidFill>
              <a:schemeClr val="tx1"/>
            </a:solidFill>
          </a:ln>
        </p:spPr>
        <p:txBody>
          <a:bodyPr wrap="square">
            <a:spAutoFit/>
          </a:bodyPr>
          <a:lstStyle/>
          <a:p>
            <a:pPr>
              <a:buClr>
                <a:srgbClr val="FF0000"/>
              </a:buClr>
            </a:pPr>
            <a:r>
              <a:rPr lang="nl-NL" b="1" dirty="0" smtClean="0"/>
              <a:t>Per 1 juli 2014:</a:t>
            </a:r>
          </a:p>
          <a:p>
            <a:pPr>
              <a:buClr>
                <a:schemeClr val="tx2"/>
              </a:buClr>
              <a:buFont typeface="Wingdings" pitchFamily="2" charset="2"/>
              <a:buChar char="l"/>
            </a:pPr>
            <a:r>
              <a:rPr lang="nl-NL" dirty="0" smtClean="0"/>
              <a:t>  Omvang:	50 leden</a:t>
            </a:r>
          </a:p>
          <a:p>
            <a:pPr>
              <a:buClr>
                <a:schemeClr val="tx2"/>
              </a:buClr>
              <a:buFont typeface="Wingdings" pitchFamily="2" charset="2"/>
              <a:buChar char="l"/>
            </a:pPr>
            <a:r>
              <a:rPr lang="nl-NL" dirty="0" smtClean="0"/>
              <a:t>  Leeftijd:	gem. = 58 jaar </a:t>
            </a:r>
          </a:p>
          <a:p>
            <a:pPr>
              <a:buClr>
                <a:schemeClr val="tx2"/>
              </a:buClr>
              <a:buFont typeface="Wingdings" pitchFamily="2" charset="2"/>
              <a:buChar char="l"/>
            </a:pPr>
            <a:r>
              <a:rPr lang="nl-NL" dirty="0" smtClean="0"/>
              <a:t>  Geslacht:	M:V = 80:20</a:t>
            </a:r>
          </a:p>
          <a:p>
            <a:pPr>
              <a:buClr>
                <a:schemeClr val="tx2"/>
              </a:buClr>
              <a:buFont typeface="Wingdings" pitchFamily="2" charset="2"/>
              <a:buChar char="l"/>
            </a:pPr>
            <a:r>
              <a:rPr lang="nl-NL" dirty="0" smtClean="0"/>
              <a:t>  Beroepen:	tabel</a:t>
            </a:r>
          </a:p>
        </p:txBody>
      </p:sp>
      <p:sp>
        <p:nvSpPr>
          <p:cNvPr id="15" name="Rechthoek 14"/>
          <p:cNvSpPr/>
          <p:nvPr/>
        </p:nvSpPr>
        <p:spPr>
          <a:xfrm>
            <a:off x="683568" y="5445224"/>
            <a:ext cx="7920880" cy="1200329"/>
          </a:xfrm>
          <a:prstGeom prst="rect">
            <a:avLst/>
          </a:prstGeom>
          <a:ln>
            <a:solidFill>
              <a:schemeClr val="tx1"/>
            </a:solidFill>
          </a:ln>
        </p:spPr>
        <p:txBody>
          <a:bodyPr wrap="square">
            <a:spAutoFit/>
          </a:bodyPr>
          <a:lstStyle/>
          <a:p>
            <a:pPr>
              <a:buClr>
                <a:srgbClr val="FF0000"/>
              </a:buClr>
              <a:buFont typeface="Wingdings" pitchFamily="2" charset="2"/>
              <a:buChar char="l"/>
            </a:pPr>
            <a:r>
              <a:rPr lang="nl-NL" dirty="0" smtClean="0"/>
              <a:t> Bij normaalverdeling van 55 +/-20 </a:t>
            </a:r>
            <a:r>
              <a:rPr lang="nl-NL" dirty="0" err="1" smtClean="0"/>
              <a:t>jr</a:t>
            </a:r>
            <a:r>
              <a:rPr lang="nl-NL" dirty="0" smtClean="0"/>
              <a:t> is statistische uitstroom ca 4% / </a:t>
            </a:r>
            <a:r>
              <a:rPr lang="nl-NL" dirty="0" err="1" smtClean="0"/>
              <a:t>jr</a:t>
            </a:r>
            <a:endParaRPr lang="nl-NL" dirty="0" smtClean="0"/>
          </a:p>
          <a:p>
            <a:pPr>
              <a:buClr>
                <a:srgbClr val="FF0000"/>
              </a:buClr>
              <a:buFont typeface="Wingdings" pitchFamily="2" charset="2"/>
              <a:buChar char="l"/>
            </a:pPr>
            <a:r>
              <a:rPr lang="nl-NL" dirty="0" smtClean="0"/>
              <a:t> Door verhuizing, werk en passing een extra uitstroom van ca 2% / </a:t>
            </a:r>
            <a:r>
              <a:rPr lang="nl-NL" dirty="0" err="1" smtClean="0"/>
              <a:t>jr</a:t>
            </a:r>
            <a:endParaRPr lang="nl-NL" dirty="0" smtClean="0"/>
          </a:p>
          <a:p>
            <a:pPr>
              <a:buClr>
                <a:srgbClr val="FF0000"/>
              </a:buClr>
              <a:buFont typeface="Wingdings" pitchFamily="2" charset="2"/>
              <a:buChar char="l"/>
            </a:pPr>
            <a:r>
              <a:rPr lang="nl-NL" dirty="0" smtClean="0"/>
              <a:t> Om in 10 jaar van 50 naar 60 leden te gaan is extra instroom van ca 2% nodig</a:t>
            </a:r>
          </a:p>
          <a:p>
            <a:pPr>
              <a:buClr>
                <a:srgbClr val="FF0000"/>
              </a:buClr>
              <a:buFont typeface="Wingdings" pitchFamily="2" charset="2"/>
              <a:buChar char="l"/>
            </a:pPr>
            <a:r>
              <a:rPr lang="nl-NL" dirty="0" smtClean="0"/>
              <a:t> Dus totale instroom van nieuwe leden dient ca 8% / </a:t>
            </a:r>
            <a:r>
              <a:rPr lang="nl-NL" dirty="0" err="1" smtClean="0"/>
              <a:t>jr</a:t>
            </a:r>
            <a:r>
              <a:rPr lang="nl-NL" dirty="0" smtClean="0"/>
              <a:t> te zijn = 4 / </a:t>
            </a:r>
            <a:r>
              <a:rPr lang="nl-NL" dirty="0" err="1" smtClean="0"/>
              <a:t>jr</a:t>
            </a: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 calcmode="lin" valueType="num">
                                      <p:cBhvr additive="base">
                                        <p:cTn id="1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 calcmode="lin" valueType="num">
                                      <p:cBhvr additive="base">
                                        <p:cTn id="3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anim calcmode="lin" valueType="num">
                                      <p:cBhvr additive="base">
                                        <p:cTn id="4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xEl>
                                              <p:pRg st="1" end="1"/>
                                            </p:txEl>
                                          </p:spTgt>
                                        </p:tgtEl>
                                        <p:attrNameLst>
                                          <p:attrName>style.visibility</p:attrName>
                                        </p:attrNameLst>
                                      </p:cBhvr>
                                      <p:to>
                                        <p:strVal val="visible"/>
                                      </p:to>
                                    </p:set>
                                    <p:anim calcmode="lin" valueType="num">
                                      <p:cBhvr additive="base">
                                        <p:cTn id="5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xEl>
                                              <p:pRg st="2" end="2"/>
                                            </p:txEl>
                                          </p:spTgt>
                                        </p:tgtEl>
                                        <p:attrNameLst>
                                          <p:attrName>style.visibility</p:attrName>
                                        </p:attrNameLst>
                                      </p:cBhvr>
                                      <p:to>
                                        <p:strVal val="visible"/>
                                      </p:to>
                                    </p:set>
                                    <p:anim calcmode="lin" valueType="num">
                                      <p:cBhvr additive="base">
                                        <p:cTn id="5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xEl>
                                              <p:pRg st="3" end="3"/>
                                            </p:txEl>
                                          </p:spTgt>
                                        </p:tgtEl>
                                        <p:attrNameLst>
                                          <p:attrName>style.visibility</p:attrName>
                                        </p:attrNameLst>
                                      </p:cBhvr>
                                      <p:to>
                                        <p:strVal val="visible"/>
                                      </p:to>
                                    </p:set>
                                    <p:anim calcmode="lin" valueType="num">
                                      <p:cBhvr additive="base">
                                        <p:cTn id="5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3" grpId="0" animBg="1"/>
      <p:bldP spid="15"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kstvak 7"/>
          <p:cNvSpPr txBox="1"/>
          <p:nvPr/>
        </p:nvSpPr>
        <p:spPr>
          <a:xfrm>
            <a:off x="683568" y="116632"/>
            <a:ext cx="6216576" cy="707886"/>
          </a:xfrm>
          <a:prstGeom prst="rect">
            <a:avLst/>
          </a:prstGeom>
          <a:noFill/>
        </p:spPr>
        <p:txBody>
          <a:bodyPr wrap="square" rtlCol="0">
            <a:spAutoFit/>
          </a:bodyPr>
          <a:lstStyle/>
          <a:p>
            <a:r>
              <a:rPr lang="nl-NL" sz="4000" b="1" dirty="0" smtClean="0"/>
              <a:t>Doelstellingen Leden Beleid</a:t>
            </a:r>
            <a:endParaRPr lang="nl-NL" sz="4000" b="1" dirty="0"/>
          </a:p>
        </p:txBody>
      </p:sp>
      <p:sp>
        <p:nvSpPr>
          <p:cNvPr id="5" name="Rechthoek 4"/>
          <p:cNvSpPr/>
          <p:nvPr/>
        </p:nvSpPr>
        <p:spPr>
          <a:xfrm>
            <a:off x="683568" y="4509120"/>
            <a:ext cx="7920880" cy="1754326"/>
          </a:xfrm>
          <a:prstGeom prst="rect">
            <a:avLst/>
          </a:prstGeom>
          <a:ln>
            <a:solidFill>
              <a:schemeClr val="tx1"/>
            </a:solidFill>
          </a:ln>
        </p:spPr>
        <p:txBody>
          <a:bodyPr wrap="square">
            <a:spAutoFit/>
          </a:bodyPr>
          <a:lstStyle/>
          <a:p>
            <a:pPr>
              <a:buClr>
                <a:srgbClr val="FF0000"/>
              </a:buClr>
            </a:pPr>
            <a:r>
              <a:rPr lang="nl-NL" b="1" dirty="0" smtClean="0"/>
              <a:t>Ondersteunende maatregelen:</a:t>
            </a:r>
          </a:p>
          <a:p>
            <a:pPr lvl="0">
              <a:buClr>
                <a:srgbClr val="00B050"/>
              </a:buClr>
              <a:buFont typeface="Wingdings" pitchFamily="2" charset="2"/>
              <a:buChar char="l"/>
            </a:pPr>
            <a:r>
              <a:rPr lang="nl-NL" dirty="0" smtClean="0"/>
              <a:t>  Elk lid moet een goed verhaal  (</a:t>
            </a:r>
            <a:r>
              <a:rPr lang="nl-NL" dirty="0" err="1" smtClean="0"/>
              <a:t>pitch</a:t>
            </a:r>
            <a:r>
              <a:rPr lang="nl-NL" dirty="0" smtClean="0"/>
              <a:t>) kunnen vertellen over Rotary en de club</a:t>
            </a:r>
          </a:p>
          <a:p>
            <a:pPr lvl="0">
              <a:buClr>
                <a:srgbClr val="00B050"/>
              </a:buClr>
              <a:buFont typeface="Wingdings" pitchFamily="2" charset="2"/>
              <a:buChar char="l"/>
            </a:pPr>
            <a:r>
              <a:rPr lang="nl-NL" dirty="0" smtClean="0"/>
              <a:t>  Het programma dient interessante onderwerpen te bevatten waarbij kandidaat-</a:t>
            </a:r>
          </a:p>
          <a:p>
            <a:pPr lvl="0">
              <a:buClr>
                <a:srgbClr val="00B050"/>
              </a:buClr>
            </a:pPr>
            <a:r>
              <a:rPr lang="nl-NL" dirty="0" smtClean="0"/>
              <a:t>      leden uitgenodigd kunnen worden (relatie met Club Activiteiten)</a:t>
            </a:r>
          </a:p>
          <a:p>
            <a:pPr lvl="0">
              <a:buClr>
                <a:srgbClr val="00B050"/>
              </a:buClr>
              <a:buFont typeface="Wingdings" pitchFamily="2" charset="2"/>
              <a:buChar char="l"/>
            </a:pPr>
            <a:r>
              <a:rPr lang="nl-NL" dirty="0" smtClean="0"/>
              <a:t>  Goede PR over activiteiten en service projecten van de club (relatie met Service</a:t>
            </a:r>
          </a:p>
          <a:p>
            <a:pPr lvl="0">
              <a:buClr>
                <a:srgbClr val="00B050"/>
              </a:buClr>
            </a:pPr>
            <a:r>
              <a:rPr lang="nl-NL" dirty="0" smtClean="0"/>
              <a:t>      Projecten en met PR&amp;Communicatie)</a:t>
            </a:r>
            <a:endParaRPr lang="nl-NL" dirty="0"/>
          </a:p>
        </p:txBody>
      </p:sp>
      <p:sp>
        <p:nvSpPr>
          <p:cNvPr id="11" name="Rechthoek 10"/>
          <p:cNvSpPr/>
          <p:nvPr/>
        </p:nvSpPr>
        <p:spPr>
          <a:xfrm>
            <a:off x="683568" y="1196752"/>
            <a:ext cx="7920880" cy="1477328"/>
          </a:xfrm>
          <a:prstGeom prst="rect">
            <a:avLst/>
          </a:prstGeom>
          <a:ln>
            <a:solidFill>
              <a:schemeClr val="tx1"/>
            </a:solidFill>
          </a:ln>
        </p:spPr>
        <p:txBody>
          <a:bodyPr wrap="square">
            <a:spAutoFit/>
          </a:bodyPr>
          <a:lstStyle/>
          <a:p>
            <a:pPr>
              <a:buClr>
                <a:srgbClr val="FF0000"/>
              </a:buClr>
            </a:pPr>
            <a:r>
              <a:rPr lang="nl-NL" b="1" dirty="0" smtClean="0"/>
              <a:t>SMART Doelstellingen:</a:t>
            </a:r>
          </a:p>
          <a:p>
            <a:pPr>
              <a:buClr>
                <a:schemeClr val="tx2"/>
              </a:buClr>
              <a:buFont typeface="Wingdings" pitchFamily="2" charset="2"/>
              <a:buChar char="l"/>
            </a:pPr>
            <a:r>
              <a:rPr lang="nl-NL" dirty="0" smtClean="0"/>
              <a:t> Club:   Jaarlijks minimaal 4 nieuwe leden die voldoen aan het zoekcriterium </a:t>
            </a:r>
          </a:p>
          <a:p>
            <a:pPr>
              <a:buClr>
                <a:schemeClr val="tx2"/>
              </a:buClr>
            </a:pPr>
            <a:r>
              <a:rPr lang="nl-NL" dirty="0" smtClean="0"/>
              <a:t>                waardoor RC Almelo een vitaler en meer evenwichtig ledenbestand krijgt.</a:t>
            </a:r>
          </a:p>
          <a:p>
            <a:pPr>
              <a:buClr>
                <a:schemeClr val="tx2"/>
              </a:buClr>
              <a:buFont typeface="Wingdings" pitchFamily="2" charset="2"/>
              <a:buChar char="l"/>
            </a:pPr>
            <a:r>
              <a:rPr lang="nl-NL" dirty="0" smtClean="0"/>
              <a:t> Lid:      Jaarlijks benoemt  elk clublid minstens 1 geschikte kandidaat, heeft </a:t>
            </a:r>
          </a:p>
          <a:p>
            <a:pPr>
              <a:buClr>
                <a:schemeClr val="tx2"/>
              </a:buClr>
            </a:pPr>
            <a:r>
              <a:rPr lang="nl-NL" dirty="0" smtClean="0"/>
              <a:t>                daarmee een serieus gesprek over Rotary en toetst hun interesse. </a:t>
            </a:r>
          </a:p>
        </p:txBody>
      </p:sp>
      <p:sp>
        <p:nvSpPr>
          <p:cNvPr id="9" name="Rechthoek 8"/>
          <p:cNvSpPr/>
          <p:nvPr/>
        </p:nvSpPr>
        <p:spPr>
          <a:xfrm>
            <a:off x="683568" y="2852936"/>
            <a:ext cx="5328592" cy="1477328"/>
          </a:xfrm>
          <a:prstGeom prst="rect">
            <a:avLst/>
          </a:prstGeom>
          <a:ln>
            <a:solidFill>
              <a:schemeClr val="tx1"/>
            </a:solidFill>
          </a:ln>
        </p:spPr>
        <p:txBody>
          <a:bodyPr wrap="square">
            <a:spAutoFit/>
          </a:bodyPr>
          <a:lstStyle/>
          <a:p>
            <a:pPr>
              <a:buClr>
                <a:srgbClr val="FF0000"/>
              </a:buClr>
            </a:pPr>
            <a:r>
              <a:rPr lang="nl-NL" b="1" dirty="0" smtClean="0"/>
              <a:t>Zoek criteria:</a:t>
            </a:r>
          </a:p>
          <a:p>
            <a:pPr lvl="0">
              <a:buClr>
                <a:schemeClr val="accent2"/>
              </a:buClr>
              <a:buFont typeface="Wingdings" pitchFamily="2" charset="2"/>
              <a:buChar char="l"/>
            </a:pPr>
            <a:r>
              <a:rPr lang="nl-NL" dirty="0" smtClean="0"/>
              <a:t>  bij voorkeur een leeftijd van 40 +/- 10 jaar</a:t>
            </a:r>
          </a:p>
          <a:p>
            <a:pPr lvl="0">
              <a:buClr>
                <a:schemeClr val="accent2"/>
              </a:buClr>
              <a:buFont typeface="Wingdings" pitchFamily="2" charset="2"/>
              <a:buChar char="l"/>
            </a:pPr>
            <a:r>
              <a:rPr lang="nl-NL" dirty="0" smtClean="0"/>
              <a:t>  een gemiddelde verhouding M : V = 40- : 60+</a:t>
            </a:r>
          </a:p>
          <a:p>
            <a:pPr lvl="0">
              <a:buClr>
                <a:schemeClr val="accent2"/>
              </a:buClr>
              <a:buFont typeface="Wingdings" pitchFamily="2" charset="2"/>
              <a:buChar char="l"/>
            </a:pPr>
            <a:r>
              <a:rPr lang="nl-NL" dirty="0" smtClean="0"/>
              <a:t>  bij voorkeur uit bedrijven, industrie en middenstand </a:t>
            </a:r>
          </a:p>
          <a:p>
            <a:pPr lvl="0">
              <a:buClr>
                <a:schemeClr val="accent2"/>
              </a:buClr>
              <a:buFont typeface="Wingdings" pitchFamily="2" charset="2"/>
              <a:buChar char="l"/>
            </a:pPr>
            <a:r>
              <a:rPr lang="nl-NL" dirty="0" smtClean="0"/>
              <a:t>  bij voorkeur actieve ondernemers</a:t>
            </a:r>
            <a:endParaRPr lang="nl-NL" dirty="0"/>
          </a:p>
        </p:txBody>
      </p:sp>
      <p:sp>
        <p:nvSpPr>
          <p:cNvPr id="7" name="Afgeronde rechthoek 6"/>
          <p:cNvSpPr/>
          <p:nvPr/>
        </p:nvSpPr>
        <p:spPr>
          <a:xfrm>
            <a:off x="6156176" y="3068960"/>
            <a:ext cx="2448272" cy="108012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smtClean="0">
                <a:solidFill>
                  <a:schemeClr val="tx1"/>
                </a:solidFill>
              </a:rPr>
              <a:t>In 2014-2015</a:t>
            </a:r>
            <a:r>
              <a:rPr lang="nl-NL" dirty="0" smtClean="0">
                <a:solidFill>
                  <a:schemeClr val="tx1"/>
                </a:solidFill>
              </a:rPr>
              <a:t>:</a:t>
            </a:r>
          </a:p>
          <a:p>
            <a:r>
              <a:rPr lang="nl-NL" dirty="0" smtClean="0">
                <a:solidFill>
                  <a:schemeClr val="tx1"/>
                </a:solidFill>
              </a:rPr>
              <a:t>5 nieuwe leden en met  </a:t>
            </a:r>
          </a:p>
          <a:p>
            <a:r>
              <a:rPr lang="nl-NL" dirty="0" smtClean="0">
                <a:solidFill>
                  <a:schemeClr val="tx1"/>
                </a:solidFill>
              </a:rPr>
              <a:t>3 kandidaten bezig</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 calcmode="lin" valueType="num">
                                      <p:cBhvr additive="base">
                                        <p:cTn id="3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5">
                                            <p:bg/>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additive="base">
                                        <p:cTn id="4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additive="base">
                                        <p:cTn id="4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 calcmode="lin" valueType="num">
                                      <p:cBhvr additive="base">
                                        <p:cTn id="5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 calcmode="lin" valueType="num">
                                      <p:cBhvr additive="base">
                                        <p:cTn id="5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bg/>
                                          </p:spTgt>
                                        </p:tgtEl>
                                        <p:attrNameLst>
                                          <p:attrName>style.visibility</p:attrName>
                                        </p:attrNameLst>
                                      </p:cBhvr>
                                      <p:to>
                                        <p:strVal val="visible"/>
                                      </p:to>
                                    </p:set>
                                    <p:anim calcmode="lin" valueType="num">
                                      <p:cBhvr additive="base">
                                        <p:cTn id="6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7">
                                            <p:bg/>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additive="base">
                                        <p:cTn id="6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 calcmode="lin" valueType="num">
                                      <p:cBhvr additive="base">
                                        <p:cTn id="7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
                                            <p:txEl>
                                              <p:pRg st="2" end="2"/>
                                            </p:txEl>
                                          </p:spTgt>
                                        </p:tgtEl>
                                        <p:attrNameLst>
                                          <p:attrName>style.visibility</p:attrName>
                                        </p:attrNameLst>
                                      </p:cBhvr>
                                      <p:to>
                                        <p:strVal val="visible"/>
                                      </p:to>
                                    </p:set>
                                    <p:anim calcmode="lin" valueType="num">
                                      <p:cBhvr additive="base">
                                        <p:cTn id="7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9" grpId="0" build="allAtOnce" animBg="1"/>
      <p:bldP spid="7"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kstvak 7"/>
          <p:cNvSpPr txBox="1"/>
          <p:nvPr/>
        </p:nvSpPr>
        <p:spPr>
          <a:xfrm>
            <a:off x="251520" y="0"/>
            <a:ext cx="1245534" cy="707886"/>
          </a:xfrm>
          <a:prstGeom prst="rect">
            <a:avLst/>
          </a:prstGeom>
          <a:noFill/>
        </p:spPr>
        <p:txBody>
          <a:bodyPr wrap="none" rtlCol="0">
            <a:spAutoFit/>
          </a:bodyPr>
          <a:lstStyle/>
          <a:p>
            <a:r>
              <a:rPr lang="nl-NL" sz="4000" b="1" dirty="0" err="1" smtClean="0"/>
              <a:t>Pitch</a:t>
            </a:r>
            <a:endParaRPr lang="nl-NL" sz="4000" b="1" dirty="0"/>
          </a:p>
        </p:txBody>
      </p:sp>
      <p:sp>
        <p:nvSpPr>
          <p:cNvPr id="7" name="Rechthoek 6"/>
          <p:cNvSpPr/>
          <p:nvPr/>
        </p:nvSpPr>
        <p:spPr>
          <a:xfrm>
            <a:off x="323528" y="1196752"/>
            <a:ext cx="8460432" cy="4154984"/>
          </a:xfrm>
          <a:prstGeom prst="rect">
            <a:avLst/>
          </a:prstGeom>
          <a:solidFill>
            <a:schemeClr val="accent1">
              <a:lumMod val="20000"/>
              <a:lumOff val="80000"/>
            </a:schemeClr>
          </a:solidFill>
          <a:ln>
            <a:solidFill>
              <a:schemeClr val="tx1"/>
            </a:solidFill>
          </a:ln>
        </p:spPr>
        <p:txBody>
          <a:bodyPr wrap="square">
            <a:spAutoFit/>
          </a:bodyPr>
          <a:lstStyle/>
          <a:p>
            <a:r>
              <a:rPr lang="nl-NL" sz="2400" b="1" dirty="0" smtClean="0"/>
              <a:t>Rotaryclub Almelo:</a:t>
            </a:r>
            <a:endParaRPr lang="nl-NL" sz="2400" dirty="0" smtClean="0"/>
          </a:p>
          <a:p>
            <a:r>
              <a:rPr lang="nl-NL" sz="2400" dirty="0" smtClean="0"/>
              <a:t/>
            </a:r>
            <a:br>
              <a:rPr lang="nl-NL" sz="2400" dirty="0" smtClean="0"/>
            </a:br>
            <a:endParaRPr lang="nl-NL" sz="2400" dirty="0" smtClean="0"/>
          </a:p>
          <a:p>
            <a:r>
              <a:rPr lang="nl-NL" sz="2400" b="1" dirty="0" smtClean="0"/>
              <a:t>Een leuke en inspirerende lokale serviceclub </a:t>
            </a:r>
          </a:p>
          <a:p>
            <a:r>
              <a:rPr lang="nl-NL" sz="2400" b="1" dirty="0" smtClean="0"/>
              <a:t>die deel uitmaakt van een internationale organisatie </a:t>
            </a:r>
          </a:p>
          <a:p>
            <a:r>
              <a:rPr lang="nl-NL" sz="2400" b="1" dirty="0" smtClean="0"/>
              <a:t>met actieve en integere leden uit verschillende beroepsgroepen </a:t>
            </a:r>
          </a:p>
          <a:p>
            <a:r>
              <a:rPr lang="nl-NL" sz="2400" b="1" dirty="0" smtClean="0"/>
              <a:t>die elk een leidende rol op hun vakgebied vervullen en </a:t>
            </a:r>
          </a:p>
          <a:p>
            <a:r>
              <a:rPr lang="nl-NL" sz="2400" b="1" dirty="0" smtClean="0"/>
              <a:t>in vriendschap met elkaar en samen met andere organisaties </a:t>
            </a:r>
          </a:p>
          <a:p>
            <a:r>
              <a:rPr lang="nl-NL" sz="2400" b="1" dirty="0" smtClean="0"/>
              <a:t>via lokale en internationale projecten </a:t>
            </a:r>
          </a:p>
          <a:p>
            <a:r>
              <a:rPr lang="nl-NL" sz="2400" b="1" dirty="0" smtClean="0"/>
              <a:t>zich zinvol inzetten voor een betere samenleving.</a:t>
            </a:r>
          </a:p>
          <a:p>
            <a:endParaRPr lang="nl-NL"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kstvak 7"/>
          <p:cNvSpPr txBox="1"/>
          <p:nvPr/>
        </p:nvSpPr>
        <p:spPr>
          <a:xfrm>
            <a:off x="611560" y="0"/>
            <a:ext cx="5452903" cy="707886"/>
          </a:xfrm>
          <a:prstGeom prst="rect">
            <a:avLst/>
          </a:prstGeom>
          <a:noFill/>
        </p:spPr>
        <p:txBody>
          <a:bodyPr wrap="none" rtlCol="0">
            <a:spAutoFit/>
          </a:bodyPr>
          <a:lstStyle/>
          <a:p>
            <a:r>
              <a:rPr lang="nl-NL" sz="4000" b="1" dirty="0" smtClean="0"/>
              <a:t>Situatieschets RC Almelo</a:t>
            </a:r>
            <a:endParaRPr lang="nl-NL" sz="4000" b="1" dirty="0"/>
          </a:p>
        </p:txBody>
      </p:sp>
      <p:sp>
        <p:nvSpPr>
          <p:cNvPr id="5" name="Rechthoek 4"/>
          <p:cNvSpPr/>
          <p:nvPr/>
        </p:nvSpPr>
        <p:spPr>
          <a:xfrm>
            <a:off x="683568" y="4509120"/>
            <a:ext cx="7920880" cy="2031325"/>
          </a:xfrm>
          <a:prstGeom prst="rect">
            <a:avLst/>
          </a:prstGeom>
          <a:ln>
            <a:noFill/>
          </a:ln>
        </p:spPr>
        <p:txBody>
          <a:bodyPr wrap="square">
            <a:spAutoFit/>
          </a:bodyPr>
          <a:lstStyle/>
          <a:p>
            <a:pPr lvl="0">
              <a:buClr>
                <a:srgbClr val="00B050"/>
              </a:buClr>
              <a:buFont typeface="Wingdings" pitchFamily="2" charset="2"/>
              <a:buChar char="l"/>
            </a:pPr>
            <a:r>
              <a:rPr lang="nl-NL" dirty="0" smtClean="0"/>
              <a:t>  Echter:</a:t>
            </a:r>
          </a:p>
          <a:p>
            <a:pPr lvl="1">
              <a:buClr>
                <a:srgbClr val="00B050"/>
              </a:buClr>
              <a:buFont typeface="Wingdings" pitchFamily="2" charset="2"/>
              <a:buChar char="Ø"/>
            </a:pPr>
            <a:r>
              <a:rPr lang="nl-NL" dirty="0" smtClean="0"/>
              <a:t> alleen bestuur druk met de aandachtsgebieden</a:t>
            </a:r>
          </a:p>
          <a:p>
            <a:pPr lvl="1">
              <a:buClr>
                <a:srgbClr val="00B050"/>
              </a:buClr>
              <a:buFont typeface="Wingdings" pitchFamily="2" charset="2"/>
              <a:buChar char="Ø"/>
            </a:pPr>
            <a:r>
              <a:rPr lang="nl-NL" dirty="0" smtClean="0"/>
              <a:t> een structuur met wirwar aan commissies en geen verbanden</a:t>
            </a:r>
          </a:p>
          <a:p>
            <a:pPr lvl="1">
              <a:buClr>
                <a:srgbClr val="00B050"/>
              </a:buClr>
              <a:buFont typeface="Wingdings" pitchFamily="2" charset="2"/>
              <a:buChar char="Ø"/>
            </a:pPr>
            <a:r>
              <a:rPr lang="nl-NL" dirty="0" smtClean="0"/>
              <a:t> onduidelijkheid over het Wat + Waarom + Hoe + Wie</a:t>
            </a:r>
          </a:p>
          <a:p>
            <a:pPr lvl="1">
              <a:buClr>
                <a:srgbClr val="00B050"/>
              </a:buClr>
              <a:buFont typeface="Wingdings" pitchFamily="2" charset="2"/>
              <a:buChar char="Ø"/>
            </a:pPr>
            <a:r>
              <a:rPr lang="nl-NL" dirty="0" smtClean="0"/>
              <a:t> weinig inzicht in status en resultaten van projecten</a:t>
            </a:r>
          </a:p>
          <a:p>
            <a:pPr lvl="1">
              <a:buClr>
                <a:srgbClr val="00B050"/>
              </a:buClr>
              <a:buFont typeface="Wingdings" pitchFamily="2" charset="2"/>
              <a:buChar char="Ø"/>
            </a:pPr>
            <a:r>
              <a:rPr lang="nl-NL" dirty="0" smtClean="0"/>
              <a:t> nog geen echte veranderingen / verbeteringen</a:t>
            </a:r>
          </a:p>
          <a:p>
            <a:pPr lvl="1">
              <a:buClr>
                <a:srgbClr val="00B050"/>
              </a:buClr>
              <a:buFont typeface="Wingdings" pitchFamily="2" charset="2"/>
              <a:buChar char="Ø"/>
            </a:pPr>
            <a:r>
              <a:rPr lang="nl-NL" dirty="0" smtClean="0"/>
              <a:t> zeer beperkte instroom nieuwe en jongere leden</a:t>
            </a:r>
            <a:endParaRPr lang="nl-NL" dirty="0"/>
          </a:p>
        </p:txBody>
      </p:sp>
      <p:sp>
        <p:nvSpPr>
          <p:cNvPr id="11" name="Rechthoek 10"/>
          <p:cNvSpPr/>
          <p:nvPr/>
        </p:nvSpPr>
        <p:spPr>
          <a:xfrm>
            <a:off x="683568" y="1052736"/>
            <a:ext cx="7920880" cy="2062103"/>
          </a:xfrm>
          <a:prstGeom prst="rect">
            <a:avLst/>
          </a:prstGeom>
          <a:ln>
            <a:solidFill>
              <a:schemeClr val="tx1"/>
            </a:solidFill>
          </a:ln>
        </p:spPr>
        <p:txBody>
          <a:bodyPr wrap="square">
            <a:spAutoFit/>
          </a:bodyPr>
          <a:lstStyle/>
          <a:p>
            <a:pPr>
              <a:buClr>
                <a:srgbClr val="FF0000"/>
              </a:buClr>
            </a:pPr>
            <a:r>
              <a:rPr lang="nl-NL" sz="2000" b="1" dirty="0" smtClean="0"/>
              <a:t>Meerjarenplan 2012-2017:</a:t>
            </a:r>
          </a:p>
          <a:p>
            <a:pPr>
              <a:buClr>
                <a:schemeClr val="tx2"/>
              </a:buClr>
              <a:buFont typeface="Wingdings" pitchFamily="2" charset="2"/>
              <a:buChar char="l"/>
            </a:pPr>
            <a:r>
              <a:rPr lang="nl-NL" dirty="0" smtClean="0"/>
              <a:t> Aandacht voor:</a:t>
            </a:r>
          </a:p>
          <a:p>
            <a:pPr lvl="1">
              <a:buClr>
                <a:schemeClr val="tx2"/>
              </a:buClr>
              <a:buFont typeface="Wingdings" pitchFamily="2" charset="2"/>
              <a:buChar char="Ø"/>
            </a:pPr>
            <a:r>
              <a:rPr lang="nl-NL" dirty="0" smtClean="0"/>
              <a:t> Vitalisering	             (relatief veel oudere leden die al lang lid zijn)</a:t>
            </a:r>
          </a:p>
          <a:p>
            <a:pPr lvl="1">
              <a:buClr>
                <a:schemeClr val="tx2"/>
              </a:buClr>
              <a:buFont typeface="Wingdings" pitchFamily="2" charset="2"/>
              <a:buChar char="Ø"/>
            </a:pPr>
            <a:r>
              <a:rPr lang="nl-NL" dirty="0" smtClean="0"/>
              <a:t> Doen	             (zekere passiviteit en matige betrokkenheid projecten) </a:t>
            </a:r>
          </a:p>
          <a:p>
            <a:pPr lvl="1">
              <a:buClr>
                <a:schemeClr val="tx2"/>
              </a:buClr>
              <a:buFont typeface="Wingdings" pitchFamily="2" charset="2"/>
              <a:buChar char="Ø"/>
            </a:pPr>
            <a:r>
              <a:rPr lang="nl-NL" dirty="0" smtClean="0"/>
              <a:t> Communicatie         (enige weerstand tegen inzet nieuwe media)</a:t>
            </a:r>
          </a:p>
          <a:p>
            <a:pPr>
              <a:buClr>
                <a:schemeClr val="tx2"/>
              </a:buClr>
              <a:buFont typeface="Wingdings" pitchFamily="2" charset="2"/>
              <a:buChar char="l"/>
            </a:pPr>
            <a:r>
              <a:rPr lang="nl-NL" dirty="0" smtClean="0"/>
              <a:t> Geïnitieerd door voorgaande voorzitters</a:t>
            </a:r>
          </a:p>
          <a:p>
            <a:pPr>
              <a:buClr>
                <a:schemeClr val="tx2"/>
              </a:buClr>
            </a:pPr>
            <a:r>
              <a:rPr lang="nl-NL" dirty="0" smtClean="0"/>
              <a:t>    Als inkomend voorzitter daar </a:t>
            </a:r>
            <a:r>
              <a:rPr lang="nl-NL" dirty="0" err="1" smtClean="0"/>
              <a:t>commitment</a:t>
            </a:r>
            <a:r>
              <a:rPr lang="nl-NL" dirty="0" smtClean="0"/>
              <a:t> aan gegeven</a:t>
            </a:r>
          </a:p>
        </p:txBody>
      </p:sp>
      <p:pic>
        <p:nvPicPr>
          <p:cNvPr id="2056" name="Picture 8" descr="https://encrypted-tbn1.gstatic.com/images?q=tbn:ANd9GcQ0TIy2Nk6jbtFeI-GXwwL56WXFryRXQhdxBI8-KFVsEiOHR3gq">
            <a:hlinkClick r:id="rId2"/>
          </p:cNvPr>
          <p:cNvPicPr>
            <a:picLocks noChangeAspect="1" noChangeArrowheads="1"/>
          </p:cNvPicPr>
          <p:nvPr/>
        </p:nvPicPr>
        <p:blipFill>
          <a:blip r:embed="rId3" cstate="print"/>
          <a:srcRect/>
          <a:stretch>
            <a:fillRect/>
          </a:stretch>
        </p:blipFill>
        <p:spPr bwMode="auto">
          <a:xfrm>
            <a:off x="7236296" y="4653136"/>
            <a:ext cx="1368152" cy="1722406"/>
          </a:xfrm>
          <a:prstGeom prst="rect">
            <a:avLst/>
          </a:prstGeom>
          <a:noFill/>
        </p:spPr>
      </p:pic>
      <p:pic>
        <p:nvPicPr>
          <p:cNvPr id="2058" name="Picture 10" descr="http://images.clipartlogo.com/files/ss/thumb/735/73592347/vector-wooden-sign-as-arrow-in_small.jpg">
            <a:hlinkClick r:id="rId4"/>
          </p:cNvPr>
          <p:cNvPicPr>
            <a:picLocks noChangeAspect="1" noChangeArrowheads="1"/>
          </p:cNvPicPr>
          <p:nvPr/>
        </p:nvPicPr>
        <p:blipFill>
          <a:blip r:embed="rId5" cstate="print"/>
          <a:srcRect/>
          <a:stretch>
            <a:fillRect/>
          </a:stretch>
        </p:blipFill>
        <p:spPr bwMode="auto">
          <a:xfrm>
            <a:off x="7740352" y="1124744"/>
            <a:ext cx="792088" cy="792088"/>
          </a:xfrm>
          <a:prstGeom prst="rect">
            <a:avLst/>
          </a:prstGeom>
          <a:noFill/>
        </p:spPr>
      </p:pic>
      <p:sp>
        <p:nvSpPr>
          <p:cNvPr id="9" name="Rechthoek 8"/>
          <p:cNvSpPr/>
          <p:nvPr/>
        </p:nvSpPr>
        <p:spPr>
          <a:xfrm>
            <a:off x="683568" y="3356992"/>
            <a:ext cx="7920880" cy="3170099"/>
          </a:xfrm>
          <a:prstGeom prst="rect">
            <a:avLst/>
          </a:prstGeom>
          <a:ln>
            <a:solidFill>
              <a:schemeClr val="tx1"/>
            </a:solidFill>
          </a:ln>
        </p:spPr>
        <p:txBody>
          <a:bodyPr wrap="square">
            <a:spAutoFit/>
          </a:bodyPr>
          <a:lstStyle/>
          <a:p>
            <a:pPr>
              <a:buClr>
                <a:srgbClr val="FF0000"/>
              </a:buClr>
            </a:pPr>
            <a:r>
              <a:rPr lang="nl-NL" sz="2000" b="1" dirty="0" smtClean="0"/>
              <a:t>Periode 2012-2014:</a:t>
            </a:r>
          </a:p>
          <a:p>
            <a:pPr lvl="0">
              <a:buClr>
                <a:srgbClr val="00B050"/>
              </a:buClr>
              <a:buFont typeface="Wingdings" pitchFamily="2" charset="2"/>
              <a:buChar char="l"/>
            </a:pPr>
            <a:r>
              <a:rPr lang="nl-NL" dirty="0" smtClean="0"/>
              <a:t>  Vertrek oudere leden naar past Rotarians, en ruimte voor nieuwe leden</a:t>
            </a:r>
          </a:p>
          <a:p>
            <a:pPr lvl="0">
              <a:buClr>
                <a:srgbClr val="00B050"/>
              </a:buClr>
              <a:buFont typeface="Wingdings" pitchFamily="2" charset="2"/>
              <a:buChar char="l"/>
            </a:pPr>
            <a:r>
              <a:rPr lang="nl-NL" dirty="0" smtClean="0"/>
              <a:t>  Deelname aan NL Doet, maar “Doe” projecten komen niet echt van de grond</a:t>
            </a:r>
          </a:p>
          <a:p>
            <a:pPr lvl="0">
              <a:buClr>
                <a:srgbClr val="00B050"/>
              </a:buClr>
              <a:buFont typeface="Wingdings" pitchFamily="2" charset="2"/>
              <a:buChar char="l"/>
            </a:pPr>
            <a:r>
              <a:rPr lang="nl-NL" dirty="0" smtClean="0"/>
              <a:t>  Lancering </a:t>
            </a:r>
            <a:r>
              <a:rPr lang="nl-NL" dirty="0" err="1" smtClean="0"/>
              <a:t>Facebook</a:t>
            </a:r>
            <a:r>
              <a:rPr lang="nl-NL" dirty="0" smtClean="0"/>
              <a:t> page, gekoppeld aan een Shelterbox fondswerving project</a:t>
            </a:r>
          </a:p>
          <a:p>
            <a:pPr lvl="0">
              <a:buClr>
                <a:srgbClr val="00B050"/>
              </a:buClr>
            </a:pPr>
            <a:endParaRPr lang="nl-NL" dirty="0" smtClean="0"/>
          </a:p>
          <a:p>
            <a:pPr lvl="0">
              <a:buClr>
                <a:srgbClr val="00B050"/>
              </a:buClr>
            </a:pPr>
            <a:endParaRPr lang="nl-NL" dirty="0" smtClean="0"/>
          </a:p>
          <a:p>
            <a:pPr lvl="0">
              <a:buClr>
                <a:srgbClr val="00B050"/>
              </a:buClr>
            </a:pPr>
            <a:endParaRPr lang="nl-NL" dirty="0" smtClean="0"/>
          </a:p>
          <a:p>
            <a:pPr lvl="0">
              <a:buClr>
                <a:srgbClr val="00B050"/>
              </a:buClr>
            </a:pPr>
            <a:endParaRPr lang="nl-NL" dirty="0" smtClean="0"/>
          </a:p>
          <a:p>
            <a:pPr lvl="0">
              <a:buClr>
                <a:srgbClr val="00B050"/>
              </a:buClr>
            </a:pPr>
            <a:endParaRPr lang="nl-NL" dirty="0" smtClean="0"/>
          </a:p>
          <a:p>
            <a:pPr lvl="0">
              <a:buClr>
                <a:srgbClr val="00B050"/>
              </a:buClr>
            </a:pPr>
            <a:endParaRPr lang="nl-NL" dirty="0" smtClean="0"/>
          </a:p>
          <a:p>
            <a:pPr lvl="0">
              <a:buClr>
                <a:srgbClr val="00B050"/>
              </a:buClr>
            </a:pPr>
            <a:endParaRPr lang="nl-NL" dirty="0"/>
          </a:p>
        </p:txBody>
      </p:sp>
      <p:sp>
        <p:nvSpPr>
          <p:cNvPr id="10" name="Ovaal 9"/>
          <p:cNvSpPr/>
          <p:nvPr/>
        </p:nvSpPr>
        <p:spPr>
          <a:xfrm>
            <a:off x="4211960" y="1124744"/>
            <a:ext cx="1512168"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2 pag.</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anim calcmode="lin" valueType="num">
                                      <p:cBhvr additive="base">
                                        <p:cTn id="17" dur="500" fill="hold"/>
                                        <p:tgtEl>
                                          <p:spTgt spid="2056"/>
                                        </p:tgtEl>
                                        <p:attrNameLst>
                                          <p:attrName>ppt_x</p:attrName>
                                        </p:attrNameLst>
                                      </p:cBhvr>
                                      <p:tavLst>
                                        <p:tav tm="0">
                                          <p:val>
                                            <p:strVal val="#ppt_x"/>
                                          </p:val>
                                        </p:tav>
                                        <p:tav tm="100000">
                                          <p:val>
                                            <p:strVal val="#ppt_x"/>
                                          </p:val>
                                        </p:tav>
                                      </p:tavLst>
                                    </p:anim>
                                    <p:anim calcmode="lin" valueType="num">
                                      <p:cBhvr additive="base">
                                        <p:cTn id="18"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kstvak 7"/>
          <p:cNvSpPr txBox="1"/>
          <p:nvPr/>
        </p:nvSpPr>
        <p:spPr>
          <a:xfrm>
            <a:off x="611560" y="0"/>
            <a:ext cx="7054371" cy="707886"/>
          </a:xfrm>
          <a:prstGeom prst="rect">
            <a:avLst/>
          </a:prstGeom>
          <a:noFill/>
        </p:spPr>
        <p:txBody>
          <a:bodyPr wrap="square" rtlCol="0">
            <a:spAutoFit/>
          </a:bodyPr>
          <a:lstStyle/>
          <a:p>
            <a:r>
              <a:rPr lang="nl-NL" sz="4000" b="1" dirty="0" smtClean="0"/>
              <a:t>Vrijwillig maar niet vrijblijvend </a:t>
            </a:r>
            <a:endParaRPr lang="nl-NL" sz="4000" b="1" dirty="0"/>
          </a:p>
        </p:txBody>
      </p:sp>
      <p:sp>
        <p:nvSpPr>
          <p:cNvPr id="11" name="Rechthoek 10"/>
          <p:cNvSpPr/>
          <p:nvPr/>
        </p:nvSpPr>
        <p:spPr>
          <a:xfrm>
            <a:off x="683568" y="1628800"/>
            <a:ext cx="7920880" cy="4801314"/>
          </a:xfrm>
          <a:prstGeom prst="rect">
            <a:avLst/>
          </a:prstGeom>
          <a:ln>
            <a:solidFill>
              <a:schemeClr val="tx1"/>
            </a:solidFill>
          </a:ln>
        </p:spPr>
        <p:txBody>
          <a:bodyPr wrap="square">
            <a:spAutoFit/>
          </a:bodyPr>
          <a:lstStyle/>
          <a:p>
            <a:r>
              <a:rPr lang="nl-NL" b="1" dirty="0" smtClean="0"/>
              <a:t>Algemeen:</a:t>
            </a:r>
          </a:p>
          <a:p>
            <a:pPr lvl="0">
              <a:buClr>
                <a:schemeClr val="tx2"/>
              </a:buClr>
              <a:buFont typeface="Wingdings" pitchFamily="2" charset="2"/>
              <a:buChar char="l"/>
            </a:pPr>
            <a:r>
              <a:rPr lang="nl-NL" sz="1600" dirty="0" smtClean="0"/>
              <a:t>  het vervullen van een sturende of uitvoerende taak binnen een van de clubonderdelen</a:t>
            </a:r>
          </a:p>
          <a:p>
            <a:pPr lvl="0">
              <a:buClr>
                <a:schemeClr val="tx2"/>
              </a:buClr>
            </a:pPr>
            <a:endParaRPr lang="nl-NL" sz="800" dirty="0" smtClean="0"/>
          </a:p>
          <a:p>
            <a:r>
              <a:rPr lang="nl-NL" b="1" dirty="0" smtClean="0"/>
              <a:t>Club Activiteiten: </a:t>
            </a:r>
          </a:p>
          <a:p>
            <a:pPr lvl="0">
              <a:buClr>
                <a:schemeClr val="tx2"/>
              </a:buClr>
              <a:buFont typeface="Wingdings" pitchFamily="2" charset="2"/>
              <a:buChar char="l"/>
            </a:pPr>
            <a:r>
              <a:rPr lang="nl-NL" sz="1600" dirty="0" smtClean="0"/>
              <a:t>  het deelnemen aan, en ondersteunen van activiteiten in de voorbereiding en/of uitvoering</a:t>
            </a:r>
          </a:p>
          <a:p>
            <a:pPr lvl="0">
              <a:buClr>
                <a:schemeClr val="tx2"/>
              </a:buClr>
              <a:buFont typeface="Wingdings" pitchFamily="2" charset="2"/>
              <a:buChar char="l"/>
            </a:pPr>
            <a:r>
              <a:rPr lang="nl-NL" sz="1600" dirty="0" smtClean="0"/>
              <a:t>  het inbrengen van ideeën voor activiteiten en het jaarprogramma</a:t>
            </a:r>
          </a:p>
          <a:p>
            <a:pPr lvl="0">
              <a:buClr>
                <a:schemeClr val="tx2"/>
              </a:buClr>
            </a:pPr>
            <a:endParaRPr lang="nl-NL" sz="800" dirty="0" smtClean="0"/>
          </a:p>
          <a:p>
            <a:r>
              <a:rPr lang="nl-NL" b="1" dirty="0" smtClean="0"/>
              <a:t>Service Projecten:</a:t>
            </a:r>
          </a:p>
          <a:p>
            <a:pPr lvl="0">
              <a:buClr>
                <a:schemeClr val="tx2"/>
              </a:buClr>
              <a:buFont typeface="Wingdings" pitchFamily="2" charset="2"/>
              <a:buChar char="l"/>
            </a:pPr>
            <a:r>
              <a:rPr lang="nl-NL" sz="1600" dirty="0" smtClean="0"/>
              <a:t>  het  jaarlijks leveren van eigen inzet voor minstens een van de service projecten</a:t>
            </a:r>
          </a:p>
          <a:p>
            <a:pPr lvl="0">
              <a:buClr>
                <a:schemeClr val="tx2"/>
              </a:buClr>
              <a:buFont typeface="Wingdings" pitchFamily="2" charset="2"/>
              <a:buChar char="l"/>
            </a:pPr>
            <a:r>
              <a:rPr lang="nl-NL" sz="1600" dirty="0" smtClean="0"/>
              <a:t>  het inbrengen van voorstellen voor service projecten die er toe doen</a:t>
            </a:r>
          </a:p>
          <a:p>
            <a:pPr lvl="0">
              <a:buClr>
                <a:schemeClr val="tx2"/>
              </a:buClr>
            </a:pPr>
            <a:endParaRPr lang="nl-NL" sz="800" dirty="0" smtClean="0"/>
          </a:p>
          <a:p>
            <a:r>
              <a:rPr lang="nl-NL" b="1" dirty="0" smtClean="0"/>
              <a:t>Leden Beleid:</a:t>
            </a:r>
          </a:p>
          <a:p>
            <a:pPr lvl="0">
              <a:buClr>
                <a:schemeClr val="tx2"/>
              </a:buClr>
              <a:buFont typeface="Wingdings" pitchFamily="2" charset="2"/>
              <a:buChar char="l"/>
            </a:pPr>
            <a:r>
              <a:rPr lang="nl-NL" sz="1600" dirty="0" smtClean="0">
                <a:solidFill>
                  <a:srgbClr val="FF0000"/>
                </a:solidFill>
              </a:rPr>
              <a:t>  </a:t>
            </a:r>
            <a:r>
              <a:rPr lang="nl-NL" sz="1600" dirty="0" smtClean="0"/>
              <a:t>het actief bijdragen aan het scouten en interesseren van potentiële leden</a:t>
            </a:r>
          </a:p>
          <a:p>
            <a:pPr lvl="0">
              <a:buClr>
                <a:schemeClr val="tx2"/>
              </a:buClr>
              <a:buFont typeface="Wingdings" pitchFamily="2" charset="2"/>
              <a:buChar char="l"/>
            </a:pPr>
            <a:r>
              <a:rPr lang="nl-NL" sz="1600" dirty="0" smtClean="0"/>
              <a:t>  het uitdragen van de doelstellingen en toegevoegde waarde van Rotary</a:t>
            </a:r>
          </a:p>
          <a:p>
            <a:pPr lvl="0">
              <a:buClr>
                <a:schemeClr val="tx2"/>
              </a:buClr>
            </a:pPr>
            <a:endParaRPr lang="nl-NL" sz="800" dirty="0" smtClean="0"/>
          </a:p>
          <a:p>
            <a:r>
              <a:rPr lang="nl-NL" b="1" dirty="0" smtClean="0"/>
              <a:t>PR&amp;Communicatie:</a:t>
            </a:r>
          </a:p>
          <a:p>
            <a:pPr lvl="0">
              <a:buClr>
                <a:schemeClr val="tx2"/>
              </a:buClr>
              <a:buFont typeface="Wingdings" pitchFamily="2" charset="2"/>
              <a:buChar char="l"/>
            </a:pPr>
            <a:r>
              <a:rPr lang="nl-NL" sz="1600" dirty="0" smtClean="0"/>
              <a:t>  het ondersteunen van PR&amp;Communicatie door het meewerken aan communicatieplannen</a:t>
            </a:r>
          </a:p>
          <a:p>
            <a:pPr lvl="0">
              <a:buClr>
                <a:schemeClr val="tx2"/>
              </a:buClr>
            </a:pPr>
            <a:r>
              <a:rPr lang="nl-NL" sz="1600" dirty="0" smtClean="0"/>
              <a:t>     voor activiteiten en projecten</a:t>
            </a:r>
          </a:p>
          <a:p>
            <a:pPr lvl="0">
              <a:buClr>
                <a:schemeClr val="tx2"/>
              </a:buClr>
              <a:buFont typeface="Wingdings" pitchFamily="2" charset="2"/>
              <a:buChar char="l"/>
            </a:pPr>
            <a:r>
              <a:rPr lang="nl-NL" sz="1600" dirty="0" smtClean="0"/>
              <a:t>  het ondersteunen van PR&amp;Communicatie door het aanleveren van content voor </a:t>
            </a:r>
          </a:p>
          <a:p>
            <a:pPr lvl="0">
              <a:buClr>
                <a:schemeClr val="tx2"/>
              </a:buClr>
            </a:pPr>
            <a:r>
              <a:rPr lang="nl-NL" sz="1600" dirty="0" smtClean="0"/>
              <a:t>     nieuwsberichten en rapportages vanuit activiteiten, projecten en/of gebeurtenissen</a:t>
            </a:r>
            <a:endParaRPr lang="nl-NL" sz="1600" dirty="0"/>
          </a:p>
        </p:txBody>
      </p:sp>
      <p:sp>
        <p:nvSpPr>
          <p:cNvPr id="7" name="Rechthoek 6"/>
          <p:cNvSpPr/>
          <p:nvPr/>
        </p:nvSpPr>
        <p:spPr>
          <a:xfrm>
            <a:off x="683568" y="764704"/>
            <a:ext cx="7920880" cy="646331"/>
          </a:xfrm>
          <a:prstGeom prst="rect">
            <a:avLst/>
          </a:prstGeom>
          <a:ln>
            <a:solidFill>
              <a:schemeClr val="tx1"/>
            </a:solidFill>
          </a:ln>
        </p:spPr>
        <p:txBody>
          <a:bodyPr wrap="square">
            <a:spAutoFit/>
          </a:bodyPr>
          <a:lstStyle/>
          <a:p>
            <a:r>
              <a:rPr lang="nl-NL" dirty="0" smtClean="0"/>
              <a:t>Elk lid heeft bepaalde </a:t>
            </a:r>
            <a:r>
              <a:rPr lang="nl-NL" dirty="0" smtClean="0">
                <a:solidFill>
                  <a:srgbClr val="FF0000"/>
                </a:solidFill>
              </a:rPr>
              <a:t>verantwoordelijkheden</a:t>
            </a:r>
            <a:r>
              <a:rPr lang="nl-NL" dirty="0" smtClean="0"/>
              <a:t> binnen de club en elk clubonderdeel, en deze gaan vastleggen in het Huishoudelijk Reglement: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additive="base">
                                        <p:cTn id="1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additive="base">
                                        <p:cTn id="31"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 calcmode="lin" valueType="num">
                                      <p:cBhvr additive="base">
                                        <p:cTn id="35"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anim calcmode="lin" valueType="num">
                                      <p:cBhvr additive="base">
                                        <p:cTn id="39"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anim calcmode="lin" valueType="num">
                                      <p:cBhvr additive="base">
                                        <p:cTn id="43"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anim calcmode="lin" valueType="num">
                                      <p:cBhvr additive="base">
                                        <p:cTn id="47" dur="500" fill="hold"/>
                                        <p:tgtEl>
                                          <p:spTgt spid="11">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xEl>
                                              <p:pRg st="13" end="13"/>
                                            </p:txEl>
                                          </p:spTgt>
                                        </p:tgtEl>
                                        <p:attrNameLst>
                                          <p:attrName>style.visibility</p:attrName>
                                        </p:attrNameLst>
                                      </p:cBhvr>
                                      <p:to>
                                        <p:strVal val="visible"/>
                                      </p:to>
                                    </p:set>
                                    <p:anim calcmode="lin" valueType="num">
                                      <p:cBhvr additive="base">
                                        <p:cTn id="51" dur="500" fill="hold"/>
                                        <p:tgtEl>
                                          <p:spTgt spid="11">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xEl>
                                              <p:pRg st="15" end="15"/>
                                            </p:txEl>
                                          </p:spTgt>
                                        </p:tgtEl>
                                        <p:attrNameLst>
                                          <p:attrName>style.visibility</p:attrName>
                                        </p:attrNameLst>
                                      </p:cBhvr>
                                      <p:to>
                                        <p:strVal val="visible"/>
                                      </p:to>
                                    </p:set>
                                    <p:anim calcmode="lin" valueType="num">
                                      <p:cBhvr additive="base">
                                        <p:cTn id="55" dur="500" fill="hold"/>
                                        <p:tgtEl>
                                          <p:spTgt spid="11">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15" end="15"/>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
                                            <p:txEl>
                                              <p:pRg st="16" end="16"/>
                                            </p:txEl>
                                          </p:spTgt>
                                        </p:tgtEl>
                                        <p:attrNameLst>
                                          <p:attrName>style.visibility</p:attrName>
                                        </p:attrNameLst>
                                      </p:cBhvr>
                                      <p:to>
                                        <p:strVal val="visible"/>
                                      </p:to>
                                    </p:set>
                                    <p:anim calcmode="lin" valueType="num">
                                      <p:cBhvr additive="base">
                                        <p:cTn id="59" dur="500" fill="hold"/>
                                        <p:tgtEl>
                                          <p:spTgt spid="11">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16" end="16"/>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xEl>
                                              <p:pRg st="17" end="17"/>
                                            </p:txEl>
                                          </p:spTgt>
                                        </p:tgtEl>
                                        <p:attrNameLst>
                                          <p:attrName>style.visibility</p:attrName>
                                        </p:attrNameLst>
                                      </p:cBhvr>
                                      <p:to>
                                        <p:strVal val="visible"/>
                                      </p:to>
                                    </p:set>
                                    <p:anim calcmode="lin" valueType="num">
                                      <p:cBhvr additive="base">
                                        <p:cTn id="63" dur="500" fill="hold"/>
                                        <p:tgtEl>
                                          <p:spTgt spid="11">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
                                            <p:txEl>
                                              <p:pRg st="17" end="17"/>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xEl>
                                              <p:pRg st="18" end="18"/>
                                            </p:txEl>
                                          </p:spTgt>
                                        </p:tgtEl>
                                        <p:attrNameLst>
                                          <p:attrName>style.visibility</p:attrName>
                                        </p:attrNameLst>
                                      </p:cBhvr>
                                      <p:to>
                                        <p:strVal val="visible"/>
                                      </p:to>
                                    </p:set>
                                    <p:anim calcmode="lin" valueType="num">
                                      <p:cBhvr additive="base">
                                        <p:cTn id="67" dur="500" fill="hold"/>
                                        <p:tgtEl>
                                          <p:spTgt spid="11">
                                            <p:txEl>
                                              <p:pRg st="18" end="1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18" end="18"/>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
                                            <p:txEl>
                                              <p:pRg st="19" end="19"/>
                                            </p:txEl>
                                          </p:spTgt>
                                        </p:tgtEl>
                                        <p:attrNameLst>
                                          <p:attrName>style.visibility</p:attrName>
                                        </p:attrNameLst>
                                      </p:cBhvr>
                                      <p:to>
                                        <p:strVal val="visible"/>
                                      </p:to>
                                    </p:set>
                                    <p:anim calcmode="lin" valueType="num">
                                      <p:cBhvr additive="base">
                                        <p:cTn id="71" dur="500" fill="hold"/>
                                        <p:tgtEl>
                                          <p:spTgt spid="11">
                                            <p:txEl>
                                              <p:pRg st="19" end="1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kstvak 7"/>
          <p:cNvSpPr txBox="1"/>
          <p:nvPr/>
        </p:nvSpPr>
        <p:spPr>
          <a:xfrm>
            <a:off x="179513" y="0"/>
            <a:ext cx="7272808" cy="707886"/>
          </a:xfrm>
          <a:prstGeom prst="rect">
            <a:avLst/>
          </a:prstGeom>
          <a:noFill/>
        </p:spPr>
        <p:txBody>
          <a:bodyPr wrap="square" rtlCol="0">
            <a:spAutoFit/>
          </a:bodyPr>
          <a:lstStyle/>
          <a:p>
            <a:r>
              <a:rPr lang="nl-NL" sz="4000" b="1" dirty="0" smtClean="0"/>
              <a:t>Transitie RC Almelo</a:t>
            </a:r>
            <a:endParaRPr lang="nl-NL" sz="2800" b="1" dirty="0"/>
          </a:p>
        </p:txBody>
      </p:sp>
      <p:grpSp>
        <p:nvGrpSpPr>
          <p:cNvPr id="2" name="Groep 57"/>
          <p:cNvGrpSpPr/>
          <p:nvPr/>
        </p:nvGrpSpPr>
        <p:grpSpPr>
          <a:xfrm>
            <a:off x="98930" y="1706034"/>
            <a:ext cx="8928992" cy="4392488"/>
            <a:chOff x="107504" y="1412776"/>
            <a:chExt cx="8928992" cy="4392488"/>
          </a:xfrm>
        </p:grpSpPr>
        <p:sp>
          <p:nvSpPr>
            <p:cNvPr id="5" name="Afgeronde rechthoek 4"/>
            <p:cNvSpPr/>
            <p:nvPr/>
          </p:nvSpPr>
          <p:spPr>
            <a:xfrm>
              <a:off x="7020272" y="3356992"/>
              <a:ext cx="20162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Club Activiteiten</a:t>
              </a:r>
              <a:endParaRPr lang="nl-NL" dirty="0"/>
            </a:p>
          </p:txBody>
        </p:sp>
        <p:sp>
          <p:nvSpPr>
            <p:cNvPr id="11" name="Afgeronde rechthoek 10"/>
            <p:cNvSpPr/>
            <p:nvPr/>
          </p:nvSpPr>
          <p:spPr>
            <a:xfrm>
              <a:off x="7020272" y="1484784"/>
              <a:ext cx="20162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Leden Beleid</a:t>
              </a:r>
              <a:endParaRPr lang="nl-NL" dirty="0"/>
            </a:p>
          </p:txBody>
        </p:sp>
        <p:sp>
          <p:nvSpPr>
            <p:cNvPr id="12" name="Afgeronde rechthoek 11"/>
            <p:cNvSpPr/>
            <p:nvPr/>
          </p:nvSpPr>
          <p:spPr>
            <a:xfrm>
              <a:off x="107504" y="5301208"/>
              <a:ext cx="20162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Service projecten</a:t>
              </a:r>
              <a:endParaRPr lang="nl-NL" dirty="0"/>
            </a:p>
          </p:txBody>
        </p:sp>
        <p:sp>
          <p:nvSpPr>
            <p:cNvPr id="13" name="Afgeronde rechthoek 12"/>
            <p:cNvSpPr/>
            <p:nvPr/>
          </p:nvSpPr>
          <p:spPr>
            <a:xfrm>
              <a:off x="107504" y="3429000"/>
              <a:ext cx="20162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PR&amp;Communicatie</a:t>
              </a:r>
              <a:endParaRPr lang="nl-NL" dirty="0"/>
            </a:p>
          </p:txBody>
        </p:sp>
        <p:sp>
          <p:nvSpPr>
            <p:cNvPr id="14" name="Afgeronde rechthoek 13"/>
            <p:cNvSpPr/>
            <p:nvPr/>
          </p:nvSpPr>
          <p:spPr>
            <a:xfrm>
              <a:off x="107504" y="1412776"/>
              <a:ext cx="20162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Bestuur</a:t>
              </a:r>
              <a:endParaRPr lang="nl-NL" dirty="0"/>
            </a:p>
          </p:txBody>
        </p:sp>
        <p:cxnSp>
          <p:nvCxnSpPr>
            <p:cNvPr id="17" name="Rechte verbindingslijn 16"/>
            <p:cNvCxnSpPr>
              <a:endCxn id="11" idx="1"/>
            </p:cNvCxnSpPr>
            <p:nvPr/>
          </p:nvCxnSpPr>
          <p:spPr>
            <a:xfrm flipV="1">
              <a:off x="6228184" y="1736812"/>
              <a:ext cx="792088" cy="3960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flipV="1">
              <a:off x="7092280" y="3861048"/>
              <a:ext cx="864096" cy="13681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7452320" y="3861048"/>
              <a:ext cx="504056" cy="4320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a:endCxn id="5" idx="0"/>
            </p:cNvCxnSpPr>
            <p:nvPr/>
          </p:nvCxnSpPr>
          <p:spPr>
            <a:xfrm>
              <a:off x="7812360" y="3140968"/>
              <a:ext cx="216024"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V="1">
              <a:off x="5580112" y="1736812"/>
              <a:ext cx="1440160" cy="360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flipV="1">
              <a:off x="1979712" y="4437112"/>
              <a:ext cx="72008" cy="8640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stCxn id="12" idx="3"/>
            </p:cNvCxnSpPr>
            <p:nvPr/>
          </p:nvCxnSpPr>
          <p:spPr>
            <a:xfrm flipV="1">
              <a:off x="2123728" y="5373216"/>
              <a:ext cx="504056" cy="1800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a:stCxn id="12" idx="3"/>
            </p:cNvCxnSpPr>
            <p:nvPr/>
          </p:nvCxnSpPr>
          <p:spPr>
            <a:xfrm>
              <a:off x="2123728" y="5553236"/>
              <a:ext cx="1584176" cy="1800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a:stCxn id="14" idx="3"/>
            </p:cNvCxnSpPr>
            <p:nvPr/>
          </p:nvCxnSpPr>
          <p:spPr>
            <a:xfrm>
              <a:off x="2123728" y="1664804"/>
              <a:ext cx="576064" cy="3960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flipV="1">
              <a:off x="395536" y="3140968"/>
              <a:ext cx="576064" cy="288032"/>
            </a:xfrm>
            <a:prstGeom prst="line">
              <a:avLst/>
            </a:prstGeom>
            <a:ln w="28575"/>
          </p:spPr>
          <p:style>
            <a:lnRef idx="1">
              <a:schemeClr val="accent1"/>
            </a:lnRef>
            <a:fillRef idx="0">
              <a:schemeClr val="accent1"/>
            </a:fillRef>
            <a:effectRef idx="0">
              <a:schemeClr val="accent1"/>
            </a:effectRef>
            <a:fontRef idx="minor">
              <a:schemeClr val="tx1"/>
            </a:fontRef>
          </p:style>
        </p:cxnSp>
      </p:grpSp>
      <p:graphicFrame>
        <p:nvGraphicFramePr>
          <p:cNvPr id="26" name="Grafiek 25"/>
          <p:cNvGraphicFramePr/>
          <p:nvPr/>
        </p:nvGraphicFramePr>
        <p:xfrm>
          <a:off x="891018" y="1634026"/>
          <a:ext cx="7344816" cy="4586262"/>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p:cNvPicPr>
            <a:picLocks noChangeAspect="1" noChangeArrowheads="1"/>
          </p:cNvPicPr>
          <p:nvPr/>
        </p:nvPicPr>
        <p:blipFill>
          <a:blip r:embed="rId3" cstate="print"/>
          <a:srcRect r="79000" b="87231"/>
          <a:stretch>
            <a:fillRect/>
          </a:stretch>
        </p:blipFill>
        <p:spPr bwMode="auto">
          <a:xfrm>
            <a:off x="4572000" y="620688"/>
            <a:ext cx="1772890" cy="9361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cstate="print"/>
          <a:srcRect/>
          <a:stretch>
            <a:fillRect/>
          </a:stretch>
        </p:blipFill>
        <p:spPr bwMode="auto">
          <a:xfrm>
            <a:off x="395536" y="764704"/>
            <a:ext cx="8242300" cy="5826125"/>
          </a:xfrm>
          <a:prstGeom prst="rect">
            <a:avLst/>
          </a:prstGeom>
          <a:noFill/>
          <a:ln w="9525">
            <a:noFill/>
            <a:miter lim="800000"/>
            <a:headEnd/>
            <a:tailEnd/>
          </a:ln>
          <a:effectLst/>
        </p:spPr>
      </p:pic>
      <p:sp>
        <p:nvSpPr>
          <p:cNvPr id="3" name="Titel 1"/>
          <p:cNvSpPr txBox="1">
            <a:spLocks/>
          </p:cNvSpPr>
          <p:nvPr/>
        </p:nvSpPr>
        <p:spPr>
          <a:xfrm>
            <a:off x="251520" y="0"/>
            <a:ext cx="8280920" cy="634082"/>
          </a:xfrm>
          <a:prstGeom prst="rect">
            <a:avLst/>
          </a:prstGeom>
        </p:spPr>
        <p:txBody>
          <a:bodyPr>
            <a:normAutofit fontScale="90000" lnSpcReduction="20000"/>
          </a:bodyPr>
          <a:lstStyle/>
          <a:p>
            <a:pPr lvl="0">
              <a:spcBef>
                <a:spcPct val="0"/>
              </a:spcBef>
              <a:defRPr/>
            </a:pPr>
            <a:r>
              <a:rPr lang="nl-NL" sz="4400" b="1" dirty="0" smtClean="0"/>
              <a:t>Vergelijk </a:t>
            </a:r>
            <a:r>
              <a:rPr lang="nl-NL" sz="3100" b="1" dirty="0" smtClean="0"/>
              <a:t>(RCA Delta’s </a:t>
            </a:r>
            <a:r>
              <a:rPr lang="nl-NL" sz="3100" b="1" dirty="0" err="1" smtClean="0"/>
              <a:t>aug</a:t>
            </a:r>
            <a:r>
              <a:rPr lang="nl-NL" sz="3100" b="1" dirty="0" smtClean="0"/>
              <a:t> 2014 en 2015)</a:t>
            </a:r>
            <a:endParaRPr lang="nl-NL" sz="3100" b="1" dirty="0"/>
          </a:p>
        </p:txBody>
      </p:sp>
      <p:pic>
        <p:nvPicPr>
          <p:cNvPr id="5" name="Afbeelding 4" descr="RotaryMBS_PMS-C.png"/>
          <p:cNvPicPr>
            <a:picLocks noChangeAspect="1"/>
          </p:cNvPicPr>
          <p:nvPr/>
        </p:nvPicPr>
        <p:blipFill>
          <a:blip r:embed="rId3" cstate="print"/>
          <a:stretch>
            <a:fillRect/>
          </a:stretch>
        </p:blipFill>
        <p:spPr>
          <a:xfrm>
            <a:off x="7588702" y="0"/>
            <a:ext cx="1555298" cy="584332"/>
          </a:xfrm>
          <a:prstGeom prst="rect">
            <a:avLst/>
          </a:prstGeom>
        </p:spPr>
      </p:pic>
      <p:grpSp>
        <p:nvGrpSpPr>
          <p:cNvPr id="13" name="Groep 12"/>
          <p:cNvGrpSpPr/>
          <p:nvPr/>
        </p:nvGrpSpPr>
        <p:grpSpPr>
          <a:xfrm>
            <a:off x="1835696" y="1844824"/>
            <a:ext cx="4392488" cy="1410456"/>
            <a:chOff x="1835696" y="1844824"/>
            <a:chExt cx="4392488" cy="1410456"/>
          </a:xfrm>
        </p:grpSpPr>
        <p:sp>
          <p:nvSpPr>
            <p:cNvPr id="6" name="PIJL-OMLAAG 5"/>
            <p:cNvSpPr/>
            <p:nvPr/>
          </p:nvSpPr>
          <p:spPr>
            <a:xfrm>
              <a:off x="2555776" y="2348880"/>
              <a:ext cx="144016" cy="906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OMLAAG 6"/>
            <p:cNvSpPr/>
            <p:nvPr/>
          </p:nvSpPr>
          <p:spPr>
            <a:xfrm>
              <a:off x="6084168" y="1916832"/>
              <a:ext cx="144016" cy="97840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OMLAAG 7"/>
            <p:cNvSpPr/>
            <p:nvPr/>
          </p:nvSpPr>
          <p:spPr>
            <a:xfrm>
              <a:off x="1835696" y="1844824"/>
              <a:ext cx="144016" cy="97840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p:cNvGrpSpPr/>
          <p:nvPr/>
        </p:nvGrpSpPr>
        <p:grpSpPr>
          <a:xfrm>
            <a:off x="3995936" y="2708920"/>
            <a:ext cx="792088" cy="720080"/>
            <a:chOff x="3995936" y="2708920"/>
            <a:chExt cx="792088" cy="720080"/>
          </a:xfrm>
        </p:grpSpPr>
        <p:sp>
          <p:nvSpPr>
            <p:cNvPr id="9" name="PIJL-OMLAAG 8"/>
            <p:cNvSpPr/>
            <p:nvPr/>
          </p:nvSpPr>
          <p:spPr>
            <a:xfrm>
              <a:off x="3995936" y="2924944"/>
              <a:ext cx="144016" cy="50405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OMLAAG 10"/>
            <p:cNvSpPr/>
            <p:nvPr/>
          </p:nvSpPr>
          <p:spPr>
            <a:xfrm>
              <a:off x="4644008" y="2708920"/>
              <a:ext cx="144016" cy="50405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4" name="PIJL-OMLAAG 13"/>
          <p:cNvSpPr/>
          <p:nvPr/>
        </p:nvSpPr>
        <p:spPr>
          <a:xfrm rot="10800000">
            <a:off x="3275856" y="3356992"/>
            <a:ext cx="144016" cy="288032"/>
          </a:xfrm>
          <a:prstGeom prst="downArrow">
            <a:avLst>
              <a:gd name="adj1" fmla="val 50000"/>
              <a:gd name="adj2" fmla="val 534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p:cNvSpPr/>
          <p:nvPr/>
        </p:nvSpPr>
        <p:spPr>
          <a:xfrm>
            <a:off x="7236296" y="2420888"/>
            <a:ext cx="576064" cy="57606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p:cNvSpPr txBox="1"/>
          <p:nvPr/>
        </p:nvSpPr>
        <p:spPr>
          <a:xfrm>
            <a:off x="7452320" y="2132856"/>
            <a:ext cx="1132041" cy="369332"/>
          </a:xfrm>
          <a:prstGeom prst="rect">
            <a:avLst/>
          </a:prstGeom>
          <a:noFill/>
        </p:spPr>
        <p:txBody>
          <a:bodyPr wrap="none" rtlCol="0">
            <a:spAutoFit/>
          </a:bodyPr>
          <a:lstStyle/>
          <a:p>
            <a:r>
              <a:rPr lang="nl-NL" dirty="0" smtClean="0"/>
              <a:t>Normshift</a:t>
            </a:r>
            <a:endParaRPr lang="nl-NL" dirty="0"/>
          </a:p>
        </p:txBody>
      </p:sp>
      <p:sp>
        <p:nvSpPr>
          <p:cNvPr id="17" name="Tekstvak 16"/>
          <p:cNvSpPr txBox="1"/>
          <p:nvPr/>
        </p:nvSpPr>
        <p:spPr>
          <a:xfrm>
            <a:off x="467544" y="6237312"/>
            <a:ext cx="8136904" cy="369332"/>
          </a:xfrm>
          <a:prstGeom prst="rect">
            <a:avLst/>
          </a:prstGeom>
          <a:noFill/>
        </p:spPr>
        <p:txBody>
          <a:bodyPr wrap="square" rtlCol="0">
            <a:spAutoFit/>
          </a:bodyPr>
          <a:lstStyle/>
          <a:p>
            <a:r>
              <a:rPr lang="nl-NL" dirty="0" smtClean="0">
                <a:solidFill>
                  <a:srgbClr val="FF0000"/>
                </a:solidFill>
              </a:rPr>
              <a:t>Focus 2015-2016 = grootste Delta’s </a:t>
            </a:r>
            <a:r>
              <a:rPr lang="nl-NL" dirty="0" err="1" smtClean="0">
                <a:solidFill>
                  <a:srgbClr val="FF0000"/>
                </a:solidFill>
              </a:rPr>
              <a:t>aug</a:t>
            </a:r>
            <a:r>
              <a:rPr lang="nl-NL" dirty="0" smtClean="0">
                <a:solidFill>
                  <a:srgbClr val="FF0000"/>
                </a:solidFill>
              </a:rPr>
              <a:t> 2015</a:t>
            </a:r>
            <a:endParaRPr lang="nl-NL" dirty="0">
              <a:solidFill>
                <a:srgbClr val="FF0000"/>
              </a:solidFill>
            </a:endParaRPr>
          </a:p>
        </p:txBody>
      </p:sp>
      <p:sp>
        <p:nvSpPr>
          <p:cNvPr id="18" name="Ovaal 17"/>
          <p:cNvSpPr/>
          <p:nvPr/>
        </p:nvSpPr>
        <p:spPr>
          <a:xfrm>
            <a:off x="1979712" y="544522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467544" y="551723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4427984" y="5733256"/>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5148064" y="630932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PIJL-OMLAAG 21"/>
          <p:cNvSpPr/>
          <p:nvPr/>
        </p:nvSpPr>
        <p:spPr>
          <a:xfrm>
            <a:off x="7308304" y="836712"/>
            <a:ext cx="144016" cy="21602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PIJL-OMLAAG 22"/>
          <p:cNvSpPr/>
          <p:nvPr/>
        </p:nvSpPr>
        <p:spPr>
          <a:xfrm rot="10800000">
            <a:off x="7308304" y="1124744"/>
            <a:ext cx="144016" cy="216024"/>
          </a:xfrm>
          <a:prstGeom prst="downArrow">
            <a:avLst>
              <a:gd name="adj1" fmla="val 50000"/>
              <a:gd name="adj2" fmla="val 534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p:cNvSpPr txBox="1"/>
          <p:nvPr/>
        </p:nvSpPr>
        <p:spPr>
          <a:xfrm>
            <a:off x="7524328" y="1052736"/>
            <a:ext cx="1034450" cy="369332"/>
          </a:xfrm>
          <a:prstGeom prst="rect">
            <a:avLst/>
          </a:prstGeom>
          <a:noFill/>
        </p:spPr>
        <p:txBody>
          <a:bodyPr wrap="none" rtlCol="0">
            <a:spAutoFit/>
          </a:bodyPr>
          <a:lstStyle/>
          <a:p>
            <a:r>
              <a:rPr lang="nl-NL" dirty="0" smtClean="0"/>
              <a:t>achteruit</a:t>
            </a:r>
            <a:endParaRPr lang="nl-NL" dirty="0"/>
          </a:p>
        </p:txBody>
      </p:sp>
      <p:sp>
        <p:nvSpPr>
          <p:cNvPr id="25" name="Tekstvak 24"/>
          <p:cNvSpPr txBox="1"/>
          <p:nvPr/>
        </p:nvSpPr>
        <p:spPr>
          <a:xfrm>
            <a:off x="7524328" y="764704"/>
            <a:ext cx="862224" cy="369332"/>
          </a:xfrm>
          <a:prstGeom prst="rect">
            <a:avLst/>
          </a:prstGeom>
          <a:noFill/>
        </p:spPr>
        <p:txBody>
          <a:bodyPr wrap="none" rtlCol="0">
            <a:spAutoFit/>
          </a:bodyPr>
          <a:lstStyle/>
          <a:p>
            <a:r>
              <a:rPr lang="nl-NL" dirty="0" smtClean="0"/>
              <a:t>vooruit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04664"/>
            <a:ext cx="8280920" cy="634082"/>
          </a:xfrm>
        </p:spPr>
        <p:txBody>
          <a:bodyPr>
            <a:normAutofit fontScale="90000"/>
          </a:bodyPr>
          <a:lstStyle/>
          <a:p>
            <a:pPr algn="l"/>
            <a:r>
              <a:rPr lang="nl-NL" b="1" dirty="0" smtClean="0"/>
              <a:t>Afsluiting</a:t>
            </a:r>
            <a:endParaRPr lang="nl-NL" b="1" dirty="0"/>
          </a:p>
        </p:txBody>
      </p:sp>
      <p:sp>
        <p:nvSpPr>
          <p:cNvPr id="24"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hthoek 21"/>
          <p:cNvSpPr/>
          <p:nvPr/>
        </p:nvSpPr>
        <p:spPr>
          <a:xfrm>
            <a:off x="683568" y="2348880"/>
            <a:ext cx="7920880" cy="646331"/>
          </a:xfrm>
          <a:prstGeom prst="rect">
            <a:avLst/>
          </a:prstGeom>
          <a:solidFill>
            <a:schemeClr val="accent3">
              <a:lumMod val="20000"/>
              <a:lumOff val="80000"/>
            </a:schemeClr>
          </a:solidFill>
          <a:ln>
            <a:solidFill>
              <a:schemeClr val="tx1"/>
            </a:solidFill>
          </a:ln>
        </p:spPr>
        <p:txBody>
          <a:bodyPr wrap="square">
            <a:spAutoFit/>
          </a:bodyPr>
          <a:lstStyle/>
          <a:p>
            <a:r>
              <a:rPr lang="nl-NL" dirty="0" smtClean="0"/>
              <a:t>Vragen:</a:t>
            </a:r>
          </a:p>
          <a:p>
            <a:r>
              <a:rPr lang="nl-NL" dirty="0" smtClean="0"/>
              <a:t>Nu of via   </a:t>
            </a:r>
            <a:r>
              <a:rPr lang="nl-NL" dirty="0" err="1" smtClean="0"/>
              <a:t>t.grimberg</a:t>
            </a:r>
            <a:r>
              <a:rPr lang="nl-NL" dirty="0" smtClean="0"/>
              <a:t>@</a:t>
            </a:r>
            <a:r>
              <a:rPr lang="nl-NL" dirty="0" err="1" smtClean="0"/>
              <a:t>grimprove.nl</a:t>
            </a:r>
            <a:endParaRPr lang="nl-NL" dirty="0"/>
          </a:p>
        </p:txBody>
      </p:sp>
      <p:sp>
        <p:nvSpPr>
          <p:cNvPr id="25" name="Rechthoek 24"/>
          <p:cNvSpPr/>
          <p:nvPr/>
        </p:nvSpPr>
        <p:spPr>
          <a:xfrm>
            <a:off x="683568" y="3573016"/>
            <a:ext cx="7920880" cy="923330"/>
          </a:xfrm>
          <a:prstGeom prst="rect">
            <a:avLst/>
          </a:prstGeom>
          <a:solidFill>
            <a:schemeClr val="accent2">
              <a:lumMod val="20000"/>
              <a:lumOff val="80000"/>
            </a:schemeClr>
          </a:solidFill>
          <a:ln>
            <a:solidFill>
              <a:schemeClr val="tx1"/>
            </a:solidFill>
          </a:ln>
        </p:spPr>
        <p:txBody>
          <a:bodyPr wrap="square">
            <a:spAutoFit/>
          </a:bodyPr>
          <a:lstStyle/>
          <a:p>
            <a:r>
              <a:rPr lang="nl-NL" dirty="0" smtClean="0"/>
              <a:t>Bij opgave van e-mail adres zal worden toegestuurd:</a:t>
            </a:r>
          </a:p>
          <a:p>
            <a:pPr>
              <a:buFont typeface="Arial" pitchFamily="34" charset="0"/>
              <a:buChar char="•"/>
            </a:pPr>
            <a:r>
              <a:rPr lang="nl-NL" dirty="0" smtClean="0"/>
              <a:t> </a:t>
            </a:r>
            <a:r>
              <a:rPr lang="nl-NL" dirty="0" err="1" smtClean="0"/>
              <a:t>Handout</a:t>
            </a:r>
            <a:r>
              <a:rPr lang="nl-NL" dirty="0" smtClean="0"/>
              <a:t> presentatie</a:t>
            </a:r>
          </a:p>
          <a:p>
            <a:pPr>
              <a:buFont typeface="Arial" pitchFamily="34" charset="0"/>
              <a:buChar char="•"/>
            </a:pPr>
            <a:r>
              <a:rPr lang="nl-NL" dirty="0" smtClean="0"/>
              <a:t> Excel tool voor inventarisatie en presentatie van huidige + gewenste clubstatus</a:t>
            </a:r>
            <a:endParaRPr lang="nl-NL" dirty="0"/>
          </a:p>
        </p:txBody>
      </p:sp>
      <p:sp>
        <p:nvSpPr>
          <p:cNvPr id="26" name="Rechthoek 25"/>
          <p:cNvSpPr/>
          <p:nvPr/>
        </p:nvSpPr>
        <p:spPr>
          <a:xfrm>
            <a:off x="683568" y="1484784"/>
            <a:ext cx="7920880" cy="369332"/>
          </a:xfrm>
          <a:prstGeom prst="rect">
            <a:avLst/>
          </a:prstGeom>
          <a:solidFill>
            <a:schemeClr val="accent5">
              <a:lumMod val="20000"/>
              <a:lumOff val="80000"/>
            </a:schemeClr>
          </a:solidFill>
          <a:ln>
            <a:solidFill>
              <a:schemeClr val="tx1"/>
            </a:solidFill>
          </a:ln>
        </p:spPr>
        <p:txBody>
          <a:bodyPr wrap="square">
            <a:spAutoFit/>
          </a:bodyPr>
          <a:lstStyle/>
          <a:p>
            <a:r>
              <a:rPr lang="nl-NL" dirty="0" smtClean="0"/>
              <a:t>Dank voor de aandacht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 calcmode="lin" valueType="num">
                                      <p:cBhvr additive="base">
                                        <p:cTn id="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 calcmode="lin" valueType="num">
                                      <p:cBhvr additive="base">
                                        <p:cTn id="15"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5">
                                            <p:bg/>
                                          </p:spTgt>
                                        </p:tgtEl>
                                        <p:attrNameLst>
                                          <p:attrName>style.visibility</p:attrName>
                                        </p:attrNameLst>
                                      </p:cBhvr>
                                      <p:to>
                                        <p:strVal val="visible"/>
                                      </p:to>
                                    </p:set>
                                    <p:anim calcmode="lin" valueType="num">
                                      <p:cBhvr additive="base">
                                        <p:cTn id="21"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25">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 calcmode="lin" valueType="num">
                                      <p:cBhvr additive="base">
                                        <p:cTn id="2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 calcmode="lin" valueType="num">
                                      <p:cBhvr additive="base">
                                        <p:cTn id="29"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
                                            <p:txEl>
                                              <p:pRg st="2" end="2"/>
                                            </p:txEl>
                                          </p:spTgt>
                                        </p:tgtEl>
                                        <p:attrNameLst>
                                          <p:attrName>style.visibility</p:attrName>
                                        </p:attrNameLst>
                                      </p:cBhvr>
                                      <p:to>
                                        <p:strVal val="visible"/>
                                      </p:to>
                                    </p:set>
                                    <p:anim calcmode="lin" valueType="num">
                                      <p:cBhvr additive="base">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animBg="1"/>
      <p:bldP spid="25"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7416824" cy="648072"/>
          </a:xfrm>
        </p:spPr>
        <p:txBody>
          <a:bodyPr>
            <a:normAutofit fontScale="90000"/>
          </a:bodyPr>
          <a:lstStyle/>
          <a:p>
            <a:pPr algn="l"/>
            <a:r>
              <a:rPr lang="nl-NL" sz="4000" b="1" dirty="0" smtClean="0"/>
              <a:t>Club performance en Leden verloop</a:t>
            </a:r>
            <a:endParaRPr lang="nl-NL" sz="4000" b="1" dirty="0"/>
          </a:p>
        </p:txBody>
      </p:sp>
      <p:sp>
        <p:nvSpPr>
          <p:cNvPr id="46" name="Ovaal 45"/>
          <p:cNvSpPr/>
          <p:nvPr/>
        </p:nvSpPr>
        <p:spPr>
          <a:xfrm>
            <a:off x="2195736" y="1428196"/>
            <a:ext cx="4680520" cy="279289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al 25"/>
          <p:cNvSpPr/>
          <p:nvPr/>
        </p:nvSpPr>
        <p:spPr>
          <a:xfrm>
            <a:off x="4644008" y="1947804"/>
            <a:ext cx="1656184" cy="3247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smtClean="0">
                <a:solidFill>
                  <a:schemeClr val="tx1"/>
                </a:solidFill>
              </a:rPr>
              <a:t>Organisatie</a:t>
            </a:r>
            <a:endParaRPr lang="nl-NL" sz="1200" b="1" dirty="0">
              <a:solidFill>
                <a:schemeClr val="tx1"/>
              </a:solidFill>
            </a:endParaRPr>
          </a:p>
        </p:txBody>
      </p:sp>
      <p:sp>
        <p:nvSpPr>
          <p:cNvPr id="30" name="Ovaal 29"/>
          <p:cNvSpPr/>
          <p:nvPr/>
        </p:nvSpPr>
        <p:spPr>
          <a:xfrm>
            <a:off x="2771800" y="1947804"/>
            <a:ext cx="1656184" cy="3247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smtClean="0">
                <a:solidFill>
                  <a:schemeClr val="tx1"/>
                </a:solidFill>
              </a:rPr>
              <a:t>Communicatie</a:t>
            </a:r>
            <a:endParaRPr lang="nl-NL" sz="1200" b="1" dirty="0">
              <a:solidFill>
                <a:schemeClr val="tx1"/>
              </a:solidFill>
            </a:endParaRPr>
          </a:p>
        </p:txBody>
      </p:sp>
      <p:cxnSp>
        <p:nvCxnSpPr>
          <p:cNvPr id="39" name="Rechte verbindingslijn met pijl 38"/>
          <p:cNvCxnSpPr/>
          <p:nvPr/>
        </p:nvCxnSpPr>
        <p:spPr>
          <a:xfrm>
            <a:off x="3599892" y="2272559"/>
            <a:ext cx="350555" cy="43726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p:nvPr/>
        </p:nvCxnSpPr>
        <p:spPr>
          <a:xfrm flipH="1">
            <a:off x="5121545" y="2272559"/>
            <a:ext cx="350555" cy="43726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7" name="PIJL-RECHTS 46"/>
          <p:cNvSpPr/>
          <p:nvPr/>
        </p:nvSpPr>
        <p:spPr>
          <a:xfrm>
            <a:off x="5436096" y="2727216"/>
            <a:ext cx="2808312" cy="1773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PIJL-RECHTS 47"/>
          <p:cNvSpPr/>
          <p:nvPr/>
        </p:nvSpPr>
        <p:spPr>
          <a:xfrm>
            <a:off x="827584" y="2727216"/>
            <a:ext cx="2808312" cy="17733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Gebogen pijl 54"/>
          <p:cNvSpPr/>
          <p:nvPr/>
        </p:nvSpPr>
        <p:spPr>
          <a:xfrm rot="16200000" flipH="1">
            <a:off x="1808772" y="1836196"/>
            <a:ext cx="629911" cy="1152128"/>
          </a:xfrm>
          <a:prstGeom prst="bentArrow">
            <a:avLst>
              <a:gd name="adj1" fmla="val 7714"/>
              <a:gd name="adj2" fmla="val 9874"/>
              <a:gd name="adj3" fmla="val 2381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6" name="Gebogen pijl 55"/>
          <p:cNvSpPr/>
          <p:nvPr/>
        </p:nvSpPr>
        <p:spPr>
          <a:xfrm rot="16200000">
            <a:off x="1789174" y="2680559"/>
            <a:ext cx="669108" cy="1152128"/>
          </a:xfrm>
          <a:prstGeom prst="bentArrow">
            <a:avLst>
              <a:gd name="adj1" fmla="val 7714"/>
              <a:gd name="adj2" fmla="val 9874"/>
              <a:gd name="adj3" fmla="val 2381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nvGrpSpPr>
          <p:cNvPr id="59" name="Groep 58"/>
          <p:cNvGrpSpPr/>
          <p:nvPr/>
        </p:nvGrpSpPr>
        <p:grpSpPr>
          <a:xfrm>
            <a:off x="2771800" y="2662265"/>
            <a:ext cx="3528392" cy="1928154"/>
            <a:chOff x="2771800" y="2420888"/>
            <a:chExt cx="3528392" cy="2137651"/>
          </a:xfrm>
        </p:grpSpPr>
        <p:sp>
          <p:nvSpPr>
            <p:cNvPr id="27" name="Ovaal 26"/>
            <p:cNvSpPr/>
            <p:nvPr/>
          </p:nvSpPr>
          <p:spPr>
            <a:xfrm>
              <a:off x="3707904" y="2420888"/>
              <a:ext cx="1656184" cy="36004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smtClean="0">
                  <a:solidFill>
                    <a:schemeClr val="tx1"/>
                  </a:solidFill>
                </a:rPr>
                <a:t>Leden</a:t>
              </a:r>
              <a:endParaRPr lang="nl-NL" sz="1200" b="1" dirty="0">
                <a:solidFill>
                  <a:schemeClr val="tx1"/>
                </a:solidFill>
              </a:endParaRPr>
            </a:p>
          </p:txBody>
        </p:sp>
        <p:sp>
          <p:nvSpPr>
            <p:cNvPr id="28" name="Ovaal 27"/>
            <p:cNvSpPr/>
            <p:nvPr/>
          </p:nvSpPr>
          <p:spPr>
            <a:xfrm>
              <a:off x="2771800" y="3212976"/>
              <a:ext cx="1656184" cy="36004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smtClean="0">
                  <a:solidFill>
                    <a:schemeClr val="tx1"/>
                  </a:solidFill>
                </a:rPr>
                <a:t>Projecten</a:t>
              </a:r>
              <a:endParaRPr lang="nl-NL" sz="1200" b="1" dirty="0">
                <a:solidFill>
                  <a:schemeClr val="tx1"/>
                </a:solidFill>
              </a:endParaRPr>
            </a:p>
          </p:txBody>
        </p:sp>
        <p:sp>
          <p:nvSpPr>
            <p:cNvPr id="29" name="Ovaal 28"/>
            <p:cNvSpPr/>
            <p:nvPr/>
          </p:nvSpPr>
          <p:spPr>
            <a:xfrm>
              <a:off x="4644008" y="3212976"/>
              <a:ext cx="1656184" cy="36004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smtClean="0">
                  <a:solidFill>
                    <a:schemeClr val="tx1"/>
                  </a:solidFill>
                </a:rPr>
                <a:t>Activiteiten</a:t>
              </a:r>
              <a:endParaRPr lang="nl-NL" sz="1200" b="1" dirty="0">
                <a:solidFill>
                  <a:schemeClr val="tx1"/>
                </a:solidFill>
              </a:endParaRPr>
            </a:p>
          </p:txBody>
        </p:sp>
        <p:cxnSp>
          <p:nvCxnSpPr>
            <p:cNvPr id="32" name="Rechte verbindingslijn met pijl 31"/>
            <p:cNvCxnSpPr>
              <a:stCxn id="27" idx="5"/>
              <a:endCxn id="29" idx="0"/>
            </p:cNvCxnSpPr>
            <p:nvPr/>
          </p:nvCxnSpPr>
          <p:spPr>
            <a:xfrm>
              <a:off x="5121545" y="2728201"/>
              <a:ext cx="350555" cy="48477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a:stCxn id="27" idx="3"/>
              <a:endCxn id="28" idx="0"/>
            </p:cNvCxnSpPr>
            <p:nvPr/>
          </p:nvCxnSpPr>
          <p:spPr>
            <a:xfrm flipH="1">
              <a:off x="3599892" y="2728201"/>
              <a:ext cx="350555" cy="48477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kstvak 56"/>
            <p:cNvSpPr txBox="1"/>
            <p:nvPr/>
          </p:nvSpPr>
          <p:spPr>
            <a:xfrm>
              <a:off x="3707904" y="4149079"/>
              <a:ext cx="1908728" cy="409460"/>
            </a:xfrm>
            <a:prstGeom prst="rect">
              <a:avLst/>
            </a:prstGeom>
            <a:noFill/>
          </p:spPr>
          <p:txBody>
            <a:bodyPr wrap="none" rtlCol="0">
              <a:spAutoFit/>
            </a:bodyPr>
            <a:lstStyle/>
            <a:p>
              <a:r>
                <a:rPr lang="nl-NL" b="1" dirty="0" err="1" smtClean="0"/>
                <a:t>Club-Performance</a:t>
              </a:r>
              <a:endParaRPr lang="nl-NL" b="1" dirty="0"/>
            </a:p>
          </p:txBody>
        </p:sp>
      </p:grpSp>
      <p:pic>
        <p:nvPicPr>
          <p:cNvPr id="58" name="Picture 2" descr="Afbeeldingsresultaat voor plus min"/>
          <p:cNvPicPr>
            <a:picLocks noChangeAspect="1" noChangeArrowheads="1"/>
          </p:cNvPicPr>
          <p:nvPr/>
        </p:nvPicPr>
        <p:blipFill>
          <a:blip r:embed="rId2" cstate="print"/>
          <a:srcRect r="48622"/>
          <a:stretch>
            <a:fillRect/>
          </a:stretch>
        </p:blipFill>
        <p:spPr bwMode="auto">
          <a:xfrm>
            <a:off x="251520" y="2597314"/>
            <a:ext cx="504056" cy="438168"/>
          </a:xfrm>
          <a:prstGeom prst="rect">
            <a:avLst/>
          </a:prstGeom>
          <a:noFill/>
        </p:spPr>
      </p:pic>
      <p:sp>
        <p:nvSpPr>
          <p:cNvPr id="61" name="Tekstvak 60"/>
          <p:cNvSpPr txBox="1"/>
          <p:nvPr/>
        </p:nvSpPr>
        <p:spPr>
          <a:xfrm>
            <a:off x="3635896" y="620688"/>
            <a:ext cx="1866665" cy="646331"/>
          </a:xfrm>
          <a:prstGeom prst="rect">
            <a:avLst/>
          </a:prstGeom>
          <a:solidFill>
            <a:schemeClr val="bg1">
              <a:lumMod val="95000"/>
            </a:schemeClr>
          </a:solidFill>
          <a:ln>
            <a:solidFill>
              <a:schemeClr val="tx1"/>
            </a:solidFill>
          </a:ln>
        </p:spPr>
        <p:txBody>
          <a:bodyPr wrap="none" rtlCol="0">
            <a:spAutoFit/>
          </a:bodyPr>
          <a:lstStyle/>
          <a:p>
            <a:r>
              <a:rPr lang="nl-NL" dirty="0" smtClean="0"/>
              <a:t>Vitaliteit </a:t>
            </a:r>
          </a:p>
          <a:p>
            <a:r>
              <a:rPr lang="nl-NL" dirty="0" smtClean="0"/>
              <a:t>Betrokkenheid      </a:t>
            </a:r>
            <a:endParaRPr lang="nl-NL" dirty="0"/>
          </a:p>
        </p:txBody>
      </p:sp>
      <p:sp>
        <p:nvSpPr>
          <p:cNvPr id="62" name="Tekstvak 61"/>
          <p:cNvSpPr txBox="1"/>
          <p:nvPr/>
        </p:nvSpPr>
        <p:spPr>
          <a:xfrm>
            <a:off x="6228184" y="843637"/>
            <a:ext cx="1411797" cy="582989"/>
          </a:xfrm>
          <a:prstGeom prst="rect">
            <a:avLst/>
          </a:prstGeom>
          <a:solidFill>
            <a:schemeClr val="bg1">
              <a:lumMod val="95000"/>
            </a:schemeClr>
          </a:solidFill>
          <a:ln>
            <a:solidFill>
              <a:schemeClr val="tx1"/>
            </a:solidFill>
          </a:ln>
        </p:spPr>
        <p:txBody>
          <a:bodyPr wrap="none" rtlCol="0">
            <a:spAutoFit/>
          </a:bodyPr>
          <a:lstStyle/>
          <a:p>
            <a:r>
              <a:rPr lang="nl-NL" dirty="0" smtClean="0"/>
              <a:t>Continuïteit</a:t>
            </a:r>
          </a:p>
          <a:p>
            <a:r>
              <a:rPr lang="nl-NL" dirty="0" smtClean="0"/>
              <a:t>Leiderschap  </a:t>
            </a:r>
            <a:endParaRPr lang="nl-NL" dirty="0"/>
          </a:p>
        </p:txBody>
      </p:sp>
      <p:sp>
        <p:nvSpPr>
          <p:cNvPr id="63" name="Tekstvak 62"/>
          <p:cNvSpPr txBox="1"/>
          <p:nvPr/>
        </p:nvSpPr>
        <p:spPr>
          <a:xfrm>
            <a:off x="1331640" y="4221088"/>
            <a:ext cx="1467518" cy="582989"/>
          </a:xfrm>
          <a:prstGeom prst="rect">
            <a:avLst/>
          </a:prstGeom>
          <a:solidFill>
            <a:schemeClr val="bg1">
              <a:lumMod val="95000"/>
            </a:schemeClr>
          </a:solidFill>
          <a:ln>
            <a:solidFill>
              <a:schemeClr val="tx1"/>
            </a:solidFill>
          </a:ln>
        </p:spPr>
        <p:txBody>
          <a:bodyPr wrap="none" rtlCol="0">
            <a:spAutoFit/>
          </a:bodyPr>
          <a:lstStyle/>
          <a:p>
            <a:r>
              <a:rPr lang="nl-NL" dirty="0" smtClean="0"/>
              <a:t>Service aan</a:t>
            </a:r>
          </a:p>
          <a:p>
            <a:r>
              <a:rPr lang="nl-NL" dirty="0" smtClean="0"/>
              <a:t>samenleving  </a:t>
            </a:r>
            <a:endParaRPr lang="nl-NL" dirty="0"/>
          </a:p>
        </p:txBody>
      </p:sp>
      <p:sp>
        <p:nvSpPr>
          <p:cNvPr id="64" name="Tekstvak 63"/>
          <p:cNvSpPr txBox="1"/>
          <p:nvPr/>
        </p:nvSpPr>
        <p:spPr>
          <a:xfrm>
            <a:off x="6300192" y="4221088"/>
            <a:ext cx="1346844" cy="582989"/>
          </a:xfrm>
          <a:prstGeom prst="rect">
            <a:avLst/>
          </a:prstGeom>
          <a:solidFill>
            <a:schemeClr val="bg1">
              <a:lumMod val="95000"/>
            </a:schemeClr>
          </a:solidFill>
          <a:ln>
            <a:solidFill>
              <a:schemeClr val="tx1"/>
            </a:solidFill>
          </a:ln>
        </p:spPr>
        <p:txBody>
          <a:bodyPr wrap="none" rtlCol="0">
            <a:spAutoFit/>
          </a:bodyPr>
          <a:lstStyle/>
          <a:p>
            <a:r>
              <a:rPr lang="nl-NL" dirty="0" err="1" smtClean="0"/>
              <a:t>Fellowship</a:t>
            </a:r>
            <a:endParaRPr lang="nl-NL" dirty="0" smtClean="0"/>
          </a:p>
          <a:p>
            <a:r>
              <a:rPr lang="nl-NL" dirty="0" smtClean="0"/>
              <a:t>onderling     </a:t>
            </a:r>
            <a:endParaRPr lang="nl-NL" dirty="0"/>
          </a:p>
        </p:txBody>
      </p:sp>
      <p:sp>
        <p:nvSpPr>
          <p:cNvPr id="65" name="Tekstvak 64"/>
          <p:cNvSpPr txBox="1"/>
          <p:nvPr/>
        </p:nvSpPr>
        <p:spPr>
          <a:xfrm>
            <a:off x="1403648" y="843637"/>
            <a:ext cx="1474571" cy="582989"/>
          </a:xfrm>
          <a:prstGeom prst="rect">
            <a:avLst/>
          </a:prstGeom>
          <a:solidFill>
            <a:schemeClr val="bg1">
              <a:lumMod val="95000"/>
            </a:schemeClr>
          </a:solidFill>
          <a:ln>
            <a:solidFill>
              <a:schemeClr val="tx1"/>
            </a:solidFill>
          </a:ln>
        </p:spPr>
        <p:txBody>
          <a:bodyPr wrap="none" rtlCol="0">
            <a:spAutoFit/>
          </a:bodyPr>
          <a:lstStyle/>
          <a:p>
            <a:r>
              <a:rPr lang="nl-NL" dirty="0" smtClean="0"/>
              <a:t>Zichtbaarheid</a:t>
            </a:r>
          </a:p>
          <a:p>
            <a:r>
              <a:rPr lang="nl-NL" dirty="0" smtClean="0"/>
              <a:t>Imago</a:t>
            </a:r>
            <a:endParaRPr lang="nl-NL" dirty="0"/>
          </a:p>
        </p:txBody>
      </p:sp>
      <p:cxnSp>
        <p:nvCxnSpPr>
          <p:cNvPr id="67" name="Rechte verbindingslijn 66"/>
          <p:cNvCxnSpPr/>
          <p:nvPr/>
        </p:nvCxnSpPr>
        <p:spPr>
          <a:xfrm>
            <a:off x="6084168" y="3896334"/>
            <a:ext cx="216024" cy="324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p:nvCxnSpPr>
        <p:spPr>
          <a:xfrm flipH="1">
            <a:off x="2771800" y="3896334"/>
            <a:ext cx="288032" cy="324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p:nvCxnSpPr>
        <p:spPr>
          <a:xfrm>
            <a:off x="2843808" y="1428196"/>
            <a:ext cx="216024" cy="324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Rechte verbindingslijn 70"/>
          <p:cNvCxnSpPr>
            <a:stCxn id="61" idx="2"/>
            <a:endCxn id="46" idx="0"/>
          </p:cNvCxnSpPr>
          <p:nvPr/>
        </p:nvCxnSpPr>
        <p:spPr>
          <a:xfrm flipH="1">
            <a:off x="4535996" y="1267019"/>
            <a:ext cx="33233" cy="161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p:nvPr/>
        </p:nvCxnSpPr>
        <p:spPr>
          <a:xfrm flipH="1">
            <a:off x="6012160" y="1428196"/>
            <a:ext cx="216024" cy="259804"/>
          </a:xfrm>
          <a:prstGeom prst="line">
            <a:avLst/>
          </a:prstGeom>
        </p:spPr>
        <p:style>
          <a:lnRef idx="1">
            <a:schemeClr val="accent1"/>
          </a:lnRef>
          <a:fillRef idx="0">
            <a:schemeClr val="accent1"/>
          </a:fillRef>
          <a:effectRef idx="0">
            <a:schemeClr val="accent1"/>
          </a:effectRef>
          <a:fontRef idx="minor">
            <a:schemeClr val="tx1"/>
          </a:fontRef>
        </p:style>
      </p:cxnSp>
      <p:pic>
        <p:nvPicPr>
          <p:cNvPr id="87" name="Picture 2" descr="Afbeeldingsresultaat voor plus min"/>
          <p:cNvPicPr>
            <a:picLocks noChangeAspect="1" noChangeArrowheads="1"/>
          </p:cNvPicPr>
          <p:nvPr/>
        </p:nvPicPr>
        <p:blipFill>
          <a:blip r:embed="rId2" cstate="print"/>
          <a:srcRect l="51378"/>
          <a:stretch>
            <a:fillRect/>
          </a:stretch>
        </p:blipFill>
        <p:spPr bwMode="auto">
          <a:xfrm>
            <a:off x="8316416" y="2597314"/>
            <a:ext cx="477019" cy="438168"/>
          </a:xfrm>
          <a:prstGeom prst="rect">
            <a:avLst/>
          </a:prstGeom>
          <a:noFill/>
        </p:spPr>
      </p:pic>
      <p:grpSp>
        <p:nvGrpSpPr>
          <p:cNvPr id="93" name="Groep 92"/>
          <p:cNvGrpSpPr/>
          <p:nvPr/>
        </p:nvGrpSpPr>
        <p:grpSpPr>
          <a:xfrm>
            <a:off x="2339752" y="5157192"/>
            <a:ext cx="4464496" cy="1477328"/>
            <a:chOff x="2339752" y="5085184"/>
            <a:chExt cx="4464496" cy="1477328"/>
          </a:xfrm>
        </p:grpSpPr>
        <p:sp>
          <p:nvSpPr>
            <p:cNvPr id="85" name="Rechthoek 84"/>
            <p:cNvSpPr/>
            <p:nvPr/>
          </p:nvSpPr>
          <p:spPr>
            <a:xfrm>
              <a:off x="2339752" y="5085184"/>
              <a:ext cx="4464496" cy="1477328"/>
            </a:xfrm>
            <a:prstGeom prst="rect">
              <a:avLst/>
            </a:prstGeom>
            <a:ln>
              <a:solidFill>
                <a:schemeClr val="tx1"/>
              </a:solidFill>
            </a:ln>
          </p:spPr>
          <p:txBody>
            <a:bodyPr wrap="square">
              <a:spAutoFit/>
            </a:bodyPr>
            <a:lstStyle/>
            <a:p>
              <a:pPr>
                <a:buClr>
                  <a:srgbClr val="FF0000"/>
                </a:buClr>
              </a:pPr>
              <a:r>
                <a:rPr lang="nl-NL" b="1" dirty="0" smtClean="0"/>
                <a:t>Leden instroom minus uitstroom:</a:t>
              </a:r>
            </a:p>
            <a:p>
              <a:pPr marL="342900" indent="-342900">
                <a:buClr>
                  <a:schemeClr val="tx2"/>
                </a:buClr>
                <a:buFont typeface="+mj-lt"/>
                <a:buAutoNum type="arabicPeriod"/>
              </a:pPr>
              <a:r>
                <a:rPr lang="nl-NL" dirty="0" smtClean="0"/>
                <a:t>Zwakke fase	=&gt;</a:t>
              </a:r>
            </a:p>
            <a:p>
              <a:pPr marL="342900" indent="-342900">
                <a:buClr>
                  <a:schemeClr val="tx2"/>
                </a:buClr>
                <a:buFont typeface="+mj-lt"/>
                <a:buAutoNum type="arabicPeriod"/>
              </a:pPr>
              <a:r>
                <a:rPr lang="nl-NL" dirty="0" smtClean="0"/>
                <a:t>Verbeter fase	=&gt;</a:t>
              </a:r>
            </a:p>
            <a:p>
              <a:pPr marL="342900" indent="-342900">
                <a:buClr>
                  <a:schemeClr val="tx2"/>
                </a:buClr>
                <a:buFont typeface="+mj-lt"/>
                <a:buAutoNum type="arabicPeriod"/>
              </a:pPr>
              <a:r>
                <a:rPr lang="nl-NL" dirty="0" smtClean="0"/>
                <a:t>Sterke fase	=&gt;</a:t>
              </a:r>
            </a:p>
            <a:p>
              <a:pPr marL="342900" indent="-342900">
                <a:buClr>
                  <a:schemeClr val="tx2"/>
                </a:buClr>
                <a:buFont typeface="+mj-lt"/>
                <a:buAutoNum type="arabicPeriod"/>
              </a:pPr>
              <a:r>
                <a:rPr lang="nl-NL" dirty="0" smtClean="0"/>
                <a:t>Afglijd fase	=&gt;</a:t>
              </a:r>
            </a:p>
          </p:txBody>
        </p:sp>
        <p:pic>
          <p:nvPicPr>
            <p:cNvPr id="1026" name="Picture 2" descr="Afbeeldingsresultaat voor plus min"/>
            <p:cNvPicPr>
              <a:picLocks noChangeAspect="1" noChangeArrowheads="1"/>
            </p:cNvPicPr>
            <p:nvPr/>
          </p:nvPicPr>
          <p:blipFill>
            <a:blip r:embed="rId2" cstate="print"/>
            <a:srcRect l="51378"/>
            <a:stretch>
              <a:fillRect/>
            </a:stretch>
          </p:blipFill>
          <p:spPr bwMode="auto">
            <a:xfrm>
              <a:off x="4932040" y="5373216"/>
              <a:ext cx="320234" cy="294152"/>
            </a:xfrm>
            <a:prstGeom prst="rect">
              <a:avLst/>
            </a:prstGeom>
            <a:noFill/>
          </p:spPr>
        </p:pic>
        <p:pic>
          <p:nvPicPr>
            <p:cNvPr id="88" name="Picture 2" descr="Afbeeldingsresultaat voor plus min"/>
            <p:cNvPicPr>
              <a:picLocks noChangeAspect="1" noChangeArrowheads="1"/>
            </p:cNvPicPr>
            <p:nvPr/>
          </p:nvPicPr>
          <p:blipFill>
            <a:blip r:embed="rId2" cstate="print"/>
            <a:srcRect l="51378"/>
            <a:stretch>
              <a:fillRect/>
            </a:stretch>
          </p:blipFill>
          <p:spPr bwMode="auto">
            <a:xfrm>
              <a:off x="4572000" y="6237312"/>
              <a:ext cx="320234" cy="294152"/>
            </a:xfrm>
            <a:prstGeom prst="rect">
              <a:avLst/>
            </a:prstGeom>
            <a:noFill/>
          </p:spPr>
        </p:pic>
        <p:pic>
          <p:nvPicPr>
            <p:cNvPr id="89" name="Picture 2" descr="Afbeeldingsresultaat voor plus min"/>
            <p:cNvPicPr>
              <a:picLocks noChangeAspect="1" noChangeArrowheads="1"/>
            </p:cNvPicPr>
            <p:nvPr/>
          </p:nvPicPr>
          <p:blipFill>
            <a:blip r:embed="rId2" cstate="print"/>
            <a:srcRect l="51378"/>
            <a:stretch>
              <a:fillRect/>
            </a:stretch>
          </p:blipFill>
          <p:spPr bwMode="auto">
            <a:xfrm>
              <a:off x="4572000" y="5373216"/>
              <a:ext cx="320234" cy="294152"/>
            </a:xfrm>
            <a:prstGeom prst="rect">
              <a:avLst/>
            </a:prstGeom>
            <a:noFill/>
          </p:spPr>
        </p:pic>
        <p:pic>
          <p:nvPicPr>
            <p:cNvPr id="90" name="Picture 2" descr="Afbeeldingsresultaat voor plus min"/>
            <p:cNvPicPr>
              <a:picLocks noChangeAspect="1" noChangeArrowheads="1"/>
            </p:cNvPicPr>
            <p:nvPr/>
          </p:nvPicPr>
          <p:blipFill>
            <a:blip r:embed="rId2" cstate="print"/>
            <a:srcRect r="48622"/>
            <a:stretch>
              <a:fillRect/>
            </a:stretch>
          </p:blipFill>
          <p:spPr bwMode="auto">
            <a:xfrm>
              <a:off x="4572000" y="5949280"/>
              <a:ext cx="331344" cy="288032"/>
            </a:xfrm>
            <a:prstGeom prst="rect">
              <a:avLst/>
            </a:prstGeom>
            <a:noFill/>
          </p:spPr>
        </p:pic>
        <p:pic>
          <p:nvPicPr>
            <p:cNvPr id="91" name="Picture 2" descr="Afbeeldingsresultaat voor plus min"/>
            <p:cNvPicPr>
              <a:picLocks noChangeAspect="1" noChangeArrowheads="1"/>
            </p:cNvPicPr>
            <p:nvPr/>
          </p:nvPicPr>
          <p:blipFill>
            <a:blip r:embed="rId2" cstate="print"/>
            <a:srcRect r="48622"/>
            <a:stretch>
              <a:fillRect/>
            </a:stretch>
          </p:blipFill>
          <p:spPr bwMode="auto">
            <a:xfrm>
              <a:off x="4932040" y="5949280"/>
              <a:ext cx="331344" cy="288032"/>
            </a:xfrm>
            <a:prstGeom prst="rect">
              <a:avLst/>
            </a:prstGeom>
            <a:noFill/>
          </p:spPr>
        </p:pic>
        <p:pic>
          <p:nvPicPr>
            <p:cNvPr id="92" name="Picture 2" descr="Afbeeldingsresultaat voor plus min"/>
            <p:cNvPicPr>
              <a:picLocks noChangeAspect="1" noChangeArrowheads="1"/>
            </p:cNvPicPr>
            <p:nvPr/>
          </p:nvPicPr>
          <p:blipFill>
            <a:blip r:embed="rId2" cstate="print"/>
            <a:srcRect r="48622"/>
            <a:stretch>
              <a:fillRect/>
            </a:stretch>
          </p:blipFill>
          <p:spPr bwMode="auto">
            <a:xfrm>
              <a:off x="4572000" y="5661248"/>
              <a:ext cx="331344" cy="288032"/>
            </a:xfrm>
            <a:prstGeom prst="rect">
              <a:avLst/>
            </a:prstGeom>
            <a:noFill/>
          </p:spPr>
        </p:pic>
      </p:grpSp>
      <p:sp>
        <p:nvSpPr>
          <p:cNvPr id="40" name="Tekstvak 39"/>
          <p:cNvSpPr txBox="1"/>
          <p:nvPr/>
        </p:nvSpPr>
        <p:spPr>
          <a:xfrm>
            <a:off x="7164288" y="5949280"/>
            <a:ext cx="1418145" cy="369332"/>
          </a:xfrm>
          <a:prstGeom prst="rect">
            <a:avLst/>
          </a:prstGeom>
          <a:solidFill>
            <a:schemeClr val="accent2">
              <a:lumMod val="40000"/>
              <a:lumOff val="60000"/>
            </a:schemeClr>
          </a:solidFill>
          <a:ln>
            <a:solidFill>
              <a:schemeClr val="tx1"/>
            </a:solidFill>
          </a:ln>
        </p:spPr>
        <p:txBody>
          <a:bodyPr wrap="none" rtlCol="0">
            <a:spAutoFit/>
          </a:bodyPr>
          <a:lstStyle/>
          <a:p>
            <a:r>
              <a:rPr lang="nl-NL" dirty="0" smtClean="0"/>
              <a:t>“</a:t>
            </a:r>
            <a:r>
              <a:rPr lang="nl-NL" dirty="0" err="1" smtClean="0"/>
              <a:t>slaap-risico</a:t>
            </a:r>
            <a:r>
              <a:rPr lang="nl-NL" dirty="0" smtClean="0"/>
              <a:t>”</a:t>
            </a:r>
            <a:endParaRPr lang="nl-NL" dirty="0"/>
          </a:p>
        </p:txBody>
      </p:sp>
      <p:cxnSp>
        <p:nvCxnSpPr>
          <p:cNvPr id="41" name="Rechte verbindingslijn met pijl 40"/>
          <p:cNvCxnSpPr/>
          <p:nvPr/>
        </p:nvCxnSpPr>
        <p:spPr>
          <a:xfrm>
            <a:off x="5508104" y="6165304"/>
            <a:ext cx="158417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3" name="Tekstvak 42"/>
          <p:cNvSpPr txBox="1"/>
          <p:nvPr/>
        </p:nvSpPr>
        <p:spPr>
          <a:xfrm>
            <a:off x="3779912" y="4509120"/>
            <a:ext cx="755848" cy="369332"/>
          </a:xfrm>
          <a:prstGeom prst="rect">
            <a:avLst/>
          </a:prstGeom>
          <a:noFill/>
          <a:ln>
            <a:solidFill>
              <a:schemeClr val="accent1"/>
            </a:solidFill>
          </a:ln>
        </p:spPr>
        <p:txBody>
          <a:bodyPr wrap="none" rtlCol="0">
            <a:spAutoFit/>
          </a:bodyPr>
          <a:lstStyle/>
          <a:p>
            <a:r>
              <a:rPr lang="nl-NL" b="1" i="1" dirty="0" smtClean="0">
                <a:solidFill>
                  <a:schemeClr val="tx2"/>
                </a:solidFill>
              </a:rPr>
              <a:t>Zinvol</a:t>
            </a:r>
            <a:endParaRPr lang="nl-NL" b="1" i="1" dirty="0">
              <a:solidFill>
                <a:schemeClr val="tx2"/>
              </a:solidFill>
            </a:endParaRPr>
          </a:p>
        </p:txBody>
      </p:sp>
      <p:sp>
        <p:nvSpPr>
          <p:cNvPr id="44" name="Tekstvak 43"/>
          <p:cNvSpPr txBox="1"/>
          <p:nvPr/>
        </p:nvSpPr>
        <p:spPr>
          <a:xfrm>
            <a:off x="4860032" y="4509120"/>
            <a:ext cx="628698" cy="369332"/>
          </a:xfrm>
          <a:prstGeom prst="rect">
            <a:avLst/>
          </a:prstGeom>
          <a:noFill/>
          <a:ln>
            <a:solidFill>
              <a:schemeClr val="accent1"/>
            </a:solidFill>
          </a:ln>
        </p:spPr>
        <p:txBody>
          <a:bodyPr wrap="none" rtlCol="0">
            <a:spAutoFit/>
          </a:bodyPr>
          <a:lstStyle/>
          <a:p>
            <a:r>
              <a:rPr lang="nl-NL" b="1" i="1" dirty="0" smtClean="0">
                <a:solidFill>
                  <a:schemeClr val="tx2"/>
                </a:solidFill>
              </a:rPr>
              <a:t>Leuk</a:t>
            </a:r>
            <a:endParaRPr lang="nl-NL" b="1"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ppt_x"/>
                                          </p:val>
                                        </p:tav>
                                        <p:tav tm="100000">
                                          <p:val>
                                            <p:strVal val="#ppt_x"/>
                                          </p:val>
                                        </p:tav>
                                      </p:tavLst>
                                    </p:anim>
                                    <p:anim calcmode="lin" valueType="num">
                                      <p:cBhvr additive="base">
                                        <p:cTn id="16" dur="50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500" fill="hold"/>
                                        <p:tgtEl>
                                          <p:spTgt spid="65"/>
                                        </p:tgtEl>
                                        <p:attrNameLst>
                                          <p:attrName>ppt_x</p:attrName>
                                        </p:attrNameLst>
                                      </p:cBhvr>
                                      <p:tavLst>
                                        <p:tav tm="0">
                                          <p:val>
                                            <p:strVal val="#ppt_x"/>
                                          </p:val>
                                        </p:tav>
                                        <p:tav tm="100000">
                                          <p:val>
                                            <p:strVal val="#ppt_x"/>
                                          </p:val>
                                        </p:tav>
                                      </p:tavLst>
                                    </p:anim>
                                    <p:anim calcmode="lin" valueType="num">
                                      <p:cBhvr additive="base">
                                        <p:cTn id="52" dur="500" fill="hold"/>
                                        <p:tgtEl>
                                          <p:spTgt spid="6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500" fill="hold"/>
                                        <p:tgtEl>
                                          <p:spTgt spid="69"/>
                                        </p:tgtEl>
                                        <p:attrNameLst>
                                          <p:attrName>ppt_x</p:attrName>
                                        </p:attrNameLst>
                                      </p:cBhvr>
                                      <p:tavLst>
                                        <p:tav tm="0">
                                          <p:val>
                                            <p:strVal val="#ppt_x"/>
                                          </p:val>
                                        </p:tav>
                                        <p:tav tm="100000">
                                          <p:val>
                                            <p:strVal val="#ppt_x"/>
                                          </p:val>
                                        </p:tav>
                                      </p:tavLst>
                                    </p:anim>
                                    <p:anim calcmode="lin" valueType="num">
                                      <p:cBhvr additive="base">
                                        <p:cTn id="56" dur="500" fill="hold"/>
                                        <p:tgtEl>
                                          <p:spTgt spid="6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500" fill="hold"/>
                                        <p:tgtEl>
                                          <p:spTgt spid="71"/>
                                        </p:tgtEl>
                                        <p:attrNameLst>
                                          <p:attrName>ppt_x</p:attrName>
                                        </p:attrNameLst>
                                      </p:cBhvr>
                                      <p:tavLst>
                                        <p:tav tm="0">
                                          <p:val>
                                            <p:strVal val="#ppt_x"/>
                                          </p:val>
                                        </p:tav>
                                        <p:tav tm="100000">
                                          <p:val>
                                            <p:strVal val="#ppt_x"/>
                                          </p:val>
                                        </p:tav>
                                      </p:tavLst>
                                    </p:anim>
                                    <p:anim calcmode="lin" valueType="num">
                                      <p:cBhvr additive="base">
                                        <p:cTn id="60" dur="5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5"/>
                                        </p:tgtEl>
                                        <p:attrNameLst>
                                          <p:attrName>style.visibility</p:attrName>
                                        </p:attrNameLst>
                                      </p:cBhvr>
                                      <p:to>
                                        <p:strVal val="visible"/>
                                      </p:to>
                                    </p:set>
                                    <p:anim calcmode="lin" valueType="num">
                                      <p:cBhvr additive="base">
                                        <p:cTn id="63" dur="500" fill="hold"/>
                                        <p:tgtEl>
                                          <p:spTgt spid="75"/>
                                        </p:tgtEl>
                                        <p:attrNameLst>
                                          <p:attrName>ppt_x</p:attrName>
                                        </p:attrNameLst>
                                      </p:cBhvr>
                                      <p:tavLst>
                                        <p:tav tm="0">
                                          <p:val>
                                            <p:strVal val="#ppt_x"/>
                                          </p:val>
                                        </p:tav>
                                        <p:tav tm="100000">
                                          <p:val>
                                            <p:strVal val="#ppt_x"/>
                                          </p:val>
                                        </p:tav>
                                      </p:tavLst>
                                    </p:anim>
                                    <p:anim calcmode="lin" valueType="num">
                                      <p:cBhvr additive="base">
                                        <p:cTn id="6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fill="hold"/>
                                        <p:tgtEl>
                                          <p:spTgt spid="48"/>
                                        </p:tgtEl>
                                        <p:attrNameLst>
                                          <p:attrName>ppt_x</p:attrName>
                                        </p:attrNameLst>
                                      </p:cBhvr>
                                      <p:tavLst>
                                        <p:tav tm="0">
                                          <p:val>
                                            <p:strVal val="#ppt_x"/>
                                          </p:val>
                                        </p:tav>
                                        <p:tav tm="100000">
                                          <p:val>
                                            <p:strVal val="#ppt_x"/>
                                          </p:val>
                                        </p:tav>
                                      </p:tavLst>
                                    </p:anim>
                                    <p:anim calcmode="lin" valueType="num">
                                      <p:cBhvr additive="base">
                                        <p:cTn id="74" dur="500" fill="hold"/>
                                        <p:tgtEl>
                                          <p:spTgt spid="4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additive="base">
                                        <p:cTn id="77" dur="500" fill="hold"/>
                                        <p:tgtEl>
                                          <p:spTgt spid="58"/>
                                        </p:tgtEl>
                                        <p:attrNameLst>
                                          <p:attrName>ppt_x</p:attrName>
                                        </p:attrNameLst>
                                      </p:cBhvr>
                                      <p:tavLst>
                                        <p:tav tm="0">
                                          <p:val>
                                            <p:strVal val="#ppt_x"/>
                                          </p:val>
                                        </p:tav>
                                        <p:tav tm="100000">
                                          <p:val>
                                            <p:strVal val="#ppt_x"/>
                                          </p:val>
                                        </p:tav>
                                      </p:tavLst>
                                    </p:anim>
                                    <p:anim calcmode="lin" valueType="num">
                                      <p:cBhvr additive="base">
                                        <p:cTn id="78" dur="500" fill="hold"/>
                                        <p:tgtEl>
                                          <p:spTgt spid="58"/>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7"/>
                                        </p:tgtEl>
                                        <p:attrNameLst>
                                          <p:attrName>style.visibility</p:attrName>
                                        </p:attrNameLst>
                                      </p:cBhvr>
                                      <p:to>
                                        <p:strVal val="visible"/>
                                      </p:to>
                                    </p:set>
                                    <p:anim calcmode="lin" valueType="num">
                                      <p:cBhvr additive="base">
                                        <p:cTn id="81" dur="500" fill="hold"/>
                                        <p:tgtEl>
                                          <p:spTgt spid="87"/>
                                        </p:tgtEl>
                                        <p:attrNameLst>
                                          <p:attrName>ppt_x</p:attrName>
                                        </p:attrNameLst>
                                      </p:cBhvr>
                                      <p:tavLst>
                                        <p:tav tm="0">
                                          <p:val>
                                            <p:strVal val="#ppt_x"/>
                                          </p:val>
                                        </p:tav>
                                        <p:tav tm="100000">
                                          <p:val>
                                            <p:strVal val="#ppt_x"/>
                                          </p:val>
                                        </p:tav>
                                      </p:tavLst>
                                    </p:anim>
                                    <p:anim calcmode="lin" valueType="num">
                                      <p:cBhvr additive="base">
                                        <p:cTn id="8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ppt_x"/>
                                          </p:val>
                                        </p:tav>
                                        <p:tav tm="100000">
                                          <p:val>
                                            <p:strVal val="#ppt_x"/>
                                          </p:val>
                                        </p:tav>
                                      </p:tavLst>
                                    </p:anim>
                                    <p:anim calcmode="lin" valueType="num">
                                      <p:cBhvr additive="base">
                                        <p:cTn id="88" dur="500" fill="hold"/>
                                        <p:tgtEl>
                                          <p:spTgt spid="5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ppt_x"/>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93"/>
                                        </p:tgtEl>
                                        <p:attrNameLst>
                                          <p:attrName>style.visibility</p:attrName>
                                        </p:attrNameLst>
                                      </p:cBhvr>
                                      <p:to>
                                        <p:strVal val="visible"/>
                                      </p:to>
                                    </p:set>
                                    <p:anim calcmode="lin" valueType="num">
                                      <p:cBhvr additive="base">
                                        <p:cTn id="97" dur="500" fill="hold"/>
                                        <p:tgtEl>
                                          <p:spTgt spid="93"/>
                                        </p:tgtEl>
                                        <p:attrNameLst>
                                          <p:attrName>ppt_x</p:attrName>
                                        </p:attrNameLst>
                                      </p:cBhvr>
                                      <p:tavLst>
                                        <p:tav tm="0">
                                          <p:val>
                                            <p:strVal val="#ppt_x"/>
                                          </p:val>
                                        </p:tav>
                                        <p:tav tm="100000">
                                          <p:val>
                                            <p:strVal val="#ppt_x"/>
                                          </p:val>
                                        </p:tav>
                                      </p:tavLst>
                                    </p:anim>
                                    <p:anim calcmode="lin" valueType="num">
                                      <p:cBhvr additive="base">
                                        <p:cTn id="9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ppt_x"/>
                                          </p:val>
                                        </p:tav>
                                        <p:tav tm="100000">
                                          <p:val>
                                            <p:strVal val="#ppt_x"/>
                                          </p:val>
                                        </p:tav>
                                      </p:tavLst>
                                    </p:anim>
                                    <p:anim calcmode="lin" valueType="num">
                                      <p:cBhvr additive="base">
                                        <p:cTn id="10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7" grpId="0" animBg="1"/>
      <p:bldP spid="48" grpId="0" animBg="1"/>
      <p:bldP spid="55" grpId="0" animBg="1"/>
      <p:bldP spid="56" grpId="0" animBg="1"/>
      <p:bldP spid="61" grpId="0" animBg="1"/>
      <p:bldP spid="62" grpId="0" animBg="1"/>
      <p:bldP spid="63" grpId="0" animBg="1"/>
      <p:bldP spid="64" grpId="0" animBg="1"/>
      <p:bldP spid="65"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5256584" cy="576064"/>
          </a:xfrm>
        </p:spPr>
        <p:txBody>
          <a:bodyPr>
            <a:normAutofit fontScale="90000"/>
          </a:bodyPr>
          <a:lstStyle/>
          <a:p>
            <a:pPr algn="l"/>
            <a:r>
              <a:rPr lang="nl-NL" b="1" dirty="0" smtClean="0"/>
              <a:t>Leden Beleid</a:t>
            </a:r>
            <a:endParaRPr lang="nl-NL" dirty="0"/>
          </a:p>
        </p:txBody>
      </p:sp>
      <p:sp>
        <p:nvSpPr>
          <p:cNvPr id="27" name="Rechthoek 26"/>
          <p:cNvSpPr/>
          <p:nvPr/>
        </p:nvSpPr>
        <p:spPr>
          <a:xfrm>
            <a:off x="539552" y="2204864"/>
            <a:ext cx="5184576" cy="1508105"/>
          </a:xfrm>
          <a:prstGeom prst="rect">
            <a:avLst/>
          </a:prstGeom>
          <a:ln>
            <a:solidFill>
              <a:schemeClr val="tx1"/>
            </a:solidFill>
          </a:ln>
        </p:spPr>
        <p:txBody>
          <a:bodyPr wrap="square">
            <a:spAutoFit/>
          </a:bodyPr>
          <a:lstStyle/>
          <a:p>
            <a:pPr>
              <a:buClr>
                <a:srgbClr val="FF0000"/>
              </a:buClr>
            </a:pPr>
            <a:r>
              <a:rPr lang="nl-NL" sz="2000" b="1" dirty="0" smtClean="0"/>
              <a:t>Instroom nieuwe leden:</a:t>
            </a:r>
          </a:p>
          <a:p>
            <a:pPr>
              <a:buClr>
                <a:schemeClr val="tx2"/>
              </a:buClr>
              <a:buFont typeface="Wingdings" pitchFamily="2" charset="2"/>
              <a:buChar char="l"/>
            </a:pPr>
            <a:r>
              <a:rPr lang="nl-NL" dirty="0" smtClean="0"/>
              <a:t>  Gaat niet vanzelf. Actieve en open instelling nodig</a:t>
            </a:r>
          </a:p>
          <a:p>
            <a:pPr>
              <a:buClr>
                <a:schemeClr val="tx2"/>
              </a:buClr>
              <a:buFont typeface="Wingdings" pitchFamily="2" charset="2"/>
              <a:buChar char="l"/>
            </a:pPr>
            <a:r>
              <a:rPr lang="nl-NL" dirty="0" smtClean="0"/>
              <a:t>  Plus: Sterke club met goede performance</a:t>
            </a:r>
          </a:p>
          <a:p>
            <a:pPr>
              <a:buClr>
                <a:schemeClr val="tx2"/>
              </a:buClr>
              <a:buFont typeface="Wingdings" pitchFamily="2" charset="2"/>
              <a:buChar char="l"/>
            </a:pPr>
            <a:r>
              <a:rPr lang="nl-NL" dirty="0" smtClean="0"/>
              <a:t>  Plus: Positieve zichtbaarheid van club en projecten</a:t>
            </a:r>
          </a:p>
          <a:p>
            <a:pPr>
              <a:buClr>
                <a:schemeClr val="tx2"/>
              </a:buClr>
              <a:buFont typeface="Wingdings" pitchFamily="2" charset="2"/>
              <a:buChar char="l"/>
            </a:pPr>
            <a:r>
              <a:rPr lang="nl-NL" dirty="0" smtClean="0"/>
              <a:t>  Plus: Diverse vormen om mensen te interesseren</a:t>
            </a:r>
          </a:p>
        </p:txBody>
      </p:sp>
      <p:sp>
        <p:nvSpPr>
          <p:cNvPr id="22" name="Rechthoek 21"/>
          <p:cNvSpPr/>
          <p:nvPr/>
        </p:nvSpPr>
        <p:spPr>
          <a:xfrm>
            <a:off x="539552" y="3789040"/>
            <a:ext cx="3096344" cy="1508105"/>
          </a:xfrm>
          <a:prstGeom prst="rect">
            <a:avLst/>
          </a:prstGeom>
          <a:ln>
            <a:solidFill>
              <a:schemeClr val="tx1"/>
            </a:solidFill>
          </a:ln>
        </p:spPr>
        <p:txBody>
          <a:bodyPr wrap="square">
            <a:spAutoFit/>
          </a:bodyPr>
          <a:lstStyle/>
          <a:p>
            <a:pPr>
              <a:buClr>
                <a:srgbClr val="FF0000"/>
              </a:buClr>
            </a:pPr>
            <a:r>
              <a:rPr lang="nl-NL" sz="2000" b="1" dirty="0" smtClean="0"/>
              <a:t>Begeleiden nieuwe leden:</a:t>
            </a:r>
          </a:p>
          <a:p>
            <a:pPr>
              <a:buClr>
                <a:schemeClr val="tx2"/>
              </a:buClr>
              <a:buFont typeface="Wingdings" pitchFamily="2" charset="2"/>
              <a:buChar char="l"/>
            </a:pPr>
            <a:r>
              <a:rPr lang="nl-NL" dirty="0" smtClean="0"/>
              <a:t>  Mentor eerste jaar</a:t>
            </a:r>
          </a:p>
          <a:p>
            <a:pPr>
              <a:buClr>
                <a:schemeClr val="tx2"/>
              </a:buClr>
              <a:buFont typeface="Wingdings" pitchFamily="2" charset="2"/>
              <a:buChar char="l"/>
            </a:pPr>
            <a:r>
              <a:rPr lang="nl-NL" dirty="0" smtClean="0"/>
              <a:t>  Direct actief inzetten</a:t>
            </a:r>
          </a:p>
          <a:p>
            <a:pPr>
              <a:buClr>
                <a:schemeClr val="tx2"/>
              </a:buClr>
              <a:buFont typeface="Wingdings" pitchFamily="2" charset="2"/>
              <a:buChar char="l"/>
            </a:pPr>
            <a:r>
              <a:rPr lang="nl-NL" dirty="0" smtClean="0"/>
              <a:t>  Partners betrekken</a:t>
            </a:r>
          </a:p>
          <a:p>
            <a:pPr>
              <a:buClr>
                <a:schemeClr val="tx2"/>
              </a:buClr>
              <a:buFont typeface="Wingdings" pitchFamily="2" charset="2"/>
              <a:buChar char="l"/>
            </a:pPr>
            <a:r>
              <a:rPr lang="nl-NL" dirty="0" smtClean="0"/>
              <a:t>  Kennis over Rotary</a:t>
            </a:r>
          </a:p>
        </p:txBody>
      </p:sp>
      <p:sp>
        <p:nvSpPr>
          <p:cNvPr id="23" name="Rechthoek 22"/>
          <p:cNvSpPr/>
          <p:nvPr/>
        </p:nvSpPr>
        <p:spPr>
          <a:xfrm>
            <a:off x="539552" y="908720"/>
            <a:ext cx="4536504" cy="1231106"/>
          </a:xfrm>
          <a:prstGeom prst="rect">
            <a:avLst/>
          </a:prstGeom>
          <a:ln>
            <a:solidFill>
              <a:schemeClr val="tx1"/>
            </a:solidFill>
          </a:ln>
        </p:spPr>
        <p:txBody>
          <a:bodyPr wrap="square">
            <a:spAutoFit/>
          </a:bodyPr>
          <a:lstStyle/>
          <a:p>
            <a:pPr>
              <a:buClr>
                <a:srgbClr val="FF0000"/>
              </a:buClr>
            </a:pPr>
            <a:r>
              <a:rPr lang="nl-NL" sz="2000" b="1" dirty="0" smtClean="0"/>
              <a:t>Vertrek van leden:</a:t>
            </a:r>
          </a:p>
          <a:p>
            <a:pPr>
              <a:buClr>
                <a:schemeClr val="tx2"/>
              </a:buClr>
              <a:buFont typeface="Wingdings" pitchFamily="2" charset="2"/>
              <a:buChar char="l"/>
            </a:pPr>
            <a:r>
              <a:rPr lang="nl-NL" dirty="0" smtClean="0"/>
              <a:t>  Leeftijd / overlijden  =&gt; niet beïnvloedbaar</a:t>
            </a:r>
          </a:p>
          <a:p>
            <a:pPr>
              <a:buClr>
                <a:schemeClr val="tx2"/>
              </a:buClr>
              <a:buFont typeface="Wingdings" pitchFamily="2" charset="2"/>
              <a:buChar char="l"/>
            </a:pPr>
            <a:r>
              <a:rPr lang="nl-NL" dirty="0" smtClean="0"/>
              <a:t>  Verhuizing / werk      =&gt; niet beïnvloedbaar</a:t>
            </a:r>
          </a:p>
          <a:p>
            <a:pPr>
              <a:buClr>
                <a:schemeClr val="tx2"/>
              </a:buClr>
              <a:buFont typeface="Wingdings" pitchFamily="2" charset="2"/>
              <a:buChar char="l"/>
            </a:pPr>
            <a:r>
              <a:rPr lang="nl-NL" dirty="0" smtClean="0"/>
              <a:t>  Ontevredenheid        =&gt; wel beïnvloedbaar</a:t>
            </a:r>
          </a:p>
        </p:txBody>
      </p:sp>
      <p:sp>
        <p:nvSpPr>
          <p:cNvPr id="24" name="Rechthoek 23"/>
          <p:cNvSpPr/>
          <p:nvPr/>
        </p:nvSpPr>
        <p:spPr>
          <a:xfrm>
            <a:off x="539552" y="5373216"/>
            <a:ext cx="4032448" cy="1231106"/>
          </a:xfrm>
          <a:prstGeom prst="rect">
            <a:avLst/>
          </a:prstGeom>
          <a:ln>
            <a:solidFill>
              <a:schemeClr val="tx1"/>
            </a:solidFill>
          </a:ln>
        </p:spPr>
        <p:txBody>
          <a:bodyPr wrap="square">
            <a:spAutoFit/>
          </a:bodyPr>
          <a:lstStyle/>
          <a:p>
            <a:pPr>
              <a:buClr>
                <a:srgbClr val="FF0000"/>
              </a:buClr>
            </a:pPr>
            <a:r>
              <a:rPr lang="nl-NL" sz="2000" b="1" dirty="0" smtClean="0"/>
              <a:t>Binden actuele leden:</a:t>
            </a:r>
          </a:p>
          <a:p>
            <a:pPr>
              <a:buClr>
                <a:schemeClr val="tx2"/>
              </a:buClr>
              <a:buFont typeface="Wingdings" pitchFamily="2" charset="2"/>
              <a:buChar char="l"/>
            </a:pPr>
            <a:r>
              <a:rPr lang="nl-NL" dirty="0" smtClean="0"/>
              <a:t>  Inventarisatie Wensen + Rollen</a:t>
            </a:r>
          </a:p>
          <a:p>
            <a:pPr>
              <a:buClr>
                <a:schemeClr val="tx2"/>
              </a:buClr>
              <a:buFont typeface="Wingdings" pitchFamily="2" charset="2"/>
              <a:buChar char="l"/>
            </a:pPr>
            <a:r>
              <a:rPr lang="nl-NL" dirty="0" smtClean="0"/>
              <a:t>  Programma + Activiteiten + Projecten</a:t>
            </a:r>
          </a:p>
          <a:p>
            <a:pPr>
              <a:buClr>
                <a:schemeClr val="tx2"/>
              </a:buClr>
              <a:buFont typeface="Wingdings" pitchFamily="2" charset="2"/>
              <a:buChar char="l"/>
            </a:pPr>
            <a:r>
              <a:rPr lang="nl-NL" dirty="0" smtClean="0"/>
              <a:t>  Communicatie + Betrokkenheid</a:t>
            </a:r>
          </a:p>
        </p:txBody>
      </p:sp>
      <p:grpSp>
        <p:nvGrpSpPr>
          <p:cNvPr id="14" name="Groep 13"/>
          <p:cNvGrpSpPr/>
          <p:nvPr/>
        </p:nvGrpSpPr>
        <p:grpSpPr>
          <a:xfrm>
            <a:off x="6516216" y="3212976"/>
            <a:ext cx="2016224" cy="3331532"/>
            <a:chOff x="6516216" y="2204864"/>
            <a:chExt cx="2016224" cy="3331532"/>
          </a:xfrm>
        </p:grpSpPr>
        <p:cxnSp>
          <p:nvCxnSpPr>
            <p:cNvPr id="7" name="Rechte verbindingslijn 6"/>
            <p:cNvCxnSpPr/>
            <p:nvPr/>
          </p:nvCxnSpPr>
          <p:spPr>
            <a:xfrm flipV="1">
              <a:off x="7524328" y="2492896"/>
              <a:ext cx="0" cy="25202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hthoek 7"/>
            <p:cNvSpPr/>
            <p:nvPr/>
          </p:nvSpPr>
          <p:spPr>
            <a:xfrm>
              <a:off x="6516216" y="2204864"/>
              <a:ext cx="20162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Leden</a:t>
              </a:r>
            </a:p>
            <a:p>
              <a:pPr algn="ctr"/>
              <a:r>
                <a:rPr lang="nl-NL" b="1" dirty="0" smtClean="0"/>
                <a:t>Beleid</a:t>
              </a:r>
              <a:endParaRPr lang="nl-NL" b="1" dirty="0"/>
            </a:p>
          </p:txBody>
        </p:sp>
        <p:grpSp>
          <p:nvGrpSpPr>
            <p:cNvPr id="9" name="Groep 8"/>
            <p:cNvGrpSpPr/>
            <p:nvPr/>
          </p:nvGrpSpPr>
          <p:grpSpPr>
            <a:xfrm>
              <a:off x="6516216" y="3068960"/>
              <a:ext cx="2016224" cy="2467436"/>
              <a:chOff x="251520" y="3501008"/>
              <a:chExt cx="2016224" cy="2467436"/>
            </a:xfrm>
          </p:grpSpPr>
          <p:sp>
            <p:nvSpPr>
              <p:cNvPr id="10" name="Tekstvak 9"/>
              <p:cNvSpPr txBox="1"/>
              <p:nvPr/>
            </p:nvSpPr>
            <p:spPr>
              <a:xfrm>
                <a:off x="251520" y="4149080"/>
                <a:ext cx="2016224" cy="523220"/>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Selecteren + Uitnodigen + Enthousiasmeren</a:t>
                </a:r>
                <a:endParaRPr lang="nl-NL" sz="1400" b="1" dirty="0"/>
              </a:p>
            </p:txBody>
          </p:sp>
          <p:sp>
            <p:nvSpPr>
              <p:cNvPr id="11" name="Tekstvak 10"/>
              <p:cNvSpPr txBox="1"/>
              <p:nvPr/>
            </p:nvSpPr>
            <p:spPr>
              <a:xfrm>
                <a:off x="251520" y="4797152"/>
                <a:ext cx="2016224" cy="523220"/>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Begeleiden + Inzetten</a:t>
                </a:r>
              </a:p>
              <a:p>
                <a:r>
                  <a:rPr lang="nl-NL" sz="1400" b="1" dirty="0" smtClean="0"/>
                  <a:t>nieuwe leden</a:t>
                </a:r>
                <a:endParaRPr lang="nl-NL" sz="1400" b="1" dirty="0"/>
              </a:p>
            </p:txBody>
          </p:sp>
          <p:sp>
            <p:nvSpPr>
              <p:cNvPr id="12" name="Tekstvak 11"/>
              <p:cNvSpPr txBox="1"/>
              <p:nvPr/>
            </p:nvSpPr>
            <p:spPr>
              <a:xfrm>
                <a:off x="251520" y="5445224"/>
                <a:ext cx="2016224" cy="523220"/>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Binden + Betrekken</a:t>
                </a:r>
              </a:p>
              <a:p>
                <a:r>
                  <a:rPr lang="nl-NL" sz="1400" b="1" dirty="0" smtClean="0"/>
                  <a:t>alle leden</a:t>
                </a:r>
                <a:endParaRPr lang="nl-NL" sz="1400" b="1" dirty="0"/>
              </a:p>
            </p:txBody>
          </p:sp>
          <p:sp>
            <p:nvSpPr>
              <p:cNvPr id="13" name="Tekstvak 12"/>
              <p:cNvSpPr txBox="1"/>
              <p:nvPr/>
            </p:nvSpPr>
            <p:spPr>
              <a:xfrm>
                <a:off x="251520" y="3501008"/>
                <a:ext cx="2016224" cy="523220"/>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Scouten + Benaderen +</a:t>
                </a:r>
              </a:p>
              <a:p>
                <a:r>
                  <a:rPr lang="nl-NL" sz="1400" b="1" dirty="0" smtClean="0"/>
                  <a:t>Informeren</a:t>
                </a:r>
                <a:endParaRPr lang="nl-NL" sz="1400" b="1" dirty="0"/>
              </a:p>
            </p:txBody>
          </p:sp>
        </p:grpSp>
      </p:grpSp>
      <p:sp>
        <p:nvSpPr>
          <p:cNvPr id="16" name="Afgeronde rechthoek 15"/>
          <p:cNvSpPr/>
          <p:nvPr/>
        </p:nvSpPr>
        <p:spPr>
          <a:xfrm>
            <a:off x="5580112" y="908720"/>
            <a:ext cx="3384376"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Ledenverloop heeft impact (+/-) op de </a:t>
            </a:r>
            <a:r>
              <a:rPr lang="nl-NL" u="sng" dirty="0" smtClean="0">
                <a:solidFill>
                  <a:schemeClr val="tx1"/>
                </a:solidFill>
              </a:rPr>
              <a:t>ledensamenstelling</a:t>
            </a:r>
            <a:r>
              <a:rPr lang="nl-NL" dirty="0" smtClean="0">
                <a:solidFill>
                  <a:schemeClr val="tx1"/>
                </a:solidFill>
              </a:rPr>
              <a:t> en</a:t>
            </a:r>
          </a:p>
          <a:p>
            <a:pPr algn="ctr"/>
            <a:r>
              <a:rPr lang="nl-NL" dirty="0" smtClean="0">
                <a:solidFill>
                  <a:schemeClr val="tx1"/>
                </a:solidFill>
              </a:rPr>
              <a:t>dus de </a:t>
            </a:r>
            <a:r>
              <a:rPr lang="nl-NL" u="sng" dirty="0" smtClean="0">
                <a:solidFill>
                  <a:schemeClr val="tx1"/>
                </a:solidFill>
              </a:rPr>
              <a:t>vitaliteit</a:t>
            </a:r>
            <a:r>
              <a:rPr lang="nl-NL" dirty="0" smtClean="0">
                <a:solidFill>
                  <a:schemeClr val="tx1"/>
                </a:solidFill>
              </a:rPr>
              <a:t> van een club </a:t>
            </a:r>
            <a:endParaRPr lang="nl-NL"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bg/>
                                          </p:spTgt>
                                        </p:tgtEl>
                                        <p:attrNameLst>
                                          <p:attrName>style.visibility</p:attrName>
                                        </p:attrNameLst>
                                      </p:cBhvr>
                                      <p:to>
                                        <p:strVal val="visible"/>
                                      </p:to>
                                    </p:set>
                                    <p:anim calcmode="lin" valueType="num">
                                      <p:cBhvr additive="base">
                                        <p:cTn id="1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xEl>
                                              <p:pRg st="2" end="2"/>
                                            </p:txEl>
                                          </p:spTgt>
                                        </p:tgtEl>
                                        <p:attrNameLst>
                                          <p:attrName>style.visibility</p:attrName>
                                        </p:attrNameLst>
                                      </p:cBhvr>
                                      <p:to>
                                        <p:strVal val="visible"/>
                                      </p:to>
                                    </p:set>
                                    <p:anim calcmode="lin" valueType="num">
                                      <p:cBhvr additive="base">
                                        <p:cTn id="29"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xEl>
                                              <p:pRg st="3" end="3"/>
                                            </p:txEl>
                                          </p:spTgt>
                                        </p:tgtEl>
                                        <p:attrNameLst>
                                          <p:attrName>style.visibility</p:attrName>
                                        </p:attrNameLst>
                                      </p:cBhvr>
                                      <p:to>
                                        <p:strVal val="visible"/>
                                      </p:to>
                                    </p:set>
                                    <p:anim calcmode="lin" valueType="num">
                                      <p:cBhvr additive="base">
                                        <p:cTn id="33"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 calcmode="lin" valueType="num">
                                      <p:cBhvr additive="base">
                                        <p:cTn id="37"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
                                            <p:bg/>
                                          </p:spTgt>
                                        </p:tgtEl>
                                        <p:attrNameLst>
                                          <p:attrName>style.visibility</p:attrName>
                                        </p:attrNameLst>
                                      </p:cBhvr>
                                      <p:to>
                                        <p:strVal val="visible"/>
                                      </p:to>
                                    </p:set>
                                    <p:anim calcmode="lin" valueType="num">
                                      <p:cBhvr additive="base">
                                        <p:cTn id="41"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24">
                                            <p:bg/>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 calcmode="lin" valueType="num">
                                      <p:cBhvr additive="base">
                                        <p:cTn id="4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 calcmode="lin" valueType="num">
                                      <p:cBhvr additive="base">
                                        <p:cTn id="4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xEl>
                                              <p:pRg st="2" end="2"/>
                                            </p:txEl>
                                          </p:spTgt>
                                        </p:tgtEl>
                                        <p:attrNameLst>
                                          <p:attrName>style.visibility</p:attrName>
                                        </p:attrNameLst>
                                      </p:cBhvr>
                                      <p:to>
                                        <p:strVal val="visible"/>
                                      </p:to>
                                    </p:set>
                                    <p:anim calcmode="lin" valueType="num">
                                      <p:cBhvr additive="base">
                                        <p:cTn id="5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xEl>
                                              <p:pRg st="3" end="3"/>
                                            </p:txEl>
                                          </p:spTgt>
                                        </p:tgtEl>
                                        <p:attrNameLst>
                                          <p:attrName>style.visibility</p:attrName>
                                        </p:attrNameLst>
                                      </p:cBhvr>
                                      <p:to>
                                        <p:strVal val="visible"/>
                                      </p:to>
                                    </p:set>
                                    <p:anim calcmode="lin" valueType="num">
                                      <p:cBhvr additive="base">
                                        <p:cTn id="57"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build="allAtOnce" animBg="1"/>
      <p:bldP spid="24"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4186808" cy="490066"/>
          </a:xfrm>
        </p:spPr>
        <p:txBody>
          <a:bodyPr>
            <a:normAutofit fontScale="90000"/>
          </a:bodyPr>
          <a:lstStyle/>
          <a:p>
            <a:pPr algn="l"/>
            <a:r>
              <a:rPr lang="nl-NL" b="1" dirty="0" smtClean="0"/>
              <a:t>Leden Beleid</a:t>
            </a:r>
            <a:endParaRPr lang="nl-NL" b="1" dirty="0"/>
          </a:p>
        </p:txBody>
      </p:sp>
      <p:sp>
        <p:nvSpPr>
          <p:cNvPr id="3" name="Tekstvak 2"/>
          <p:cNvSpPr txBox="1"/>
          <p:nvPr/>
        </p:nvSpPr>
        <p:spPr>
          <a:xfrm>
            <a:off x="395536" y="980728"/>
            <a:ext cx="8370561" cy="1384995"/>
          </a:xfrm>
          <a:prstGeom prst="rect">
            <a:avLst/>
          </a:prstGeom>
          <a:noFill/>
        </p:spPr>
        <p:txBody>
          <a:bodyPr wrap="none" rtlCol="0">
            <a:spAutoFit/>
          </a:bodyPr>
          <a:lstStyle/>
          <a:p>
            <a:r>
              <a:rPr lang="nl-NL" sz="2000" b="1" u="sng" dirty="0" smtClean="0"/>
              <a:t>Scouten, informeren en benaderen van potentiële kandidaten:</a:t>
            </a:r>
            <a:endParaRPr lang="nl-NL" sz="2000" b="1" dirty="0" smtClean="0"/>
          </a:p>
          <a:p>
            <a:pPr lvl="0">
              <a:buClr>
                <a:srgbClr val="FF0000"/>
              </a:buClr>
              <a:buFont typeface="Wingdings" pitchFamily="2" charset="2"/>
              <a:buChar char="l"/>
            </a:pPr>
            <a:r>
              <a:rPr lang="nl-NL" sz="1600" dirty="0" smtClean="0"/>
              <a:t>  Via media het publiek gepast informeren over Rotary en activiteiten / projecten van de club </a:t>
            </a:r>
          </a:p>
          <a:p>
            <a:pPr lvl="0">
              <a:buClr>
                <a:srgbClr val="FF0000"/>
              </a:buClr>
              <a:buFont typeface="Wingdings" pitchFamily="2" charset="2"/>
              <a:buChar char="l"/>
            </a:pPr>
            <a:r>
              <a:rPr lang="nl-NL" sz="1600" dirty="0" smtClean="0"/>
              <a:t>  Gericht scouten van geschikte mensen binnen professionele en maatschappelijke netwerken</a:t>
            </a:r>
          </a:p>
          <a:p>
            <a:pPr lvl="0">
              <a:buClr>
                <a:srgbClr val="FF0000"/>
              </a:buClr>
              <a:buFont typeface="Wingdings" pitchFamily="2" charset="2"/>
              <a:buChar char="l"/>
            </a:pPr>
            <a:r>
              <a:rPr lang="nl-NL" sz="1600" dirty="0" smtClean="0"/>
              <a:t>  Nieuwe werkwijzen om potentiële kandidaten te benaderen en te interesseren</a:t>
            </a:r>
          </a:p>
          <a:p>
            <a:pPr lvl="0">
              <a:buClr>
                <a:srgbClr val="FF0000"/>
              </a:buClr>
              <a:buFont typeface="Wingdings" pitchFamily="2" charset="2"/>
              <a:buChar char="l"/>
            </a:pPr>
            <a:r>
              <a:rPr lang="nl-NL" sz="1600" dirty="0" smtClean="0"/>
              <a:t>  Ruim voor eigen voorgenomen “vertrek” zoekt lid naar een geschikte opvolger in eigen branche</a:t>
            </a:r>
          </a:p>
        </p:txBody>
      </p:sp>
      <p:sp>
        <p:nvSpPr>
          <p:cNvPr id="4" name="Tekstvak 3"/>
          <p:cNvSpPr txBox="1"/>
          <p:nvPr/>
        </p:nvSpPr>
        <p:spPr>
          <a:xfrm>
            <a:off x="395536" y="5085184"/>
            <a:ext cx="7818359" cy="1384995"/>
          </a:xfrm>
          <a:prstGeom prst="rect">
            <a:avLst/>
          </a:prstGeom>
          <a:noFill/>
        </p:spPr>
        <p:txBody>
          <a:bodyPr wrap="none" rtlCol="0">
            <a:spAutoFit/>
          </a:bodyPr>
          <a:lstStyle/>
          <a:p>
            <a:r>
              <a:rPr lang="nl-NL" sz="2000" b="1" u="sng" dirty="0" smtClean="0"/>
              <a:t>Selecteren, voorlichten en enthousiasmeren van kandidaten:</a:t>
            </a:r>
            <a:endParaRPr lang="nl-NL" sz="2000" b="1" dirty="0" smtClean="0"/>
          </a:p>
          <a:p>
            <a:pPr lvl="0">
              <a:buClr>
                <a:srgbClr val="FF0000"/>
              </a:buClr>
              <a:buFont typeface="Wingdings" pitchFamily="2" charset="2"/>
              <a:buChar char="l"/>
            </a:pPr>
            <a:r>
              <a:rPr lang="nl-NL" sz="1600" dirty="0" smtClean="0"/>
              <a:t>  Diversiteit en balans in ledenbestand (classificatie, leeftijd, geslacht, herkomst, branches)</a:t>
            </a:r>
          </a:p>
          <a:p>
            <a:pPr lvl="0">
              <a:buClr>
                <a:srgbClr val="FF0000"/>
              </a:buClr>
              <a:buFont typeface="Wingdings" pitchFamily="2" charset="2"/>
              <a:buChar char="l"/>
            </a:pPr>
            <a:r>
              <a:rPr lang="nl-NL" sz="1600" dirty="0" smtClean="0"/>
              <a:t>  Informatie inwinnen over kandidaten; gebruik maken van netwerksites</a:t>
            </a:r>
          </a:p>
          <a:p>
            <a:pPr lvl="0">
              <a:buClr>
                <a:srgbClr val="FF0000"/>
              </a:buClr>
              <a:buFont typeface="Wingdings" pitchFamily="2" charset="2"/>
              <a:buChar char="l"/>
            </a:pPr>
            <a:r>
              <a:rPr lang="nl-NL" sz="1600" dirty="0" smtClean="0"/>
              <a:t>  Kennismakingbezoeken aan de club onder begeleiding van voorstellers</a:t>
            </a:r>
          </a:p>
          <a:p>
            <a:pPr lvl="0">
              <a:buClr>
                <a:srgbClr val="FF0000"/>
              </a:buClr>
              <a:buFont typeface="Wingdings" pitchFamily="2" charset="2"/>
              <a:buChar char="l"/>
            </a:pPr>
            <a:r>
              <a:rPr lang="nl-NL" sz="1600" dirty="0" smtClean="0"/>
              <a:t>  Informatief gesprek met kandidaat; informatie verstrekken over Rotary en de club</a:t>
            </a:r>
          </a:p>
        </p:txBody>
      </p:sp>
      <p:sp>
        <p:nvSpPr>
          <p:cNvPr id="5" name="Afgeronde rechthoek 4"/>
          <p:cNvSpPr/>
          <p:nvPr/>
        </p:nvSpPr>
        <p:spPr>
          <a:xfrm>
            <a:off x="467544" y="2564904"/>
            <a:ext cx="8208912"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smtClean="0"/>
              <a:t>Rotary International beveelt aan, dat kandidaten al voor de ‘voordracht’ worden benaderd. Het is eigentijds om openheid in de procedure te bevorderen. Wel tijdig voldoende informatie over de kandidaat inwinnen. Als dat positief is dan kandidaat benaderen voor een oriënterend en vrijblijvend gesprek. Pas daarna de normale ‘voordracht’ in de club. Dit komt bij kandidaten positief over en ze gaan zich verdiepen in de club.  Leden kunnen ook opener praten met geschikte kandidaten over een mogelijke interesse in een Rotary lidmaatschap.</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4186808" cy="490066"/>
          </a:xfrm>
        </p:spPr>
        <p:txBody>
          <a:bodyPr>
            <a:normAutofit fontScale="90000"/>
          </a:bodyPr>
          <a:lstStyle/>
          <a:p>
            <a:pPr algn="l"/>
            <a:r>
              <a:rPr lang="nl-NL" b="1" dirty="0" smtClean="0"/>
              <a:t>Leden Beleid</a:t>
            </a:r>
            <a:endParaRPr lang="nl-NL" b="1" dirty="0"/>
          </a:p>
        </p:txBody>
      </p:sp>
      <p:sp>
        <p:nvSpPr>
          <p:cNvPr id="3" name="Tekstvak 2"/>
          <p:cNvSpPr txBox="1"/>
          <p:nvPr/>
        </p:nvSpPr>
        <p:spPr>
          <a:xfrm>
            <a:off x="395536" y="1052736"/>
            <a:ext cx="7197291" cy="1384995"/>
          </a:xfrm>
          <a:prstGeom prst="rect">
            <a:avLst/>
          </a:prstGeom>
          <a:noFill/>
        </p:spPr>
        <p:txBody>
          <a:bodyPr wrap="none" rtlCol="0">
            <a:spAutoFit/>
          </a:bodyPr>
          <a:lstStyle/>
          <a:p>
            <a:r>
              <a:rPr lang="nl-NL" sz="2000" b="1" u="sng" dirty="0" smtClean="0"/>
              <a:t>Begeleiden nieuwe leden:</a:t>
            </a:r>
            <a:endParaRPr lang="nl-NL" sz="2000" b="1" dirty="0" smtClean="0"/>
          </a:p>
          <a:p>
            <a:pPr lvl="0">
              <a:buClr>
                <a:srgbClr val="FF0000"/>
              </a:buClr>
              <a:buFont typeface="Wingdings" pitchFamily="2" charset="2"/>
              <a:buChar char="l"/>
            </a:pPr>
            <a:r>
              <a:rPr lang="nl-NL" sz="1600" dirty="0" smtClean="0"/>
              <a:t>  Actieve begeleiding door geschikte mentor met kennis over Rotary en de club </a:t>
            </a:r>
          </a:p>
          <a:p>
            <a:pPr lvl="0">
              <a:buClr>
                <a:srgbClr val="FF0000"/>
              </a:buClr>
              <a:buFont typeface="Wingdings" pitchFamily="2" charset="2"/>
              <a:buChar char="l"/>
            </a:pPr>
            <a:r>
              <a:rPr lang="nl-NL" sz="1600" dirty="0" smtClean="0"/>
              <a:t>  Nieuwe leden direct inzetten in een commissie naar keuze / geschiktheid</a:t>
            </a:r>
          </a:p>
          <a:p>
            <a:pPr lvl="0">
              <a:buClr>
                <a:srgbClr val="FF0000"/>
              </a:buClr>
              <a:buFont typeface="Wingdings" pitchFamily="2" charset="2"/>
              <a:buChar char="l"/>
            </a:pPr>
            <a:r>
              <a:rPr lang="nl-NL" sz="1600" dirty="0" smtClean="0"/>
              <a:t>  Jaarlijkse sessie met nieuwe leden en partners (4x2) met Leden Beleid en Bestuur</a:t>
            </a:r>
          </a:p>
          <a:p>
            <a:pPr lvl="0">
              <a:buClr>
                <a:srgbClr val="FF0000"/>
              </a:buClr>
              <a:buFont typeface="Wingdings" pitchFamily="2" charset="2"/>
              <a:buChar char="l"/>
            </a:pPr>
            <a:r>
              <a:rPr lang="nl-NL" sz="1600" dirty="0" smtClean="0"/>
              <a:t>  Gebruik maken van inbreng en ideeën van nieuwe leden</a:t>
            </a:r>
            <a:r>
              <a:rPr lang="nl-NL" sz="1200" dirty="0" smtClean="0"/>
              <a:t> </a:t>
            </a:r>
            <a:endParaRPr lang="nl-NL" sz="1600" dirty="0"/>
          </a:p>
        </p:txBody>
      </p:sp>
      <p:sp>
        <p:nvSpPr>
          <p:cNvPr id="4" name="Tekstvak 3"/>
          <p:cNvSpPr txBox="1"/>
          <p:nvPr/>
        </p:nvSpPr>
        <p:spPr>
          <a:xfrm>
            <a:off x="395536" y="5013176"/>
            <a:ext cx="8065478" cy="1384995"/>
          </a:xfrm>
          <a:prstGeom prst="rect">
            <a:avLst/>
          </a:prstGeom>
          <a:noFill/>
        </p:spPr>
        <p:txBody>
          <a:bodyPr wrap="none" rtlCol="0">
            <a:spAutoFit/>
          </a:bodyPr>
          <a:lstStyle/>
          <a:p>
            <a:r>
              <a:rPr lang="nl-NL" sz="2000" b="1" u="sng" dirty="0" smtClean="0"/>
              <a:t>Binden actuele leden:</a:t>
            </a:r>
            <a:endParaRPr lang="nl-NL" sz="2000" b="1" dirty="0" smtClean="0"/>
          </a:p>
          <a:p>
            <a:pPr lvl="0">
              <a:buClr>
                <a:srgbClr val="FF0000"/>
              </a:buClr>
              <a:buFont typeface="Wingdings" pitchFamily="2" charset="2"/>
              <a:buChar char="l"/>
            </a:pPr>
            <a:r>
              <a:rPr lang="nl-NL" sz="1600" dirty="0" smtClean="0"/>
              <a:t>  Inventarisatie van wensen + tevredenheid + welke rollen men graag wil vervullen</a:t>
            </a:r>
          </a:p>
          <a:p>
            <a:pPr lvl="0">
              <a:buClr>
                <a:srgbClr val="FF0000"/>
              </a:buClr>
              <a:buFont typeface="Wingdings" pitchFamily="2" charset="2"/>
              <a:buChar char="l"/>
            </a:pPr>
            <a:r>
              <a:rPr lang="nl-NL" sz="1600" dirty="0" smtClean="0"/>
              <a:t>  Interessant en afwisselend programma + adequate informatie over activiteiten en projecten</a:t>
            </a:r>
          </a:p>
          <a:p>
            <a:pPr lvl="0">
              <a:buClr>
                <a:srgbClr val="FF0000"/>
              </a:buClr>
              <a:buFont typeface="Wingdings" pitchFamily="2" charset="2"/>
              <a:buChar char="l"/>
            </a:pPr>
            <a:r>
              <a:rPr lang="nl-NL" sz="1600" dirty="0" smtClean="0"/>
              <a:t>  Kennis over Rotary en de club vergroten bij alle leden + deelname aan District activiteiten</a:t>
            </a:r>
          </a:p>
          <a:p>
            <a:pPr lvl="0">
              <a:buClr>
                <a:srgbClr val="FF0000"/>
              </a:buClr>
              <a:buFont typeface="Wingdings" pitchFamily="2" charset="2"/>
              <a:buChar char="l"/>
            </a:pPr>
            <a:r>
              <a:rPr lang="nl-NL" sz="1600" dirty="0" smtClean="0"/>
              <a:t>  Aanbeveling bij verhuizing; exit gesprek bij vertrek</a:t>
            </a:r>
            <a:r>
              <a:rPr lang="nl-NL" sz="1600" b="1" dirty="0" smtClean="0"/>
              <a:t> </a:t>
            </a:r>
            <a:endParaRPr lang="nl-NL" sz="1600" dirty="0"/>
          </a:p>
        </p:txBody>
      </p:sp>
      <p:sp>
        <p:nvSpPr>
          <p:cNvPr id="5" name="Afgeronde rechthoek 4"/>
          <p:cNvSpPr/>
          <p:nvPr/>
        </p:nvSpPr>
        <p:spPr>
          <a:xfrm>
            <a:off x="467544" y="2564904"/>
            <a:ext cx="8208912"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smtClean="0"/>
              <a:t>Mentor:</a:t>
            </a:r>
          </a:p>
          <a:p>
            <a:pPr>
              <a:buFont typeface="Arial" pitchFamily="34" charset="0"/>
              <a:buChar char="•"/>
            </a:pPr>
            <a:r>
              <a:rPr lang="nl-NL" dirty="0" smtClean="0"/>
              <a:t> Reeds voor eerste bezoeken kandidaat aan club benoemen van 1 of 2 mentoren</a:t>
            </a:r>
          </a:p>
          <a:p>
            <a:pPr>
              <a:buFont typeface="Arial" pitchFamily="34" charset="0"/>
              <a:buChar char="•"/>
            </a:pPr>
            <a:r>
              <a:rPr lang="nl-NL" dirty="0" smtClean="0"/>
              <a:t> Bij voorkeur leden met voldoende kennis over Rotary en de Club</a:t>
            </a:r>
          </a:p>
          <a:p>
            <a:pPr>
              <a:buFont typeface="Arial" pitchFamily="34" charset="0"/>
              <a:buChar char="•"/>
            </a:pPr>
            <a:r>
              <a:rPr lang="nl-NL" dirty="0" smtClean="0"/>
              <a:t> Begeleiding nieuwe leden gedurende een jaar</a:t>
            </a:r>
          </a:p>
          <a:p>
            <a:pPr>
              <a:buFont typeface="Arial" pitchFamily="34" charset="0"/>
              <a:buChar char="•"/>
            </a:pPr>
            <a:r>
              <a:rPr lang="nl-NL" dirty="0" smtClean="0"/>
              <a:t> Gevraagd en ongevraagd informeren en adviseren</a:t>
            </a:r>
          </a:p>
          <a:p>
            <a:pPr>
              <a:buFont typeface="Arial" pitchFamily="34" charset="0"/>
              <a:buChar char="•"/>
            </a:pPr>
            <a:r>
              <a:rPr lang="nl-NL" dirty="0" smtClean="0"/>
              <a:t> Nieuw lid actief betrekken bij club via deelname aan activiteiten en projecten</a:t>
            </a:r>
          </a:p>
          <a:p>
            <a:pPr>
              <a:buFont typeface="Arial" pitchFamily="34" charset="0"/>
              <a:buChar char="•"/>
            </a:pPr>
            <a:r>
              <a:rPr lang="nl-NL" dirty="0" smtClean="0"/>
              <a:t> Nieuw lid vanaf begin </a:t>
            </a:r>
            <a:r>
              <a:rPr lang="nl-NL" dirty="0" err="1" smtClean="0"/>
              <a:t>alloceren</a:t>
            </a:r>
            <a:r>
              <a:rPr lang="nl-NL" dirty="0" smtClean="0"/>
              <a:t> aan een rol binnen de club</a:t>
            </a:r>
          </a:p>
          <a:p>
            <a:pPr>
              <a:buFont typeface="Arial" pitchFamily="34" charset="0"/>
              <a:buChar char="•"/>
            </a:pPr>
            <a:r>
              <a:rPr lang="nl-NL" dirty="0" smtClean="0"/>
              <a:t> Evaluatie gesprek na 1 jaar</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additive="base">
                                        <p:cTn id="4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 calcmode="lin" valueType="num">
                                      <p:cBhvr additive="base">
                                        <p:cTn id="5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el 1"/>
          <p:cNvSpPr txBox="1">
            <a:spLocks/>
          </p:cNvSpPr>
          <p:nvPr/>
        </p:nvSpPr>
        <p:spPr>
          <a:xfrm>
            <a:off x="395536" y="188640"/>
            <a:ext cx="8496944" cy="634082"/>
          </a:xfrm>
          <a:prstGeom prst="rect">
            <a:avLst/>
          </a:prstGeom>
        </p:spPr>
        <p:txBody>
          <a:bodyPr>
            <a:normAutofit fontScale="9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baseline="0" noProof="0" dirty="0" smtClean="0">
                <a:ln>
                  <a:noFill/>
                </a:ln>
                <a:solidFill>
                  <a:schemeClr val="tx1"/>
                </a:solidFill>
                <a:effectLst/>
                <a:uLnTx/>
                <a:uFillTx/>
                <a:latin typeface="+mj-lt"/>
                <a:ea typeface="+mj-ea"/>
                <a:cs typeface="+mj-cs"/>
              </a:rPr>
              <a:t>Project Status Overzicht</a:t>
            </a:r>
            <a:endParaRPr kumimoji="0" lang="nl-NL"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1027" name="Picture 3">
            <a:hlinkClick r:id="" action="ppaction://hlinkshowjump?jump=lastslideviewed"/>
          </p:cNvPr>
          <p:cNvPicPr>
            <a:picLocks noChangeAspect="1" noChangeArrowheads="1"/>
          </p:cNvPicPr>
          <p:nvPr/>
        </p:nvPicPr>
        <p:blipFill>
          <a:blip r:embed="rId2" cstate="print"/>
          <a:srcRect/>
          <a:stretch>
            <a:fillRect/>
          </a:stretch>
        </p:blipFill>
        <p:spPr bwMode="auto">
          <a:xfrm>
            <a:off x="481572" y="836712"/>
            <a:ext cx="7978860" cy="5688632"/>
          </a:xfrm>
          <a:prstGeom prst="rect">
            <a:avLst/>
          </a:prstGeom>
          <a:noFill/>
          <a:ln w="9525">
            <a:solidFill>
              <a:schemeClr val="tx1"/>
            </a:solidFill>
            <a:miter lim="800000"/>
            <a:headEnd/>
            <a:tailEnd/>
          </a:ln>
          <a:effectLst/>
        </p:spPr>
      </p:pic>
      <p:sp>
        <p:nvSpPr>
          <p:cNvPr id="5" name="PIJL-LINKS 4">
            <a:hlinkClick r:id="rId3" action="ppaction://hlinksldjump"/>
          </p:cNvPr>
          <p:cNvSpPr/>
          <p:nvPr/>
        </p:nvSpPr>
        <p:spPr>
          <a:xfrm>
            <a:off x="8676456" y="6453336"/>
            <a:ext cx="467544" cy="404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kstvak 7"/>
          <p:cNvSpPr txBox="1"/>
          <p:nvPr/>
        </p:nvSpPr>
        <p:spPr>
          <a:xfrm>
            <a:off x="611560" y="116632"/>
            <a:ext cx="2698175" cy="707886"/>
          </a:xfrm>
          <a:prstGeom prst="rect">
            <a:avLst/>
          </a:prstGeom>
          <a:noFill/>
        </p:spPr>
        <p:txBody>
          <a:bodyPr wrap="none" rtlCol="0">
            <a:spAutoFit/>
          </a:bodyPr>
          <a:lstStyle/>
          <a:p>
            <a:r>
              <a:rPr lang="nl-NL" sz="4000" b="1" dirty="0" smtClean="0"/>
              <a:t>Openbaring</a:t>
            </a:r>
            <a:endParaRPr lang="nl-NL" sz="4000" b="1" dirty="0"/>
          </a:p>
        </p:txBody>
      </p:sp>
      <p:sp>
        <p:nvSpPr>
          <p:cNvPr id="5" name="Rechthoek 4"/>
          <p:cNvSpPr/>
          <p:nvPr/>
        </p:nvSpPr>
        <p:spPr>
          <a:xfrm>
            <a:off x="683568" y="5517232"/>
            <a:ext cx="7920880" cy="923330"/>
          </a:xfrm>
          <a:prstGeom prst="rect">
            <a:avLst/>
          </a:prstGeom>
          <a:ln>
            <a:noFill/>
          </a:ln>
        </p:spPr>
        <p:txBody>
          <a:bodyPr wrap="square">
            <a:spAutoFit/>
          </a:bodyPr>
          <a:lstStyle/>
          <a:p>
            <a:pPr>
              <a:buClr>
                <a:srgbClr val="00B050"/>
              </a:buClr>
              <a:buFont typeface="Wingdings" pitchFamily="2" charset="2"/>
              <a:buChar char="l"/>
            </a:pPr>
            <a:r>
              <a:rPr lang="nl-NL" dirty="0" smtClean="0"/>
              <a:t> Herkenning van relatie met eigen “meerjarenplan”:</a:t>
            </a:r>
          </a:p>
          <a:p>
            <a:pPr>
              <a:buClr>
                <a:srgbClr val="00B050"/>
              </a:buClr>
            </a:pPr>
            <a:r>
              <a:rPr lang="nl-NL" dirty="0" smtClean="0"/>
              <a:t>     (“Vitalisering” + “Doen” + “Communicatie”)</a:t>
            </a:r>
          </a:p>
          <a:p>
            <a:pPr>
              <a:buClr>
                <a:srgbClr val="00B050"/>
              </a:buClr>
              <a:buFont typeface="Wingdings" pitchFamily="2" charset="2"/>
              <a:buChar char="l"/>
            </a:pPr>
            <a:r>
              <a:rPr lang="nl-NL" dirty="0" smtClean="0"/>
              <a:t>  En de noodzaak om de club (anders) in te richten rond enkele focusgebieden</a:t>
            </a:r>
            <a:endParaRPr lang="nl-NL" dirty="0"/>
          </a:p>
        </p:txBody>
      </p:sp>
      <p:sp>
        <p:nvSpPr>
          <p:cNvPr id="11" name="Rechthoek 10"/>
          <p:cNvSpPr/>
          <p:nvPr/>
        </p:nvSpPr>
        <p:spPr>
          <a:xfrm>
            <a:off x="683568" y="1196752"/>
            <a:ext cx="7920880" cy="1231106"/>
          </a:xfrm>
          <a:prstGeom prst="rect">
            <a:avLst/>
          </a:prstGeom>
          <a:ln>
            <a:solidFill>
              <a:schemeClr val="tx1"/>
            </a:solidFill>
          </a:ln>
        </p:spPr>
        <p:txBody>
          <a:bodyPr wrap="square">
            <a:spAutoFit/>
          </a:bodyPr>
          <a:lstStyle/>
          <a:p>
            <a:pPr>
              <a:buClr>
                <a:srgbClr val="FF0000"/>
              </a:buClr>
            </a:pPr>
            <a:r>
              <a:rPr lang="nl-NL" sz="2000" b="1" dirty="0" smtClean="0"/>
              <a:t>Uitdaging als (inkomend) voorzitter:</a:t>
            </a:r>
          </a:p>
          <a:p>
            <a:pPr>
              <a:buClr>
                <a:srgbClr val="FF0000"/>
              </a:buClr>
              <a:buFont typeface="Wingdings" pitchFamily="2" charset="2"/>
              <a:buChar char="l"/>
            </a:pPr>
            <a:r>
              <a:rPr lang="nl-NL" dirty="0" smtClean="0"/>
              <a:t>  Hoe de club meer in “beweging” krijgen?</a:t>
            </a:r>
          </a:p>
          <a:p>
            <a:pPr>
              <a:buClr>
                <a:srgbClr val="FF0000"/>
              </a:buClr>
              <a:buFont typeface="Wingdings" pitchFamily="2" charset="2"/>
              <a:buChar char="l"/>
            </a:pPr>
            <a:r>
              <a:rPr lang="nl-NL" dirty="0" smtClean="0"/>
              <a:t>  Op welke wijze betrokkenheid en tevredenheid leden vergroten?</a:t>
            </a:r>
          </a:p>
          <a:p>
            <a:pPr>
              <a:buClr>
                <a:srgbClr val="FF0000"/>
              </a:buClr>
              <a:buFont typeface="Wingdings" pitchFamily="2" charset="2"/>
              <a:buChar char="l"/>
            </a:pPr>
            <a:r>
              <a:rPr lang="nl-NL" dirty="0" smtClean="0"/>
              <a:t>  Wat doen om geschikte nieuwe leden te interesseren?</a:t>
            </a:r>
          </a:p>
        </p:txBody>
      </p:sp>
      <p:pic>
        <p:nvPicPr>
          <p:cNvPr id="6" name="Afbeelding 5" descr="RI Plan.jpg">
            <a:hlinkClick r:id="rId2" action="ppaction://hlinksldjump"/>
          </p:cNvPr>
          <p:cNvPicPr>
            <a:picLocks noChangeAspect="1"/>
          </p:cNvPicPr>
          <p:nvPr/>
        </p:nvPicPr>
        <p:blipFill>
          <a:blip r:embed="rId3" cstate="print"/>
          <a:stretch>
            <a:fillRect/>
          </a:stretch>
        </p:blipFill>
        <p:spPr>
          <a:xfrm>
            <a:off x="5292080" y="2657581"/>
            <a:ext cx="3303100" cy="2656215"/>
          </a:xfrm>
          <a:prstGeom prst="rect">
            <a:avLst/>
          </a:prstGeom>
        </p:spPr>
      </p:pic>
      <p:pic>
        <p:nvPicPr>
          <p:cNvPr id="1026" name="Picture 2">
            <a:hlinkClick r:id="rId4" action="ppaction://hlinksldjump"/>
          </p:cNvPr>
          <p:cNvPicPr>
            <a:picLocks noChangeAspect="1" noChangeArrowheads="1"/>
          </p:cNvPicPr>
          <p:nvPr/>
        </p:nvPicPr>
        <p:blipFill>
          <a:blip r:embed="rId5" cstate="print"/>
          <a:srcRect/>
          <a:stretch>
            <a:fillRect/>
          </a:stretch>
        </p:blipFill>
        <p:spPr bwMode="auto">
          <a:xfrm>
            <a:off x="7596336" y="1340768"/>
            <a:ext cx="947936" cy="947936"/>
          </a:xfrm>
          <a:prstGeom prst="rect">
            <a:avLst/>
          </a:prstGeom>
          <a:noFill/>
          <a:ln w="9525">
            <a:noFill/>
            <a:miter lim="800000"/>
            <a:headEnd/>
            <a:tailEnd/>
          </a:ln>
          <a:effectLst/>
        </p:spPr>
      </p:pic>
      <p:sp>
        <p:nvSpPr>
          <p:cNvPr id="9" name="Rechthoek 8"/>
          <p:cNvSpPr/>
          <p:nvPr/>
        </p:nvSpPr>
        <p:spPr>
          <a:xfrm>
            <a:off x="683568" y="2636912"/>
            <a:ext cx="7920880" cy="3847207"/>
          </a:xfrm>
          <a:prstGeom prst="rect">
            <a:avLst/>
          </a:prstGeom>
          <a:ln>
            <a:solidFill>
              <a:schemeClr val="tx1"/>
            </a:solidFill>
          </a:ln>
        </p:spPr>
        <p:txBody>
          <a:bodyPr wrap="square">
            <a:spAutoFit/>
          </a:bodyPr>
          <a:lstStyle/>
          <a:p>
            <a:pPr>
              <a:buClr>
                <a:srgbClr val="FF0000"/>
              </a:buClr>
            </a:pPr>
            <a:r>
              <a:rPr lang="nl-NL" sz="2000" b="1" dirty="0" smtClean="0"/>
              <a:t>Inzicht:</a:t>
            </a:r>
          </a:p>
          <a:p>
            <a:pPr lvl="0">
              <a:buClr>
                <a:srgbClr val="00B050"/>
              </a:buClr>
              <a:buFont typeface="Wingdings" pitchFamily="2" charset="2"/>
              <a:buChar char="l"/>
            </a:pPr>
            <a:r>
              <a:rPr lang="nl-NL" dirty="0" smtClean="0"/>
              <a:t>  PETS =&gt; Kaartje met </a:t>
            </a:r>
            <a:r>
              <a:rPr lang="nl-NL" dirty="0" err="1" smtClean="0"/>
              <a:t>Strategic</a:t>
            </a:r>
            <a:r>
              <a:rPr lang="nl-NL" dirty="0" smtClean="0"/>
              <a:t> Plan Rotary</a:t>
            </a:r>
          </a:p>
          <a:p>
            <a:pPr lvl="0">
              <a:buClr>
                <a:srgbClr val="00B050"/>
              </a:buClr>
              <a:buFont typeface="Wingdings" pitchFamily="2" charset="2"/>
              <a:buChar char="l"/>
            </a:pPr>
            <a:r>
              <a:rPr lang="nl-NL" dirty="0" smtClean="0"/>
              <a:t>  Strategische doelen Rotary:</a:t>
            </a:r>
          </a:p>
          <a:p>
            <a:pPr lvl="1">
              <a:buClr>
                <a:srgbClr val="00B050"/>
              </a:buClr>
              <a:buFont typeface="Wingdings" pitchFamily="2" charset="2"/>
              <a:buChar char="Ø"/>
            </a:pPr>
            <a:r>
              <a:rPr lang="nl-NL" dirty="0" smtClean="0"/>
              <a:t> Support and strenghten clubs</a:t>
            </a:r>
          </a:p>
          <a:p>
            <a:pPr lvl="1">
              <a:buClr>
                <a:srgbClr val="00B050"/>
              </a:buClr>
              <a:buFont typeface="Wingdings" pitchFamily="2" charset="2"/>
              <a:buChar char="Ø"/>
            </a:pPr>
            <a:r>
              <a:rPr lang="nl-NL" dirty="0" smtClean="0"/>
              <a:t> Focus and </a:t>
            </a:r>
            <a:r>
              <a:rPr lang="nl-NL" dirty="0" err="1" smtClean="0"/>
              <a:t>increase</a:t>
            </a:r>
            <a:r>
              <a:rPr lang="nl-NL" dirty="0" smtClean="0"/>
              <a:t> </a:t>
            </a:r>
            <a:r>
              <a:rPr lang="nl-NL" dirty="0" err="1" smtClean="0"/>
              <a:t>humanitarian</a:t>
            </a:r>
            <a:r>
              <a:rPr lang="nl-NL" dirty="0" smtClean="0"/>
              <a:t> service</a:t>
            </a:r>
          </a:p>
          <a:p>
            <a:pPr lvl="1">
              <a:buClr>
                <a:srgbClr val="00B050"/>
              </a:buClr>
              <a:buFont typeface="Wingdings" pitchFamily="2" charset="2"/>
              <a:buChar char="Ø"/>
            </a:pPr>
            <a:r>
              <a:rPr lang="nl-NL" dirty="0" smtClean="0"/>
              <a:t> </a:t>
            </a:r>
            <a:r>
              <a:rPr lang="nl-NL" dirty="0" err="1" smtClean="0"/>
              <a:t>Enhance</a:t>
            </a:r>
            <a:r>
              <a:rPr lang="nl-NL" dirty="0" smtClean="0"/>
              <a:t> public image and </a:t>
            </a:r>
            <a:r>
              <a:rPr lang="nl-NL" dirty="0" err="1" smtClean="0"/>
              <a:t>awareness</a:t>
            </a:r>
            <a:endParaRPr lang="nl-NL" dirty="0" smtClean="0"/>
          </a:p>
          <a:p>
            <a:pPr lvl="0">
              <a:buClr>
                <a:srgbClr val="00B050"/>
              </a:buClr>
              <a:buFont typeface="Wingdings" pitchFamily="2" charset="2"/>
              <a:buChar char="l"/>
            </a:pPr>
            <a:r>
              <a:rPr lang="nl-NL" dirty="0" smtClean="0"/>
              <a:t>  Aanbevolen clubstructuur vanuit RI</a:t>
            </a:r>
          </a:p>
          <a:p>
            <a:pPr lvl="0">
              <a:buClr>
                <a:srgbClr val="00B050"/>
              </a:buClr>
            </a:pPr>
            <a:endParaRPr lang="nl-NL" sz="800" dirty="0" smtClean="0"/>
          </a:p>
          <a:p>
            <a:pPr>
              <a:buClr>
                <a:srgbClr val="00B050"/>
              </a:buClr>
            </a:pPr>
            <a:endParaRPr lang="nl-NL" dirty="0" smtClean="0"/>
          </a:p>
          <a:p>
            <a:pPr>
              <a:buClr>
                <a:srgbClr val="00B050"/>
              </a:buClr>
            </a:pPr>
            <a:endParaRPr lang="nl-NL" dirty="0" smtClean="0"/>
          </a:p>
          <a:p>
            <a:pPr>
              <a:buClr>
                <a:srgbClr val="00B050"/>
              </a:buClr>
            </a:pPr>
            <a:endParaRPr lang="nl-NL" dirty="0" smtClean="0"/>
          </a:p>
          <a:p>
            <a:pPr>
              <a:buClr>
                <a:srgbClr val="00B050"/>
              </a:buClr>
            </a:pPr>
            <a:endParaRPr lang="nl-NL" dirty="0" smtClean="0"/>
          </a:p>
          <a:p>
            <a:pPr>
              <a:buClr>
                <a:srgbClr val="00B050"/>
              </a:buClr>
            </a:pPr>
            <a:endParaRPr lang="nl-NL" dirty="0" smtClean="0"/>
          </a:p>
          <a:p>
            <a:pPr>
              <a:buClr>
                <a:srgbClr val="00B050"/>
              </a:buClr>
            </a:pPr>
            <a:endParaRPr lang="nl-NL" dirty="0" smtClean="0"/>
          </a:p>
        </p:txBody>
      </p:sp>
      <p:sp>
        <p:nvSpPr>
          <p:cNvPr id="10" name="Ovaal 9"/>
          <p:cNvSpPr/>
          <p:nvPr/>
        </p:nvSpPr>
        <p:spPr>
          <a:xfrm>
            <a:off x="5364088" y="1268760"/>
            <a:ext cx="1656184" cy="360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Eind 2013</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el 1"/>
          <p:cNvSpPr txBox="1">
            <a:spLocks/>
          </p:cNvSpPr>
          <p:nvPr/>
        </p:nvSpPr>
        <p:spPr>
          <a:xfrm>
            <a:off x="395536" y="188640"/>
            <a:ext cx="8496944" cy="634082"/>
          </a:xfrm>
          <a:prstGeom prst="rect">
            <a:avLst/>
          </a:prstGeom>
        </p:spPr>
        <p:txBody>
          <a:bodyPr>
            <a:normAutofit fontScale="9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baseline="0" noProof="0" dirty="0" smtClean="0">
                <a:ln>
                  <a:noFill/>
                </a:ln>
                <a:solidFill>
                  <a:schemeClr val="tx1"/>
                </a:solidFill>
                <a:effectLst/>
                <a:uLnTx/>
                <a:uFillTx/>
                <a:latin typeface="+mj-lt"/>
                <a:ea typeface="+mj-ea"/>
                <a:cs typeface="+mj-cs"/>
              </a:rPr>
              <a:t>Leden Status Overzicht</a:t>
            </a:r>
            <a:endParaRPr kumimoji="0" lang="nl-NL"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41986" name="Picture 2"/>
          <p:cNvPicPr>
            <a:picLocks noChangeAspect="1" noChangeArrowheads="1"/>
          </p:cNvPicPr>
          <p:nvPr/>
        </p:nvPicPr>
        <p:blipFill>
          <a:blip r:embed="rId2" cstate="print"/>
          <a:srcRect/>
          <a:stretch>
            <a:fillRect/>
          </a:stretch>
        </p:blipFill>
        <p:spPr bwMode="auto">
          <a:xfrm>
            <a:off x="467543" y="908720"/>
            <a:ext cx="8400931" cy="1440160"/>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cstate="print"/>
          <a:srcRect/>
          <a:stretch>
            <a:fillRect/>
          </a:stretch>
        </p:blipFill>
        <p:spPr bwMode="auto">
          <a:xfrm>
            <a:off x="467544" y="2564904"/>
            <a:ext cx="8424936" cy="1761441"/>
          </a:xfrm>
          <a:prstGeom prst="rect">
            <a:avLst/>
          </a:prstGeom>
          <a:noFill/>
          <a:ln w="9525">
            <a:noFill/>
            <a:miter lim="800000"/>
            <a:headEnd/>
            <a:tailEnd/>
          </a:ln>
          <a:effectLst/>
        </p:spPr>
      </p:pic>
      <p:pic>
        <p:nvPicPr>
          <p:cNvPr id="41988" name="Picture 4"/>
          <p:cNvPicPr>
            <a:picLocks noChangeAspect="1" noChangeArrowheads="1"/>
          </p:cNvPicPr>
          <p:nvPr/>
        </p:nvPicPr>
        <p:blipFill>
          <a:blip r:embed="rId4" cstate="print"/>
          <a:srcRect/>
          <a:stretch>
            <a:fillRect/>
          </a:stretch>
        </p:blipFill>
        <p:spPr bwMode="auto">
          <a:xfrm>
            <a:off x="467544" y="4581128"/>
            <a:ext cx="8424936" cy="1795062"/>
          </a:xfrm>
          <a:prstGeom prst="rect">
            <a:avLst/>
          </a:prstGeom>
          <a:noFill/>
          <a:ln w="9525">
            <a:noFill/>
            <a:miter lim="800000"/>
            <a:headEnd/>
            <a:tailEnd/>
          </a:ln>
          <a:effectLst/>
        </p:spPr>
      </p:pic>
      <p:sp>
        <p:nvSpPr>
          <p:cNvPr id="8" name="PIJL-LINKS 7">
            <a:hlinkClick r:id="rId5" action="ppaction://hlinksldjump"/>
          </p:cNvPr>
          <p:cNvSpPr/>
          <p:nvPr/>
        </p:nvSpPr>
        <p:spPr>
          <a:xfrm>
            <a:off x="8676456" y="6453336"/>
            <a:ext cx="467544" cy="404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16632"/>
            <a:ext cx="8352928" cy="517450"/>
          </a:xfrm>
        </p:spPr>
        <p:txBody>
          <a:bodyPr>
            <a:normAutofit fontScale="90000"/>
          </a:bodyPr>
          <a:lstStyle/>
          <a:p>
            <a:pPr algn="l"/>
            <a:r>
              <a:rPr lang="nl-NL" b="1" dirty="0" err="1" smtClean="0"/>
              <a:t>Strategic</a:t>
            </a:r>
            <a:r>
              <a:rPr lang="nl-NL" b="1" dirty="0" smtClean="0"/>
              <a:t> Plan Rotary</a:t>
            </a:r>
            <a:endParaRPr lang="nl-NL" b="1" dirty="0"/>
          </a:p>
        </p:txBody>
      </p:sp>
      <p:pic>
        <p:nvPicPr>
          <p:cNvPr id="10" name="Afbeelding 9" descr="RI Plan.jpg">
            <a:hlinkClick r:id="rId2" action="ppaction://hlinksldjump"/>
          </p:cNvPr>
          <p:cNvPicPr>
            <a:picLocks noChangeAspect="1"/>
          </p:cNvPicPr>
          <p:nvPr/>
        </p:nvPicPr>
        <p:blipFill>
          <a:blip r:embed="rId3" cstate="print"/>
          <a:stretch>
            <a:fillRect/>
          </a:stretch>
        </p:blipFill>
        <p:spPr>
          <a:xfrm>
            <a:off x="677496" y="836713"/>
            <a:ext cx="6894931" cy="5544616"/>
          </a:xfrm>
          <a:prstGeom prst="rect">
            <a:avLst/>
          </a:prstGeom>
        </p:spPr>
      </p:pic>
      <p:sp>
        <p:nvSpPr>
          <p:cNvPr id="11" name="Tekstvak 10"/>
          <p:cNvSpPr txBox="1"/>
          <p:nvPr/>
        </p:nvSpPr>
        <p:spPr>
          <a:xfrm>
            <a:off x="7812360" y="4869160"/>
            <a:ext cx="1055161" cy="369332"/>
          </a:xfrm>
          <a:prstGeom prst="rect">
            <a:avLst/>
          </a:prstGeom>
          <a:noFill/>
          <a:ln>
            <a:solidFill>
              <a:schemeClr val="accent1"/>
            </a:solidFill>
          </a:ln>
        </p:spPr>
        <p:txBody>
          <a:bodyPr wrap="square" rtlCol="0">
            <a:spAutoFit/>
          </a:bodyPr>
          <a:lstStyle/>
          <a:p>
            <a:r>
              <a:rPr lang="nl-NL" b="1" dirty="0" smtClean="0"/>
              <a:t>Waarden</a:t>
            </a:r>
            <a:endParaRPr lang="nl-NL" b="1" dirty="0"/>
          </a:p>
        </p:txBody>
      </p:sp>
      <p:sp>
        <p:nvSpPr>
          <p:cNvPr id="12" name="Tekstvak 11"/>
          <p:cNvSpPr txBox="1"/>
          <p:nvPr/>
        </p:nvSpPr>
        <p:spPr>
          <a:xfrm>
            <a:off x="7812360" y="1556792"/>
            <a:ext cx="970137" cy="369332"/>
          </a:xfrm>
          <a:prstGeom prst="rect">
            <a:avLst/>
          </a:prstGeom>
          <a:noFill/>
          <a:ln>
            <a:solidFill>
              <a:schemeClr val="accent1"/>
            </a:solidFill>
          </a:ln>
        </p:spPr>
        <p:txBody>
          <a:bodyPr wrap="square" rtlCol="0">
            <a:spAutoFit/>
          </a:bodyPr>
          <a:lstStyle/>
          <a:p>
            <a:r>
              <a:rPr lang="nl-NL" b="1" dirty="0" smtClean="0"/>
              <a:t>Doelen  </a:t>
            </a:r>
            <a:endParaRPr lang="nl-NL" b="1" dirty="0"/>
          </a:p>
        </p:txBody>
      </p:sp>
      <p:sp>
        <p:nvSpPr>
          <p:cNvPr id="13" name="Tekstvak 12"/>
          <p:cNvSpPr txBox="1"/>
          <p:nvPr/>
        </p:nvSpPr>
        <p:spPr>
          <a:xfrm>
            <a:off x="7812360" y="3284984"/>
            <a:ext cx="955711" cy="369332"/>
          </a:xfrm>
          <a:prstGeom prst="rect">
            <a:avLst/>
          </a:prstGeom>
          <a:noFill/>
          <a:ln>
            <a:solidFill>
              <a:schemeClr val="accent1"/>
            </a:solidFill>
          </a:ln>
        </p:spPr>
        <p:txBody>
          <a:bodyPr wrap="square" rtlCol="0">
            <a:spAutoFit/>
          </a:bodyPr>
          <a:lstStyle/>
          <a:p>
            <a:r>
              <a:rPr lang="nl-NL" b="1" dirty="0" smtClean="0"/>
              <a:t>Missie   </a:t>
            </a:r>
            <a:endParaRPr lang="nl-NL"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5976664" cy="634082"/>
          </a:xfrm>
        </p:spPr>
        <p:txBody>
          <a:bodyPr>
            <a:normAutofit fontScale="90000"/>
          </a:bodyPr>
          <a:lstStyle/>
          <a:p>
            <a:pPr algn="l"/>
            <a:r>
              <a:rPr lang="nl-NL" b="1" dirty="0" smtClean="0"/>
              <a:t>Focus en Samenhang</a:t>
            </a:r>
            <a:endParaRPr lang="nl-NL" b="1" dirty="0"/>
          </a:p>
        </p:txBody>
      </p:sp>
      <p:sp>
        <p:nvSpPr>
          <p:cNvPr id="27" name="Tekstvak 26"/>
          <p:cNvSpPr txBox="1"/>
          <p:nvPr/>
        </p:nvSpPr>
        <p:spPr>
          <a:xfrm>
            <a:off x="5580112" y="5661248"/>
            <a:ext cx="2663037" cy="830997"/>
          </a:xfrm>
          <a:prstGeom prst="rect">
            <a:avLst/>
          </a:prstGeom>
          <a:noFill/>
        </p:spPr>
        <p:txBody>
          <a:bodyPr wrap="none" rtlCol="0">
            <a:spAutoFit/>
          </a:bodyPr>
          <a:lstStyle/>
          <a:p>
            <a:r>
              <a:rPr lang="nl-NL" sz="2400" dirty="0" smtClean="0"/>
              <a:t>Effectieve bijdrage</a:t>
            </a:r>
          </a:p>
          <a:p>
            <a:r>
              <a:rPr lang="nl-NL" sz="2400" dirty="0" smtClean="0"/>
              <a:t>aan de samenleving</a:t>
            </a:r>
            <a:endParaRPr lang="nl-NL" sz="2400" dirty="0"/>
          </a:p>
        </p:txBody>
      </p:sp>
      <p:sp>
        <p:nvSpPr>
          <p:cNvPr id="28" name="Tekstvak 27"/>
          <p:cNvSpPr txBox="1"/>
          <p:nvPr/>
        </p:nvSpPr>
        <p:spPr>
          <a:xfrm>
            <a:off x="827584" y="5661248"/>
            <a:ext cx="2807435" cy="830997"/>
          </a:xfrm>
          <a:prstGeom prst="rect">
            <a:avLst/>
          </a:prstGeom>
          <a:noFill/>
        </p:spPr>
        <p:txBody>
          <a:bodyPr wrap="none" rtlCol="0">
            <a:spAutoFit/>
          </a:bodyPr>
          <a:lstStyle/>
          <a:p>
            <a:r>
              <a:rPr lang="nl-NL" sz="2400" dirty="0" smtClean="0"/>
              <a:t>Inspirerende, actieve</a:t>
            </a:r>
          </a:p>
          <a:p>
            <a:r>
              <a:rPr lang="nl-NL" sz="2400" dirty="0" smtClean="0"/>
              <a:t>en dynamische club</a:t>
            </a:r>
          </a:p>
        </p:txBody>
      </p:sp>
      <p:grpSp>
        <p:nvGrpSpPr>
          <p:cNvPr id="3" name="Groep 25"/>
          <p:cNvGrpSpPr/>
          <p:nvPr/>
        </p:nvGrpSpPr>
        <p:grpSpPr>
          <a:xfrm>
            <a:off x="395536" y="1124744"/>
            <a:ext cx="8136904" cy="2592288"/>
            <a:chOff x="395536" y="1124744"/>
            <a:chExt cx="8136904" cy="2592288"/>
          </a:xfrm>
        </p:grpSpPr>
        <p:sp>
          <p:nvSpPr>
            <p:cNvPr id="4" name="Rechthoek 3"/>
            <p:cNvSpPr/>
            <p:nvPr/>
          </p:nvSpPr>
          <p:spPr>
            <a:xfrm>
              <a:off x="7236296" y="1628800"/>
              <a:ext cx="1296144"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Imago</a:t>
              </a:r>
              <a:endParaRPr lang="nl-NL" b="1" dirty="0"/>
            </a:p>
          </p:txBody>
        </p:sp>
        <p:sp>
          <p:nvSpPr>
            <p:cNvPr id="5" name="Rechthoek 4"/>
            <p:cNvSpPr/>
            <p:nvPr/>
          </p:nvSpPr>
          <p:spPr>
            <a:xfrm>
              <a:off x="395536" y="1628800"/>
              <a:ext cx="1296144"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Vitaliteit</a:t>
              </a:r>
              <a:endParaRPr lang="nl-NL" b="1" dirty="0"/>
            </a:p>
          </p:txBody>
        </p:sp>
        <p:sp>
          <p:nvSpPr>
            <p:cNvPr id="6" name="Ovaal 5"/>
            <p:cNvSpPr/>
            <p:nvPr/>
          </p:nvSpPr>
          <p:spPr>
            <a:xfrm>
              <a:off x="5076056" y="1124744"/>
              <a:ext cx="180020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PR &amp; </a:t>
              </a:r>
            </a:p>
            <a:p>
              <a:pPr algn="ctr"/>
              <a:r>
                <a:rPr lang="nl-NL" b="1" dirty="0" err="1" smtClean="0"/>
                <a:t>Communi</a:t>
              </a:r>
              <a:r>
                <a:rPr lang="nl-NL" b="1" dirty="0" smtClean="0"/>
                <a:t>-  </a:t>
              </a:r>
              <a:r>
                <a:rPr lang="nl-NL" b="1" dirty="0" err="1" smtClean="0"/>
                <a:t>catie</a:t>
              </a:r>
              <a:endParaRPr lang="nl-NL" b="1" dirty="0"/>
            </a:p>
          </p:txBody>
        </p:sp>
        <p:sp>
          <p:nvSpPr>
            <p:cNvPr id="7" name="Ovaal 6"/>
            <p:cNvSpPr/>
            <p:nvPr/>
          </p:nvSpPr>
          <p:spPr>
            <a:xfrm>
              <a:off x="2051720" y="1124744"/>
              <a:ext cx="180020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Leden</a:t>
              </a:r>
            </a:p>
            <a:p>
              <a:pPr algn="ctr"/>
              <a:r>
                <a:rPr lang="nl-NL" b="1" dirty="0" smtClean="0"/>
                <a:t>Beleid</a:t>
              </a:r>
              <a:endParaRPr lang="nl-NL" b="1" dirty="0"/>
            </a:p>
          </p:txBody>
        </p:sp>
        <p:cxnSp>
          <p:nvCxnSpPr>
            <p:cNvPr id="13" name="Rechte verbindingslijn met pijl 12"/>
            <p:cNvCxnSpPr/>
            <p:nvPr/>
          </p:nvCxnSpPr>
          <p:spPr>
            <a:xfrm flipV="1">
              <a:off x="2987824" y="2852936"/>
              <a:ext cx="0" cy="864096"/>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flipV="1">
              <a:off x="5976156" y="2852936"/>
              <a:ext cx="0" cy="864096"/>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a:off x="3851920" y="1988840"/>
              <a:ext cx="1224136"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8" name="Groep 23"/>
          <p:cNvGrpSpPr/>
          <p:nvPr/>
        </p:nvGrpSpPr>
        <p:grpSpPr>
          <a:xfrm>
            <a:off x="3563888" y="2564904"/>
            <a:ext cx="1823410" cy="1370272"/>
            <a:chOff x="6516216" y="2132856"/>
            <a:chExt cx="1823410" cy="1370272"/>
          </a:xfrm>
        </p:grpSpPr>
        <p:cxnSp>
          <p:nvCxnSpPr>
            <p:cNvPr id="15" name="Rechte verbindingslijn met pijl 14"/>
            <p:cNvCxnSpPr/>
            <p:nvPr/>
          </p:nvCxnSpPr>
          <p:spPr>
            <a:xfrm>
              <a:off x="6588224" y="2132856"/>
              <a:ext cx="1751402" cy="1370272"/>
            </a:xfrm>
            <a:prstGeom prst="straightConnector1">
              <a:avLst/>
            </a:prstGeom>
            <a:ln w="5715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flipV="1">
              <a:off x="6516216" y="2132856"/>
              <a:ext cx="1751402" cy="1370272"/>
            </a:xfrm>
            <a:prstGeom prst="straightConnector1">
              <a:avLst/>
            </a:prstGeom>
            <a:ln w="57150">
              <a:prstDash val="sysDash"/>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9" name="Groep 24"/>
          <p:cNvGrpSpPr/>
          <p:nvPr/>
        </p:nvGrpSpPr>
        <p:grpSpPr>
          <a:xfrm>
            <a:off x="395536" y="3717032"/>
            <a:ext cx="8136904" cy="1728192"/>
            <a:chOff x="395536" y="3717032"/>
            <a:chExt cx="8136904" cy="1728192"/>
          </a:xfrm>
        </p:grpSpPr>
        <p:sp>
          <p:nvSpPr>
            <p:cNvPr id="10" name="Ovaal 9"/>
            <p:cNvSpPr/>
            <p:nvPr/>
          </p:nvSpPr>
          <p:spPr>
            <a:xfrm>
              <a:off x="5076056" y="3717032"/>
              <a:ext cx="180020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Service Projecten</a:t>
              </a:r>
              <a:endParaRPr lang="nl-NL" b="1" dirty="0"/>
            </a:p>
          </p:txBody>
        </p:sp>
        <p:sp>
          <p:nvSpPr>
            <p:cNvPr id="11" name="Ovaal 10"/>
            <p:cNvSpPr/>
            <p:nvPr/>
          </p:nvSpPr>
          <p:spPr>
            <a:xfrm>
              <a:off x="2051720" y="3717032"/>
              <a:ext cx="180020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cxnSp>
          <p:nvCxnSpPr>
            <p:cNvPr id="21" name="Rechte verbindingslijn met pijl 20"/>
            <p:cNvCxnSpPr/>
            <p:nvPr/>
          </p:nvCxnSpPr>
          <p:spPr>
            <a:xfrm>
              <a:off x="3851920" y="4581128"/>
              <a:ext cx="1224136"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8" name="Rechthoek 17"/>
            <p:cNvSpPr/>
            <p:nvPr/>
          </p:nvSpPr>
          <p:spPr>
            <a:xfrm>
              <a:off x="395536" y="4293096"/>
              <a:ext cx="1296144"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err="1" smtClean="0"/>
                <a:t>Fellowship</a:t>
              </a:r>
              <a:endParaRPr lang="nl-NL" b="1" dirty="0"/>
            </a:p>
          </p:txBody>
        </p:sp>
        <p:sp>
          <p:nvSpPr>
            <p:cNvPr id="20" name="Rechthoek 19"/>
            <p:cNvSpPr/>
            <p:nvPr/>
          </p:nvSpPr>
          <p:spPr>
            <a:xfrm>
              <a:off x="7236296" y="4293096"/>
              <a:ext cx="1296144"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Service</a:t>
              </a:r>
              <a:endParaRPr lang="nl-NL" b="1" dirty="0"/>
            </a:p>
          </p:txBody>
        </p:sp>
        <p:sp>
          <p:nvSpPr>
            <p:cNvPr id="23" name="Tekstvak 22"/>
            <p:cNvSpPr txBox="1"/>
            <p:nvPr/>
          </p:nvSpPr>
          <p:spPr>
            <a:xfrm>
              <a:off x="2339752" y="4221088"/>
              <a:ext cx="1286699" cy="646331"/>
            </a:xfrm>
            <a:prstGeom prst="rect">
              <a:avLst/>
            </a:prstGeom>
            <a:noFill/>
          </p:spPr>
          <p:txBody>
            <a:bodyPr wrap="none" rtlCol="0">
              <a:spAutoFit/>
            </a:bodyPr>
            <a:lstStyle/>
            <a:p>
              <a:pPr algn="ctr"/>
              <a:r>
                <a:rPr lang="nl-NL" b="1" dirty="0" smtClean="0">
                  <a:solidFill>
                    <a:schemeClr val="bg1"/>
                  </a:solidFill>
                </a:rPr>
                <a:t>Club</a:t>
              </a:r>
            </a:p>
            <a:p>
              <a:pPr algn="ctr"/>
              <a:r>
                <a:rPr lang="nl-NL" b="1" dirty="0" smtClean="0">
                  <a:solidFill>
                    <a:schemeClr val="bg1"/>
                  </a:solidFill>
                </a:rPr>
                <a:t>Activiteiten</a:t>
              </a:r>
              <a:endParaRPr lang="nl-NL" b="1" dirty="0">
                <a:solidFill>
                  <a:schemeClr val="bg1"/>
                </a:solidFill>
              </a:endParaRPr>
            </a:p>
          </p:txBody>
        </p:sp>
      </p:grpSp>
      <p:sp>
        <p:nvSpPr>
          <p:cNvPr id="24"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5" name="Groep 24"/>
          <p:cNvGrpSpPr/>
          <p:nvPr/>
        </p:nvGrpSpPr>
        <p:grpSpPr>
          <a:xfrm>
            <a:off x="251520" y="980728"/>
            <a:ext cx="3960440" cy="4608512"/>
            <a:chOff x="251520" y="980728"/>
            <a:chExt cx="3960440" cy="4608512"/>
          </a:xfrm>
        </p:grpSpPr>
        <p:sp>
          <p:nvSpPr>
            <p:cNvPr id="26" name="Afgeronde rechthoek 25"/>
            <p:cNvSpPr/>
            <p:nvPr/>
          </p:nvSpPr>
          <p:spPr>
            <a:xfrm>
              <a:off x="251520" y="980728"/>
              <a:ext cx="3960440" cy="46085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Tekstvak 28"/>
            <p:cNvSpPr txBox="1"/>
            <p:nvPr/>
          </p:nvSpPr>
          <p:spPr>
            <a:xfrm>
              <a:off x="395536" y="3068960"/>
              <a:ext cx="1701876" cy="369332"/>
            </a:xfrm>
            <a:prstGeom prst="rect">
              <a:avLst/>
            </a:prstGeom>
            <a:noFill/>
          </p:spPr>
          <p:txBody>
            <a:bodyPr wrap="none" rtlCol="0">
              <a:spAutoFit/>
            </a:bodyPr>
            <a:lstStyle/>
            <a:p>
              <a:r>
                <a:rPr lang="nl-NL" b="1" i="1" dirty="0" err="1" smtClean="0">
                  <a:solidFill>
                    <a:srgbClr val="FF0000"/>
                  </a:solidFill>
                </a:rPr>
                <a:t>Stengthen</a:t>
              </a:r>
              <a:r>
                <a:rPr lang="nl-NL" b="1" i="1" dirty="0" smtClean="0">
                  <a:solidFill>
                    <a:srgbClr val="FF0000"/>
                  </a:solidFill>
                </a:rPr>
                <a:t> clubs</a:t>
              </a:r>
              <a:endParaRPr lang="nl-NL" b="1" i="1" dirty="0">
                <a:solidFill>
                  <a:srgbClr val="FF0000"/>
                </a:solidFill>
              </a:endParaRPr>
            </a:p>
          </p:txBody>
        </p:sp>
      </p:grpSp>
      <p:grpSp>
        <p:nvGrpSpPr>
          <p:cNvPr id="30" name="Groep 29"/>
          <p:cNvGrpSpPr/>
          <p:nvPr/>
        </p:nvGrpSpPr>
        <p:grpSpPr>
          <a:xfrm>
            <a:off x="4716016" y="980728"/>
            <a:ext cx="3960440" cy="2160240"/>
            <a:chOff x="4716016" y="980728"/>
            <a:chExt cx="3960440" cy="2160240"/>
          </a:xfrm>
        </p:grpSpPr>
        <p:sp>
          <p:nvSpPr>
            <p:cNvPr id="31" name="Afgeronde rechthoek 30"/>
            <p:cNvSpPr/>
            <p:nvPr/>
          </p:nvSpPr>
          <p:spPr>
            <a:xfrm>
              <a:off x="4716016" y="980728"/>
              <a:ext cx="3960440" cy="21602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948264" y="2492896"/>
              <a:ext cx="1634935" cy="646331"/>
            </a:xfrm>
            <a:prstGeom prst="rect">
              <a:avLst/>
            </a:prstGeom>
            <a:noFill/>
          </p:spPr>
          <p:txBody>
            <a:bodyPr wrap="none" rtlCol="0">
              <a:spAutoFit/>
            </a:bodyPr>
            <a:lstStyle/>
            <a:p>
              <a:r>
                <a:rPr lang="nl-NL" b="1" i="1" dirty="0" smtClean="0">
                  <a:solidFill>
                    <a:srgbClr val="FF0000"/>
                  </a:solidFill>
                </a:rPr>
                <a:t>Public image </a:t>
              </a:r>
            </a:p>
            <a:p>
              <a:r>
                <a:rPr lang="nl-NL" b="1" i="1" dirty="0" smtClean="0">
                  <a:solidFill>
                    <a:srgbClr val="FF0000"/>
                  </a:solidFill>
                </a:rPr>
                <a:t>and </a:t>
              </a:r>
              <a:r>
                <a:rPr lang="nl-NL" b="1" i="1" dirty="0" err="1" smtClean="0">
                  <a:solidFill>
                    <a:srgbClr val="FF0000"/>
                  </a:solidFill>
                </a:rPr>
                <a:t>awareness</a:t>
              </a:r>
              <a:endParaRPr lang="nl-NL" b="1" i="1" dirty="0">
                <a:solidFill>
                  <a:srgbClr val="FF0000"/>
                </a:solidFill>
              </a:endParaRPr>
            </a:p>
          </p:txBody>
        </p:sp>
      </p:grpSp>
      <p:grpSp>
        <p:nvGrpSpPr>
          <p:cNvPr id="33" name="Groep 32"/>
          <p:cNvGrpSpPr/>
          <p:nvPr/>
        </p:nvGrpSpPr>
        <p:grpSpPr>
          <a:xfrm>
            <a:off x="4716016" y="3429000"/>
            <a:ext cx="3960440" cy="2160240"/>
            <a:chOff x="4716016" y="3429000"/>
            <a:chExt cx="3960440" cy="2160240"/>
          </a:xfrm>
        </p:grpSpPr>
        <p:sp>
          <p:nvSpPr>
            <p:cNvPr id="34" name="Afgeronde rechthoek 33"/>
            <p:cNvSpPr/>
            <p:nvPr/>
          </p:nvSpPr>
          <p:spPr>
            <a:xfrm>
              <a:off x="4716016" y="3429000"/>
              <a:ext cx="3960440" cy="21602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p:cNvSpPr txBox="1"/>
            <p:nvPr/>
          </p:nvSpPr>
          <p:spPr>
            <a:xfrm>
              <a:off x="6948264" y="3501008"/>
              <a:ext cx="1557799" cy="646331"/>
            </a:xfrm>
            <a:prstGeom prst="rect">
              <a:avLst/>
            </a:prstGeom>
            <a:noFill/>
          </p:spPr>
          <p:txBody>
            <a:bodyPr wrap="none" rtlCol="0">
              <a:spAutoFit/>
            </a:bodyPr>
            <a:lstStyle/>
            <a:p>
              <a:r>
                <a:rPr lang="nl-NL" b="1" i="1" dirty="0" err="1" smtClean="0">
                  <a:solidFill>
                    <a:srgbClr val="FF0000"/>
                  </a:solidFill>
                </a:rPr>
                <a:t>Humanitarian</a:t>
              </a:r>
              <a:endParaRPr lang="nl-NL" b="1" i="1" dirty="0" smtClean="0">
                <a:solidFill>
                  <a:srgbClr val="FF0000"/>
                </a:solidFill>
              </a:endParaRPr>
            </a:p>
            <a:p>
              <a:r>
                <a:rPr lang="nl-NL" b="1" i="1" dirty="0" smtClean="0">
                  <a:solidFill>
                    <a:srgbClr val="FF0000"/>
                  </a:solidFill>
                </a:rPr>
                <a:t>Service</a:t>
              </a:r>
              <a:endParaRPr lang="nl-NL" b="1" i="1" dirty="0">
                <a:solidFill>
                  <a:srgbClr val="FF0000"/>
                </a:solidFill>
              </a:endParaRPr>
            </a:p>
          </p:txBody>
        </p:sp>
      </p:grpSp>
      <p:sp>
        <p:nvSpPr>
          <p:cNvPr id="36" name="Tekstvak 35"/>
          <p:cNvSpPr txBox="1"/>
          <p:nvPr/>
        </p:nvSpPr>
        <p:spPr>
          <a:xfrm>
            <a:off x="4716016" y="6381328"/>
            <a:ext cx="755848" cy="369332"/>
          </a:xfrm>
          <a:prstGeom prst="rect">
            <a:avLst/>
          </a:prstGeom>
          <a:noFill/>
          <a:ln>
            <a:solidFill>
              <a:schemeClr val="accent1"/>
            </a:solidFill>
          </a:ln>
        </p:spPr>
        <p:txBody>
          <a:bodyPr wrap="none" rtlCol="0">
            <a:spAutoFit/>
          </a:bodyPr>
          <a:lstStyle/>
          <a:p>
            <a:r>
              <a:rPr lang="nl-NL" b="1" i="1" dirty="0" smtClean="0">
                <a:solidFill>
                  <a:schemeClr val="tx2"/>
                </a:solidFill>
              </a:rPr>
              <a:t>Zinvol</a:t>
            </a:r>
            <a:endParaRPr lang="nl-NL" b="1" i="1" dirty="0">
              <a:solidFill>
                <a:schemeClr val="tx2"/>
              </a:solidFill>
            </a:endParaRPr>
          </a:p>
        </p:txBody>
      </p:sp>
      <p:sp>
        <p:nvSpPr>
          <p:cNvPr id="37" name="Tekstvak 36"/>
          <p:cNvSpPr txBox="1"/>
          <p:nvPr/>
        </p:nvSpPr>
        <p:spPr>
          <a:xfrm>
            <a:off x="3563888" y="6381328"/>
            <a:ext cx="628698" cy="369332"/>
          </a:xfrm>
          <a:prstGeom prst="rect">
            <a:avLst/>
          </a:prstGeom>
          <a:noFill/>
          <a:ln>
            <a:solidFill>
              <a:schemeClr val="accent1"/>
            </a:solidFill>
          </a:ln>
        </p:spPr>
        <p:txBody>
          <a:bodyPr wrap="none" rtlCol="0">
            <a:spAutoFit/>
          </a:bodyPr>
          <a:lstStyle/>
          <a:p>
            <a:r>
              <a:rPr lang="nl-NL" b="1" i="1" dirty="0" smtClean="0">
                <a:solidFill>
                  <a:schemeClr val="tx2"/>
                </a:solidFill>
              </a:rPr>
              <a:t>Leuk</a:t>
            </a:r>
            <a:endParaRPr lang="nl-NL" b="1" i="1" dirty="0">
              <a:solidFill>
                <a:schemeClr val="tx2"/>
              </a:solidFill>
            </a:endParaRPr>
          </a:p>
        </p:txBody>
      </p:sp>
      <p:sp>
        <p:nvSpPr>
          <p:cNvPr id="39" name="PIJL-LINKS en -RECHTS 38"/>
          <p:cNvSpPr/>
          <p:nvPr/>
        </p:nvSpPr>
        <p:spPr>
          <a:xfrm>
            <a:off x="4067944" y="5877272"/>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8" name="Rechte verbindingslijn 147"/>
          <p:cNvCxnSpPr/>
          <p:nvPr/>
        </p:nvCxnSpPr>
        <p:spPr>
          <a:xfrm flipV="1">
            <a:off x="7956376" y="3429000"/>
            <a:ext cx="0" cy="27363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7" name="Rechte verbindingslijn 146"/>
          <p:cNvCxnSpPr/>
          <p:nvPr/>
        </p:nvCxnSpPr>
        <p:spPr>
          <a:xfrm flipV="1">
            <a:off x="6228184" y="3356992"/>
            <a:ext cx="0" cy="27363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6" name="Rechte verbindingslijn 145"/>
          <p:cNvCxnSpPr/>
          <p:nvPr/>
        </p:nvCxnSpPr>
        <p:spPr>
          <a:xfrm flipV="1">
            <a:off x="4644008" y="3501008"/>
            <a:ext cx="0" cy="27363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9" name="Rechte verbindingslijn 148"/>
          <p:cNvCxnSpPr/>
          <p:nvPr/>
        </p:nvCxnSpPr>
        <p:spPr>
          <a:xfrm flipV="1">
            <a:off x="2987824" y="3429000"/>
            <a:ext cx="0" cy="27363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Rechte verbindingslijn 141"/>
          <p:cNvCxnSpPr/>
          <p:nvPr/>
        </p:nvCxnSpPr>
        <p:spPr>
          <a:xfrm flipV="1">
            <a:off x="1259632" y="3501008"/>
            <a:ext cx="0" cy="27363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Rechte verbindingslijn 100"/>
          <p:cNvCxnSpPr/>
          <p:nvPr/>
        </p:nvCxnSpPr>
        <p:spPr>
          <a:xfrm flipV="1">
            <a:off x="6228184" y="2924944"/>
            <a:ext cx="0" cy="7920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395536" y="0"/>
            <a:ext cx="8579296" cy="562074"/>
          </a:xfrm>
        </p:spPr>
        <p:txBody>
          <a:bodyPr>
            <a:normAutofit fontScale="90000"/>
          </a:bodyPr>
          <a:lstStyle/>
          <a:p>
            <a:pPr algn="l"/>
            <a:r>
              <a:rPr lang="nl-NL" b="1" dirty="0" smtClean="0"/>
              <a:t>Organisatie oud</a:t>
            </a:r>
            <a:endParaRPr lang="nl-NL" dirty="0"/>
          </a:p>
        </p:txBody>
      </p:sp>
      <p:cxnSp>
        <p:nvCxnSpPr>
          <p:cNvPr id="16" name="Rechte verbindingslijn 15"/>
          <p:cNvCxnSpPr/>
          <p:nvPr/>
        </p:nvCxnSpPr>
        <p:spPr>
          <a:xfrm flipV="1">
            <a:off x="7956376" y="2924944"/>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Rechthoek 18"/>
          <p:cNvSpPr/>
          <p:nvPr/>
        </p:nvSpPr>
        <p:spPr>
          <a:xfrm>
            <a:off x="3707904" y="1052736"/>
            <a:ext cx="176419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Bestuur</a:t>
            </a:r>
            <a:endParaRPr lang="nl-NL" b="1" dirty="0"/>
          </a:p>
        </p:txBody>
      </p:sp>
      <p:cxnSp>
        <p:nvCxnSpPr>
          <p:cNvPr id="20" name="Rechte verbindingslijn 19"/>
          <p:cNvCxnSpPr/>
          <p:nvPr/>
        </p:nvCxnSpPr>
        <p:spPr>
          <a:xfrm>
            <a:off x="1259632" y="2924944"/>
            <a:ext cx="66967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p:nvCxnSpPr>
        <p:spPr>
          <a:xfrm flipV="1">
            <a:off x="1259632" y="2924944"/>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2" name="Tekstvak 61"/>
          <p:cNvSpPr txBox="1"/>
          <p:nvPr/>
        </p:nvSpPr>
        <p:spPr>
          <a:xfrm>
            <a:off x="539552" y="4653136"/>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63" name="Tekstvak 62"/>
          <p:cNvSpPr txBox="1"/>
          <p:nvPr/>
        </p:nvSpPr>
        <p:spPr>
          <a:xfrm>
            <a:off x="539552" y="5517232"/>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65" name="Tekstvak 64"/>
          <p:cNvSpPr txBox="1"/>
          <p:nvPr/>
        </p:nvSpPr>
        <p:spPr>
          <a:xfrm>
            <a:off x="539552" y="5949280"/>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grpSp>
        <p:nvGrpSpPr>
          <p:cNvPr id="3" name="Groep 162"/>
          <p:cNvGrpSpPr/>
          <p:nvPr/>
        </p:nvGrpSpPr>
        <p:grpSpPr>
          <a:xfrm>
            <a:off x="683568" y="1052736"/>
            <a:ext cx="7848872" cy="612648"/>
            <a:chOff x="755576" y="764704"/>
            <a:chExt cx="7848872" cy="612648"/>
          </a:xfrm>
        </p:grpSpPr>
        <p:sp>
          <p:nvSpPr>
            <p:cNvPr id="54" name="Stroomdiagram: Document 53"/>
            <p:cNvSpPr/>
            <p:nvPr/>
          </p:nvSpPr>
          <p:spPr>
            <a:xfrm>
              <a:off x="755576" y="764704"/>
              <a:ext cx="1368152" cy="612648"/>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Jaarplan</a:t>
              </a:r>
            </a:p>
          </p:txBody>
        </p:sp>
        <p:sp>
          <p:nvSpPr>
            <p:cNvPr id="87" name="Stroomdiagram: Document 86"/>
            <p:cNvSpPr/>
            <p:nvPr/>
          </p:nvSpPr>
          <p:spPr>
            <a:xfrm>
              <a:off x="7236296" y="764704"/>
              <a:ext cx="1368152" cy="612648"/>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Programma</a:t>
              </a:r>
            </a:p>
          </p:txBody>
        </p:sp>
      </p:grpSp>
      <p:cxnSp>
        <p:nvCxnSpPr>
          <p:cNvPr id="59" name="Rechte verbindingslijn 58"/>
          <p:cNvCxnSpPr/>
          <p:nvPr/>
        </p:nvCxnSpPr>
        <p:spPr>
          <a:xfrm flipV="1">
            <a:off x="2987824" y="2924944"/>
            <a:ext cx="0" cy="7920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flipV="1">
            <a:off x="4644008" y="1556792"/>
            <a:ext cx="0" cy="20882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p:nvCxnSpPr>
        <p:spPr>
          <a:xfrm flipV="1">
            <a:off x="7956376" y="3284984"/>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p:nvCxnSpPr>
        <p:spPr>
          <a:xfrm flipV="1">
            <a:off x="1259632" y="3284984"/>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0" name="Rechthoek 89"/>
          <p:cNvSpPr/>
          <p:nvPr/>
        </p:nvSpPr>
        <p:spPr>
          <a:xfrm>
            <a:off x="3851920" y="3429000"/>
            <a:ext cx="1512168"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Youth</a:t>
            </a:r>
            <a:endParaRPr lang="nl-NL" dirty="0" smtClean="0"/>
          </a:p>
          <a:p>
            <a:pPr algn="ctr"/>
            <a:r>
              <a:rPr lang="nl-NL" dirty="0" smtClean="0"/>
              <a:t> Service</a:t>
            </a:r>
            <a:endParaRPr lang="nl-NL" dirty="0"/>
          </a:p>
        </p:txBody>
      </p:sp>
      <p:sp>
        <p:nvSpPr>
          <p:cNvPr id="91" name="Rechthoek 90"/>
          <p:cNvSpPr/>
          <p:nvPr/>
        </p:nvSpPr>
        <p:spPr>
          <a:xfrm>
            <a:off x="5508104" y="3429000"/>
            <a:ext cx="1512168"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International Service</a:t>
            </a:r>
            <a:endParaRPr lang="nl-NL" dirty="0"/>
          </a:p>
        </p:txBody>
      </p:sp>
      <p:sp>
        <p:nvSpPr>
          <p:cNvPr id="92" name="Rechthoek 91"/>
          <p:cNvSpPr/>
          <p:nvPr/>
        </p:nvSpPr>
        <p:spPr>
          <a:xfrm>
            <a:off x="7164288" y="3429000"/>
            <a:ext cx="1512168"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Community</a:t>
            </a:r>
            <a:r>
              <a:rPr lang="nl-NL" dirty="0" smtClean="0"/>
              <a:t> Service</a:t>
            </a:r>
          </a:p>
        </p:txBody>
      </p:sp>
      <p:sp>
        <p:nvSpPr>
          <p:cNvPr id="93" name="Rechthoek 92"/>
          <p:cNvSpPr/>
          <p:nvPr/>
        </p:nvSpPr>
        <p:spPr>
          <a:xfrm>
            <a:off x="539552" y="3429000"/>
            <a:ext cx="1512168" cy="50405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Vocational</a:t>
            </a:r>
            <a:r>
              <a:rPr lang="nl-NL" dirty="0" smtClean="0"/>
              <a:t> </a:t>
            </a:r>
          </a:p>
          <a:p>
            <a:pPr algn="ctr"/>
            <a:r>
              <a:rPr lang="nl-NL" dirty="0" smtClean="0"/>
              <a:t>Service</a:t>
            </a:r>
            <a:endParaRPr lang="nl-NL" dirty="0"/>
          </a:p>
        </p:txBody>
      </p:sp>
      <p:sp>
        <p:nvSpPr>
          <p:cNvPr id="95" name="Rechthoek 94"/>
          <p:cNvSpPr/>
          <p:nvPr/>
        </p:nvSpPr>
        <p:spPr>
          <a:xfrm>
            <a:off x="2195736" y="3429000"/>
            <a:ext cx="1512168"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Club</a:t>
            </a:r>
          </a:p>
          <a:p>
            <a:pPr algn="ctr"/>
            <a:r>
              <a:rPr lang="nl-NL" dirty="0" smtClean="0"/>
              <a:t> Service</a:t>
            </a:r>
            <a:endParaRPr lang="nl-NL" dirty="0"/>
          </a:p>
        </p:txBody>
      </p:sp>
      <p:sp>
        <p:nvSpPr>
          <p:cNvPr id="113" name="Tekstvak 112"/>
          <p:cNvSpPr txBox="1"/>
          <p:nvPr/>
        </p:nvSpPr>
        <p:spPr>
          <a:xfrm>
            <a:off x="3851920" y="4653136"/>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15" name="Tekstvak 114"/>
          <p:cNvSpPr txBox="1"/>
          <p:nvPr/>
        </p:nvSpPr>
        <p:spPr>
          <a:xfrm>
            <a:off x="3851920" y="5949280"/>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19" name="Tekstvak 118"/>
          <p:cNvSpPr txBox="1"/>
          <p:nvPr/>
        </p:nvSpPr>
        <p:spPr>
          <a:xfrm>
            <a:off x="5508104" y="4653136"/>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21" name="Tekstvak 120"/>
          <p:cNvSpPr txBox="1"/>
          <p:nvPr/>
        </p:nvSpPr>
        <p:spPr>
          <a:xfrm>
            <a:off x="5508104" y="5949280"/>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24" name="Tekstvak 123"/>
          <p:cNvSpPr txBox="1"/>
          <p:nvPr/>
        </p:nvSpPr>
        <p:spPr>
          <a:xfrm>
            <a:off x="5148064" y="1844824"/>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25" name="Tekstvak 124"/>
          <p:cNvSpPr txBox="1"/>
          <p:nvPr/>
        </p:nvSpPr>
        <p:spPr>
          <a:xfrm>
            <a:off x="7164288" y="4653136"/>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27" name="Tekstvak 126"/>
          <p:cNvSpPr txBox="1"/>
          <p:nvPr/>
        </p:nvSpPr>
        <p:spPr>
          <a:xfrm>
            <a:off x="7164288" y="5949280"/>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31" name="Tekstvak 130"/>
          <p:cNvSpPr txBox="1"/>
          <p:nvPr/>
        </p:nvSpPr>
        <p:spPr>
          <a:xfrm>
            <a:off x="5148064" y="2348880"/>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32" name="Tekstvak 131"/>
          <p:cNvSpPr txBox="1"/>
          <p:nvPr/>
        </p:nvSpPr>
        <p:spPr>
          <a:xfrm>
            <a:off x="2627784" y="2348880"/>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cxnSp>
        <p:nvCxnSpPr>
          <p:cNvPr id="134" name="Rechte verbindingslijn 133"/>
          <p:cNvCxnSpPr/>
          <p:nvPr/>
        </p:nvCxnSpPr>
        <p:spPr>
          <a:xfrm>
            <a:off x="4139952" y="2492896"/>
            <a:ext cx="10081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7" name="Tekstvak 136"/>
          <p:cNvSpPr txBox="1"/>
          <p:nvPr/>
        </p:nvSpPr>
        <p:spPr>
          <a:xfrm>
            <a:off x="539552" y="4221088"/>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38" name="Tekstvak 137"/>
          <p:cNvSpPr txBox="1"/>
          <p:nvPr/>
        </p:nvSpPr>
        <p:spPr>
          <a:xfrm>
            <a:off x="2195736" y="4221088"/>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39" name="Tekstvak 138"/>
          <p:cNvSpPr txBox="1"/>
          <p:nvPr/>
        </p:nvSpPr>
        <p:spPr>
          <a:xfrm>
            <a:off x="3851920" y="4221088"/>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40" name="Tekstvak 139"/>
          <p:cNvSpPr txBox="1"/>
          <p:nvPr/>
        </p:nvSpPr>
        <p:spPr>
          <a:xfrm>
            <a:off x="5508104" y="4221088"/>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41" name="Tekstvak 140"/>
          <p:cNvSpPr txBox="1"/>
          <p:nvPr/>
        </p:nvSpPr>
        <p:spPr>
          <a:xfrm>
            <a:off x="7164288" y="4221088"/>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grpSp>
        <p:nvGrpSpPr>
          <p:cNvPr id="5" name="Groep 154"/>
          <p:cNvGrpSpPr/>
          <p:nvPr/>
        </p:nvGrpSpPr>
        <p:grpSpPr>
          <a:xfrm>
            <a:off x="539552" y="1844824"/>
            <a:ext cx="6480720" cy="2684041"/>
            <a:chOff x="539552" y="4437112"/>
            <a:chExt cx="6480720" cy="2684041"/>
          </a:xfrm>
        </p:grpSpPr>
        <p:sp>
          <p:nvSpPr>
            <p:cNvPr id="45" name="Tekstvak 44"/>
            <p:cNvSpPr txBox="1"/>
            <p:nvPr/>
          </p:nvSpPr>
          <p:spPr>
            <a:xfrm>
              <a:off x="539552" y="6813376"/>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Activiteiten V</a:t>
              </a:r>
              <a:endParaRPr lang="nl-NL" sz="1400" b="1" dirty="0"/>
            </a:p>
          </p:txBody>
        </p:sp>
        <p:sp>
          <p:nvSpPr>
            <p:cNvPr id="107" name="Tekstvak 106"/>
            <p:cNvSpPr txBox="1"/>
            <p:nvPr/>
          </p:nvSpPr>
          <p:spPr>
            <a:xfrm>
              <a:off x="5148064" y="4437112"/>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err="1" smtClean="0"/>
                <a:t>Programmacomm</a:t>
              </a:r>
              <a:endParaRPr lang="nl-NL" sz="1400" b="1" dirty="0"/>
            </a:p>
          </p:txBody>
        </p:sp>
        <p:sp>
          <p:nvSpPr>
            <p:cNvPr id="118" name="Tekstvak 117"/>
            <p:cNvSpPr txBox="1"/>
            <p:nvPr/>
          </p:nvSpPr>
          <p:spPr>
            <a:xfrm>
              <a:off x="5508104" y="6813376"/>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Activiteiten I</a:t>
              </a:r>
              <a:endParaRPr lang="nl-NL" sz="1400" b="1" dirty="0"/>
            </a:p>
          </p:txBody>
        </p:sp>
        <p:sp>
          <p:nvSpPr>
            <p:cNvPr id="151" name="Tekstvak 150"/>
            <p:cNvSpPr txBox="1"/>
            <p:nvPr/>
          </p:nvSpPr>
          <p:spPr>
            <a:xfrm>
              <a:off x="2195736" y="6813376"/>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Activiteiten C</a:t>
              </a:r>
              <a:endParaRPr lang="nl-NL" sz="1400" b="1" dirty="0"/>
            </a:p>
          </p:txBody>
        </p:sp>
      </p:grpSp>
      <p:sp>
        <p:nvSpPr>
          <p:cNvPr id="154" name="Tekstvak 153"/>
          <p:cNvSpPr txBox="1"/>
          <p:nvPr/>
        </p:nvSpPr>
        <p:spPr>
          <a:xfrm>
            <a:off x="2195736" y="4653136"/>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56" name="Tekstvak 155"/>
          <p:cNvSpPr txBox="1"/>
          <p:nvPr/>
        </p:nvSpPr>
        <p:spPr>
          <a:xfrm>
            <a:off x="2195736" y="5517232"/>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57" name="Tekstvak 156"/>
          <p:cNvSpPr txBox="1"/>
          <p:nvPr/>
        </p:nvSpPr>
        <p:spPr>
          <a:xfrm>
            <a:off x="2195736" y="5949280"/>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58" name="Tekstvak 157"/>
          <p:cNvSpPr txBox="1"/>
          <p:nvPr/>
        </p:nvSpPr>
        <p:spPr>
          <a:xfrm>
            <a:off x="2195736" y="5085184"/>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grpSp>
        <p:nvGrpSpPr>
          <p:cNvPr id="6" name="Groep 159"/>
          <p:cNvGrpSpPr/>
          <p:nvPr/>
        </p:nvGrpSpPr>
        <p:grpSpPr>
          <a:xfrm>
            <a:off x="2195736" y="2348880"/>
            <a:ext cx="1944216" cy="3908177"/>
            <a:chOff x="-432048" y="1484784"/>
            <a:chExt cx="1944216" cy="3908177"/>
          </a:xfrm>
        </p:grpSpPr>
        <p:sp>
          <p:nvSpPr>
            <p:cNvPr id="111" name="Tekstvak 110"/>
            <p:cNvSpPr txBox="1"/>
            <p:nvPr/>
          </p:nvSpPr>
          <p:spPr>
            <a:xfrm>
              <a:off x="0" y="1484784"/>
              <a:ext cx="1512168" cy="307777"/>
            </a:xfrm>
            <a:prstGeom prst="rect">
              <a:avLst/>
            </a:prstGeom>
            <a:solidFill>
              <a:schemeClr val="bg1">
                <a:lumMod val="75000"/>
              </a:schemeClr>
            </a:solidFill>
            <a:ln w="19050">
              <a:solidFill>
                <a:schemeClr val="tx1"/>
              </a:solidFill>
            </a:ln>
          </p:spPr>
          <p:txBody>
            <a:bodyPr wrap="square" rtlCol="0">
              <a:spAutoFit/>
            </a:bodyPr>
            <a:lstStyle/>
            <a:p>
              <a:r>
                <a:rPr lang="nl-NL" sz="1400" b="1" dirty="0" smtClean="0"/>
                <a:t>PR Commissaris</a:t>
              </a:r>
              <a:endParaRPr lang="nl-NL" sz="1400" b="1" dirty="0"/>
            </a:p>
          </p:txBody>
        </p:sp>
        <p:grpSp>
          <p:nvGrpSpPr>
            <p:cNvPr id="7" name="Groep 158"/>
            <p:cNvGrpSpPr/>
            <p:nvPr/>
          </p:nvGrpSpPr>
          <p:grpSpPr>
            <a:xfrm>
              <a:off x="-432048" y="4653136"/>
              <a:ext cx="1512168" cy="739825"/>
              <a:chOff x="7740352" y="4509120"/>
              <a:chExt cx="1512168" cy="739825"/>
            </a:xfrm>
          </p:grpSpPr>
          <p:sp>
            <p:nvSpPr>
              <p:cNvPr id="108" name="Tekstvak 107"/>
              <p:cNvSpPr txBox="1"/>
              <p:nvPr/>
            </p:nvSpPr>
            <p:spPr>
              <a:xfrm>
                <a:off x="7740352" y="4509120"/>
                <a:ext cx="1512168" cy="307777"/>
              </a:xfrm>
              <a:prstGeom prst="rect">
                <a:avLst/>
              </a:prstGeom>
              <a:solidFill>
                <a:schemeClr val="bg1">
                  <a:lumMod val="75000"/>
                </a:schemeClr>
              </a:solidFill>
              <a:ln w="19050">
                <a:solidFill>
                  <a:schemeClr val="tx1"/>
                </a:solidFill>
              </a:ln>
            </p:spPr>
            <p:txBody>
              <a:bodyPr wrap="square" rtlCol="0">
                <a:spAutoFit/>
              </a:bodyPr>
              <a:lstStyle/>
              <a:p>
                <a:r>
                  <a:rPr lang="nl-NL" sz="1400" b="1" dirty="0" smtClean="0"/>
                  <a:t>Webcommissie</a:t>
                </a:r>
                <a:endParaRPr lang="nl-NL" sz="1400" b="1" dirty="0"/>
              </a:p>
            </p:txBody>
          </p:sp>
          <p:sp>
            <p:nvSpPr>
              <p:cNvPr id="109" name="Tekstvak 108"/>
              <p:cNvSpPr txBox="1"/>
              <p:nvPr/>
            </p:nvSpPr>
            <p:spPr>
              <a:xfrm>
                <a:off x="7740352" y="4941168"/>
                <a:ext cx="1512168" cy="307777"/>
              </a:xfrm>
              <a:prstGeom prst="rect">
                <a:avLst/>
              </a:prstGeom>
              <a:solidFill>
                <a:schemeClr val="bg1">
                  <a:lumMod val="75000"/>
                </a:schemeClr>
              </a:solidFill>
              <a:ln w="19050">
                <a:solidFill>
                  <a:schemeClr val="tx1"/>
                </a:solidFill>
              </a:ln>
            </p:spPr>
            <p:txBody>
              <a:bodyPr wrap="square" rtlCol="0">
                <a:spAutoFit/>
              </a:bodyPr>
              <a:lstStyle/>
              <a:p>
                <a:r>
                  <a:rPr lang="nl-NL" sz="1400" b="1" dirty="0" smtClean="0"/>
                  <a:t>Verslagcommissie</a:t>
                </a:r>
                <a:endParaRPr lang="nl-NL" sz="1400" b="1" dirty="0"/>
              </a:p>
            </p:txBody>
          </p:sp>
        </p:grpSp>
      </p:grpSp>
      <p:grpSp>
        <p:nvGrpSpPr>
          <p:cNvPr id="8" name="Groep 161"/>
          <p:cNvGrpSpPr/>
          <p:nvPr/>
        </p:nvGrpSpPr>
        <p:grpSpPr>
          <a:xfrm>
            <a:off x="539552" y="5085184"/>
            <a:ext cx="3168352" cy="307777"/>
            <a:chOff x="-2700808" y="5085184"/>
            <a:chExt cx="3168352" cy="307777"/>
          </a:xfrm>
        </p:grpSpPr>
        <p:sp>
          <p:nvSpPr>
            <p:cNvPr id="66" name="Tekstvak 65"/>
            <p:cNvSpPr txBox="1"/>
            <p:nvPr/>
          </p:nvSpPr>
          <p:spPr>
            <a:xfrm>
              <a:off x="-2700808" y="5085184"/>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10" name="Tekstvak 109"/>
            <p:cNvSpPr txBox="1"/>
            <p:nvPr/>
          </p:nvSpPr>
          <p:spPr>
            <a:xfrm>
              <a:off x="-1044624" y="5085184"/>
              <a:ext cx="1512168" cy="307777"/>
            </a:xfrm>
            <a:prstGeom prst="rect">
              <a:avLst/>
            </a:prstGeom>
            <a:solidFill>
              <a:srgbClr val="FFFF00"/>
            </a:solidFill>
            <a:ln w="19050">
              <a:solidFill>
                <a:schemeClr val="tx1"/>
              </a:solidFill>
            </a:ln>
          </p:spPr>
          <p:txBody>
            <a:bodyPr wrap="square" rtlCol="0">
              <a:spAutoFit/>
            </a:bodyPr>
            <a:lstStyle/>
            <a:p>
              <a:r>
                <a:rPr lang="nl-NL" sz="1400" b="1" dirty="0" smtClean="0"/>
                <a:t>Ledencommissie</a:t>
              </a:r>
              <a:endParaRPr lang="nl-NL" sz="1400" b="1" dirty="0"/>
            </a:p>
          </p:txBody>
        </p:sp>
      </p:grpSp>
      <p:sp>
        <p:nvSpPr>
          <p:cNvPr id="161" name="Tekstvak 160"/>
          <p:cNvSpPr txBox="1"/>
          <p:nvPr/>
        </p:nvSpPr>
        <p:spPr>
          <a:xfrm>
            <a:off x="539552" y="5085184"/>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grpSp>
        <p:nvGrpSpPr>
          <p:cNvPr id="81" name="Groep 80"/>
          <p:cNvGrpSpPr/>
          <p:nvPr/>
        </p:nvGrpSpPr>
        <p:grpSpPr>
          <a:xfrm>
            <a:off x="2195736" y="4653136"/>
            <a:ext cx="4824536" cy="307777"/>
            <a:chOff x="2195736" y="6381328"/>
            <a:chExt cx="4824536" cy="307777"/>
          </a:xfrm>
        </p:grpSpPr>
        <p:sp>
          <p:nvSpPr>
            <p:cNvPr id="78" name="Tekstvak 77"/>
            <p:cNvSpPr txBox="1"/>
            <p:nvPr/>
          </p:nvSpPr>
          <p:spPr>
            <a:xfrm>
              <a:off x="2195736" y="6381328"/>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Contacten C</a:t>
              </a:r>
              <a:endParaRPr lang="nl-NL" sz="1400" b="1" dirty="0"/>
            </a:p>
          </p:txBody>
        </p:sp>
        <p:sp>
          <p:nvSpPr>
            <p:cNvPr id="79" name="Tekstvak 78"/>
            <p:cNvSpPr txBox="1"/>
            <p:nvPr/>
          </p:nvSpPr>
          <p:spPr>
            <a:xfrm>
              <a:off x="3851920" y="6381328"/>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Contacten Y</a:t>
              </a:r>
              <a:endParaRPr lang="nl-NL" sz="1400" b="1" dirty="0"/>
            </a:p>
          </p:txBody>
        </p:sp>
        <p:sp>
          <p:nvSpPr>
            <p:cNvPr id="80" name="Tekstvak 79"/>
            <p:cNvSpPr txBox="1"/>
            <p:nvPr/>
          </p:nvSpPr>
          <p:spPr>
            <a:xfrm>
              <a:off x="5508104" y="6381328"/>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Contacten I</a:t>
              </a:r>
              <a:endParaRPr lang="nl-NL" sz="1400" b="1" dirty="0"/>
            </a:p>
          </p:txBody>
        </p:sp>
      </p:grpSp>
      <p:sp>
        <p:nvSpPr>
          <p:cNvPr id="97" name="Tekstvak 96"/>
          <p:cNvSpPr txBox="1"/>
          <p:nvPr/>
        </p:nvSpPr>
        <p:spPr>
          <a:xfrm>
            <a:off x="3851920" y="5085184"/>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98" name="Tekstvak 97"/>
          <p:cNvSpPr txBox="1"/>
          <p:nvPr/>
        </p:nvSpPr>
        <p:spPr>
          <a:xfrm>
            <a:off x="5508104" y="5085184"/>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99" name="Tekstvak 98"/>
          <p:cNvSpPr txBox="1"/>
          <p:nvPr/>
        </p:nvSpPr>
        <p:spPr>
          <a:xfrm>
            <a:off x="7164288" y="5085184"/>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00" name="Tekstvak 99"/>
          <p:cNvSpPr txBox="1"/>
          <p:nvPr/>
        </p:nvSpPr>
        <p:spPr>
          <a:xfrm>
            <a:off x="3851920" y="5517232"/>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02" name="Tekstvak 101"/>
          <p:cNvSpPr txBox="1"/>
          <p:nvPr/>
        </p:nvSpPr>
        <p:spPr>
          <a:xfrm>
            <a:off x="5508104" y="5517232"/>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03" name="Tekstvak 102"/>
          <p:cNvSpPr txBox="1"/>
          <p:nvPr/>
        </p:nvSpPr>
        <p:spPr>
          <a:xfrm>
            <a:off x="7164288" y="5517232"/>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grpSp>
        <p:nvGrpSpPr>
          <p:cNvPr id="96" name="Groep 95"/>
          <p:cNvGrpSpPr/>
          <p:nvPr/>
        </p:nvGrpSpPr>
        <p:grpSpPr>
          <a:xfrm>
            <a:off x="3851920" y="2348880"/>
            <a:ext cx="4824536" cy="3476129"/>
            <a:chOff x="3851920" y="2348880"/>
            <a:chExt cx="4824536" cy="3476129"/>
          </a:xfrm>
        </p:grpSpPr>
        <p:sp>
          <p:nvSpPr>
            <p:cNvPr id="114" name="Tekstvak 113"/>
            <p:cNvSpPr txBox="1"/>
            <p:nvPr/>
          </p:nvSpPr>
          <p:spPr>
            <a:xfrm>
              <a:off x="3851920" y="5517232"/>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20" name="Tekstvak 119"/>
            <p:cNvSpPr txBox="1"/>
            <p:nvPr/>
          </p:nvSpPr>
          <p:spPr>
            <a:xfrm>
              <a:off x="5508104" y="5517232"/>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26" name="Tekstvak 125"/>
            <p:cNvSpPr txBox="1"/>
            <p:nvPr/>
          </p:nvSpPr>
          <p:spPr>
            <a:xfrm>
              <a:off x="7164288" y="5517232"/>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16" name="Tekstvak 115"/>
            <p:cNvSpPr txBox="1"/>
            <p:nvPr/>
          </p:nvSpPr>
          <p:spPr>
            <a:xfrm>
              <a:off x="3851920" y="5085184"/>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22" name="Tekstvak 121"/>
            <p:cNvSpPr txBox="1"/>
            <p:nvPr/>
          </p:nvSpPr>
          <p:spPr>
            <a:xfrm>
              <a:off x="5508104" y="5085184"/>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28" name="Tekstvak 127"/>
            <p:cNvSpPr txBox="1"/>
            <p:nvPr/>
          </p:nvSpPr>
          <p:spPr>
            <a:xfrm>
              <a:off x="7164288" y="5085184"/>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grpSp>
          <p:nvGrpSpPr>
            <p:cNvPr id="4" name="Groep 151"/>
            <p:cNvGrpSpPr/>
            <p:nvPr/>
          </p:nvGrpSpPr>
          <p:grpSpPr>
            <a:xfrm>
              <a:off x="3851920" y="5085184"/>
              <a:ext cx="4824536" cy="307777"/>
              <a:chOff x="3851920" y="6381328"/>
              <a:chExt cx="4824536" cy="307777"/>
            </a:xfrm>
          </p:grpSpPr>
          <p:sp>
            <p:nvSpPr>
              <p:cNvPr id="117" name="Tekstvak 116"/>
              <p:cNvSpPr txBox="1"/>
              <p:nvPr/>
            </p:nvSpPr>
            <p:spPr>
              <a:xfrm>
                <a:off x="3851920" y="6381328"/>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Y1</a:t>
                </a:r>
                <a:endParaRPr lang="nl-NL" sz="1400" b="1" dirty="0"/>
              </a:p>
            </p:txBody>
          </p:sp>
          <p:sp>
            <p:nvSpPr>
              <p:cNvPr id="123" name="Tekstvak 122"/>
              <p:cNvSpPr txBox="1"/>
              <p:nvPr/>
            </p:nvSpPr>
            <p:spPr>
              <a:xfrm>
                <a:off x="5508104" y="6381328"/>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I1</a:t>
                </a:r>
                <a:endParaRPr lang="nl-NL" sz="1400" b="1" dirty="0"/>
              </a:p>
            </p:txBody>
          </p:sp>
          <p:sp>
            <p:nvSpPr>
              <p:cNvPr id="129" name="Tekstvak 128"/>
              <p:cNvSpPr txBox="1"/>
              <p:nvPr/>
            </p:nvSpPr>
            <p:spPr>
              <a:xfrm>
                <a:off x="7164288" y="6381328"/>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C1</a:t>
                </a:r>
                <a:endParaRPr lang="nl-NL" sz="1400" b="1" dirty="0"/>
              </a:p>
            </p:txBody>
          </p:sp>
        </p:grpSp>
        <p:sp>
          <p:nvSpPr>
            <p:cNvPr id="77" name="Tekstvak 76"/>
            <p:cNvSpPr txBox="1"/>
            <p:nvPr/>
          </p:nvSpPr>
          <p:spPr>
            <a:xfrm>
              <a:off x="5148064" y="2348880"/>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TRF Commissaris</a:t>
              </a:r>
              <a:endParaRPr lang="nl-NL" sz="1400" b="1" dirty="0"/>
            </a:p>
          </p:txBody>
        </p:sp>
        <p:grpSp>
          <p:nvGrpSpPr>
            <p:cNvPr id="83" name="Groep 151"/>
            <p:cNvGrpSpPr/>
            <p:nvPr/>
          </p:nvGrpSpPr>
          <p:grpSpPr>
            <a:xfrm>
              <a:off x="3851920" y="5517232"/>
              <a:ext cx="4824536" cy="307777"/>
              <a:chOff x="3851920" y="6381328"/>
              <a:chExt cx="4824536" cy="307777"/>
            </a:xfrm>
          </p:grpSpPr>
          <p:sp>
            <p:nvSpPr>
              <p:cNvPr id="84" name="Tekstvak 83"/>
              <p:cNvSpPr txBox="1"/>
              <p:nvPr/>
            </p:nvSpPr>
            <p:spPr>
              <a:xfrm>
                <a:off x="3851920" y="6381328"/>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Y2</a:t>
                </a:r>
                <a:endParaRPr lang="nl-NL" sz="1400" b="1" dirty="0"/>
              </a:p>
            </p:txBody>
          </p:sp>
          <p:sp>
            <p:nvSpPr>
              <p:cNvPr id="85" name="Tekstvak 84"/>
              <p:cNvSpPr txBox="1"/>
              <p:nvPr/>
            </p:nvSpPr>
            <p:spPr>
              <a:xfrm>
                <a:off x="5508104" y="6381328"/>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I2</a:t>
                </a:r>
                <a:endParaRPr lang="nl-NL" sz="1400" b="1" dirty="0"/>
              </a:p>
            </p:txBody>
          </p:sp>
          <p:sp>
            <p:nvSpPr>
              <p:cNvPr id="86" name="Tekstvak 85"/>
              <p:cNvSpPr txBox="1"/>
              <p:nvPr/>
            </p:nvSpPr>
            <p:spPr>
              <a:xfrm>
                <a:off x="7164288" y="6381328"/>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C1</a:t>
                </a:r>
                <a:endParaRPr lang="nl-NL" sz="1400" b="1" dirty="0"/>
              </a:p>
            </p:txBody>
          </p:sp>
        </p:grpSp>
      </p:grpSp>
      <p:cxnSp>
        <p:nvCxnSpPr>
          <p:cNvPr id="105" name="Rechte verbindingslijn 104"/>
          <p:cNvCxnSpPr/>
          <p:nvPr/>
        </p:nvCxnSpPr>
        <p:spPr>
          <a:xfrm>
            <a:off x="4644008" y="1988840"/>
            <a:ext cx="504056"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ppt_x"/>
                                          </p:val>
                                        </p:tav>
                                        <p:tav tm="100000">
                                          <p:val>
                                            <p:strVal val="#ppt_x"/>
                                          </p:val>
                                        </p:tav>
                                      </p:tavLst>
                                    </p:anim>
                                    <p:anim calcmode="lin" valueType="num">
                                      <p:cBhvr additive="base">
                                        <p:cTn id="2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ppt_x"/>
                                          </p:val>
                                        </p:tav>
                                        <p:tav tm="100000">
                                          <p:val>
                                            <p:strVal val="#ppt_x"/>
                                          </p:val>
                                        </p:tav>
                                      </p:tavLst>
                                    </p:anim>
                                    <p:anim calcmode="lin" valueType="num">
                                      <p:cBhvr additive="base">
                                        <p:cTn id="32"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hthoek 154"/>
          <p:cNvSpPr/>
          <p:nvPr/>
        </p:nvSpPr>
        <p:spPr>
          <a:xfrm>
            <a:off x="6948264" y="2636912"/>
            <a:ext cx="2016224"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0" name="Rechte verbindingslijn 59"/>
          <p:cNvCxnSpPr/>
          <p:nvPr/>
        </p:nvCxnSpPr>
        <p:spPr>
          <a:xfrm flipV="1">
            <a:off x="4644008" y="836712"/>
            <a:ext cx="0" cy="9361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395536" y="0"/>
            <a:ext cx="8579296" cy="562074"/>
          </a:xfrm>
        </p:spPr>
        <p:txBody>
          <a:bodyPr>
            <a:normAutofit fontScale="90000"/>
          </a:bodyPr>
          <a:lstStyle/>
          <a:p>
            <a:pPr algn="l"/>
            <a:r>
              <a:rPr lang="nl-NL" b="1" dirty="0" smtClean="0"/>
              <a:t>Organisatie ombouw</a:t>
            </a:r>
            <a:endParaRPr lang="nl-NL" dirty="0"/>
          </a:p>
        </p:txBody>
      </p:sp>
      <p:sp>
        <p:nvSpPr>
          <p:cNvPr id="19" name="Rechthoek 18"/>
          <p:cNvSpPr/>
          <p:nvPr/>
        </p:nvSpPr>
        <p:spPr>
          <a:xfrm>
            <a:off x="3707904" y="620688"/>
            <a:ext cx="176419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Bestuur</a:t>
            </a:r>
            <a:endParaRPr lang="nl-NL" b="1" dirty="0"/>
          </a:p>
        </p:txBody>
      </p:sp>
      <p:sp>
        <p:nvSpPr>
          <p:cNvPr id="45" name="Tekstvak 44"/>
          <p:cNvSpPr txBox="1"/>
          <p:nvPr/>
        </p:nvSpPr>
        <p:spPr>
          <a:xfrm>
            <a:off x="2771800" y="3212976"/>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Activiteiten V</a:t>
            </a:r>
            <a:endParaRPr lang="nl-NL" sz="1400" b="1" dirty="0"/>
          </a:p>
        </p:txBody>
      </p:sp>
      <p:sp>
        <p:nvSpPr>
          <p:cNvPr id="107" name="Tekstvak 106"/>
          <p:cNvSpPr txBox="1"/>
          <p:nvPr/>
        </p:nvSpPr>
        <p:spPr>
          <a:xfrm>
            <a:off x="2771800" y="5013176"/>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err="1" smtClean="0"/>
              <a:t>Programmacomm</a:t>
            </a:r>
            <a:endParaRPr lang="nl-NL" sz="1400" b="1" dirty="0"/>
          </a:p>
        </p:txBody>
      </p:sp>
      <p:sp>
        <p:nvSpPr>
          <p:cNvPr id="118" name="Tekstvak 117"/>
          <p:cNvSpPr txBox="1"/>
          <p:nvPr/>
        </p:nvSpPr>
        <p:spPr>
          <a:xfrm>
            <a:off x="2771800" y="3573016"/>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Activiteiten I</a:t>
            </a:r>
            <a:endParaRPr lang="nl-NL" sz="1400" b="1" dirty="0"/>
          </a:p>
        </p:txBody>
      </p:sp>
      <p:sp>
        <p:nvSpPr>
          <p:cNvPr id="151" name="Tekstvak 150"/>
          <p:cNvSpPr txBox="1"/>
          <p:nvPr/>
        </p:nvSpPr>
        <p:spPr>
          <a:xfrm>
            <a:off x="2771800" y="2852936"/>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Activiteiten C</a:t>
            </a:r>
            <a:endParaRPr lang="nl-NL" sz="1400" b="1" dirty="0"/>
          </a:p>
        </p:txBody>
      </p:sp>
      <p:sp>
        <p:nvSpPr>
          <p:cNvPr id="111" name="Tekstvak 110"/>
          <p:cNvSpPr txBox="1"/>
          <p:nvPr/>
        </p:nvSpPr>
        <p:spPr>
          <a:xfrm>
            <a:off x="7236296" y="3573016"/>
            <a:ext cx="1512168" cy="307777"/>
          </a:xfrm>
          <a:prstGeom prst="rect">
            <a:avLst/>
          </a:prstGeom>
          <a:solidFill>
            <a:schemeClr val="bg1">
              <a:lumMod val="75000"/>
            </a:schemeClr>
          </a:solidFill>
          <a:ln w="19050">
            <a:solidFill>
              <a:schemeClr val="tx1"/>
            </a:solidFill>
          </a:ln>
        </p:spPr>
        <p:txBody>
          <a:bodyPr wrap="square" rtlCol="0">
            <a:spAutoFit/>
          </a:bodyPr>
          <a:lstStyle/>
          <a:p>
            <a:r>
              <a:rPr lang="nl-NL" sz="1400" b="1" dirty="0" smtClean="0"/>
              <a:t>PR Commissaris</a:t>
            </a:r>
            <a:endParaRPr lang="nl-NL" sz="1400" b="1" dirty="0"/>
          </a:p>
        </p:txBody>
      </p:sp>
      <p:sp>
        <p:nvSpPr>
          <p:cNvPr id="108" name="Tekstvak 107"/>
          <p:cNvSpPr txBox="1"/>
          <p:nvPr/>
        </p:nvSpPr>
        <p:spPr>
          <a:xfrm>
            <a:off x="7236296" y="3212976"/>
            <a:ext cx="1512168" cy="307777"/>
          </a:xfrm>
          <a:prstGeom prst="rect">
            <a:avLst/>
          </a:prstGeom>
          <a:solidFill>
            <a:schemeClr val="bg1">
              <a:lumMod val="75000"/>
            </a:schemeClr>
          </a:solidFill>
          <a:ln w="19050">
            <a:solidFill>
              <a:schemeClr val="tx1"/>
            </a:solidFill>
          </a:ln>
        </p:spPr>
        <p:txBody>
          <a:bodyPr wrap="square" rtlCol="0">
            <a:spAutoFit/>
          </a:bodyPr>
          <a:lstStyle/>
          <a:p>
            <a:r>
              <a:rPr lang="nl-NL" sz="1400" b="1" dirty="0" smtClean="0"/>
              <a:t>Webcommissie</a:t>
            </a:r>
            <a:endParaRPr lang="nl-NL" sz="1400" b="1" dirty="0"/>
          </a:p>
        </p:txBody>
      </p:sp>
      <p:sp>
        <p:nvSpPr>
          <p:cNvPr id="109" name="Tekstvak 108"/>
          <p:cNvSpPr txBox="1"/>
          <p:nvPr/>
        </p:nvSpPr>
        <p:spPr>
          <a:xfrm>
            <a:off x="7236296" y="2852936"/>
            <a:ext cx="1512168" cy="307777"/>
          </a:xfrm>
          <a:prstGeom prst="rect">
            <a:avLst/>
          </a:prstGeom>
          <a:solidFill>
            <a:schemeClr val="bg1">
              <a:lumMod val="75000"/>
            </a:schemeClr>
          </a:solidFill>
          <a:ln w="19050">
            <a:solidFill>
              <a:schemeClr val="tx1"/>
            </a:solidFill>
          </a:ln>
        </p:spPr>
        <p:txBody>
          <a:bodyPr wrap="square" rtlCol="0">
            <a:spAutoFit/>
          </a:bodyPr>
          <a:lstStyle/>
          <a:p>
            <a:r>
              <a:rPr lang="nl-NL" sz="1400" b="1" dirty="0" smtClean="0"/>
              <a:t>Verslagcommissie</a:t>
            </a:r>
            <a:endParaRPr lang="nl-NL" sz="1400" b="1" dirty="0"/>
          </a:p>
        </p:txBody>
      </p:sp>
      <p:sp>
        <p:nvSpPr>
          <p:cNvPr id="110" name="Tekstvak 109"/>
          <p:cNvSpPr txBox="1"/>
          <p:nvPr/>
        </p:nvSpPr>
        <p:spPr>
          <a:xfrm>
            <a:off x="539552" y="2852936"/>
            <a:ext cx="1512168" cy="307777"/>
          </a:xfrm>
          <a:prstGeom prst="rect">
            <a:avLst/>
          </a:prstGeom>
          <a:solidFill>
            <a:srgbClr val="FFFF00"/>
          </a:solidFill>
          <a:ln w="19050">
            <a:solidFill>
              <a:schemeClr val="tx1"/>
            </a:solidFill>
          </a:ln>
        </p:spPr>
        <p:txBody>
          <a:bodyPr wrap="square" rtlCol="0">
            <a:spAutoFit/>
          </a:bodyPr>
          <a:lstStyle/>
          <a:p>
            <a:r>
              <a:rPr lang="nl-NL" sz="1400" b="1" dirty="0" smtClean="0"/>
              <a:t>Ledencommissie</a:t>
            </a:r>
            <a:endParaRPr lang="nl-NL" sz="1400" b="1" dirty="0"/>
          </a:p>
        </p:txBody>
      </p:sp>
      <p:sp>
        <p:nvSpPr>
          <p:cNvPr id="78" name="Tekstvak 77"/>
          <p:cNvSpPr txBox="1"/>
          <p:nvPr/>
        </p:nvSpPr>
        <p:spPr>
          <a:xfrm>
            <a:off x="2771800" y="3933056"/>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Contacten C</a:t>
            </a:r>
            <a:endParaRPr lang="nl-NL" sz="1400" b="1" dirty="0"/>
          </a:p>
        </p:txBody>
      </p:sp>
      <p:sp>
        <p:nvSpPr>
          <p:cNvPr id="79" name="Tekstvak 78"/>
          <p:cNvSpPr txBox="1"/>
          <p:nvPr/>
        </p:nvSpPr>
        <p:spPr>
          <a:xfrm>
            <a:off x="2771800" y="4293096"/>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Contacten Y</a:t>
            </a:r>
            <a:endParaRPr lang="nl-NL" sz="1400" b="1" dirty="0"/>
          </a:p>
        </p:txBody>
      </p:sp>
      <p:sp>
        <p:nvSpPr>
          <p:cNvPr id="80" name="Tekstvak 79"/>
          <p:cNvSpPr txBox="1"/>
          <p:nvPr/>
        </p:nvSpPr>
        <p:spPr>
          <a:xfrm>
            <a:off x="2771800" y="4653136"/>
            <a:ext cx="1512168" cy="307777"/>
          </a:xfrm>
          <a:prstGeom prst="rect">
            <a:avLst/>
          </a:prstGeom>
          <a:solidFill>
            <a:schemeClr val="accent2">
              <a:lumMod val="40000"/>
              <a:lumOff val="60000"/>
            </a:schemeClr>
          </a:solidFill>
          <a:ln w="19050">
            <a:solidFill>
              <a:schemeClr val="tx1"/>
            </a:solidFill>
          </a:ln>
        </p:spPr>
        <p:txBody>
          <a:bodyPr wrap="square" rtlCol="0">
            <a:spAutoFit/>
          </a:bodyPr>
          <a:lstStyle/>
          <a:p>
            <a:r>
              <a:rPr lang="nl-NL" sz="1400" b="1" dirty="0" smtClean="0"/>
              <a:t>Contacten I</a:t>
            </a:r>
            <a:endParaRPr lang="nl-NL" sz="1400" b="1" dirty="0"/>
          </a:p>
        </p:txBody>
      </p:sp>
      <p:sp>
        <p:nvSpPr>
          <p:cNvPr id="117" name="Tekstvak 116"/>
          <p:cNvSpPr txBox="1"/>
          <p:nvPr/>
        </p:nvSpPr>
        <p:spPr>
          <a:xfrm>
            <a:off x="4932040" y="3573017"/>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Y1</a:t>
            </a:r>
            <a:endParaRPr lang="nl-NL" sz="1400" b="1" dirty="0"/>
          </a:p>
        </p:txBody>
      </p:sp>
      <p:sp>
        <p:nvSpPr>
          <p:cNvPr id="123" name="Tekstvak 122"/>
          <p:cNvSpPr txBox="1"/>
          <p:nvPr/>
        </p:nvSpPr>
        <p:spPr>
          <a:xfrm>
            <a:off x="4932040" y="4293096"/>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I1</a:t>
            </a:r>
            <a:endParaRPr lang="nl-NL" sz="1400" b="1" dirty="0"/>
          </a:p>
        </p:txBody>
      </p:sp>
      <p:sp>
        <p:nvSpPr>
          <p:cNvPr id="129" name="Tekstvak 128"/>
          <p:cNvSpPr txBox="1"/>
          <p:nvPr/>
        </p:nvSpPr>
        <p:spPr>
          <a:xfrm>
            <a:off x="4932040" y="2852936"/>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C1</a:t>
            </a:r>
            <a:endParaRPr lang="nl-NL" sz="1400" b="1" dirty="0"/>
          </a:p>
        </p:txBody>
      </p:sp>
      <p:sp>
        <p:nvSpPr>
          <p:cNvPr id="77" name="Tekstvak 76"/>
          <p:cNvSpPr txBox="1"/>
          <p:nvPr/>
        </p:nvSpPr>
        <p:spPr>
          <a:xfrm>
            <a:off x="4932040" y="5013176"/>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TRF Commissaris</a:t>
            </a:r>
            <a:endParaRPr lang="nl-NL" sz="1400" b="1" dirty="0"/>
          </a:p>
        </p:txBody>
      </p:sp>
      <p:sp>
        <p:nvSpPr>
          <p:cNvPr id="84" name="Tekstvak 83"/>
          <p:cNvSpPr txBox="1"/>
          <p:nvPr/>
        </p:nvSpPr>
        <p:spPr>
          <a:xfrm>
            <a:off x="4932040" y="3933056"/>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Y2</a:t>
            </a:r>
            <a:endParaRPr lang="nl-NL" sz="1400" b="1" dirty="0"/>
          </a:p>
        </p:txBody>
      </p:sp>
      <p:sp>
        <p:nvSpPr>
          <p:cNvPr id="85" name="Tekstvak 84"/>
          <p:cNvSpPr txBox="1"/>
          <p:nvPr/>
        </p:nvSpPr>
        <p:spPr>
          <a:xfrm>
            <a:off x="4932040" y="4653136"/>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I2</a:t>
            </a:r>
            <a:endParaRPr lang="nl-NL" sz="1400" b="1" dirty="0"/>
          </a:p>
        </p:txBody>
      </p:sp>
      <p:sp>
        <p:nvSpPr>
          <p:cNvPr id="86" name="Tekstvak 85"/>
          <p:cNvSpPr txBox="1"/>
          <p:nvPr/>
        </p:nvSpPr>
        <p:spPr>
          <a:xfrm>
            <a:off x="4932040" y="3212976"/>
            <a:ext cx="1512168" cy="307777"/>
          </a:xfrm>
          <a:prstGeom prst="rect">
            <a:avLst/>
          </a:prstGeom>
          <a:solidFill>
            <a:schemeClr val="accent5">
              <a:lumMod val="60000"/>
              <a:lumOff val="40000"/>
            </a:schemeClr>
          </a:solidFill>
          <a:ln w="19050">
            <a:solidFill>
              <a:schemeClr val="tx1"/>
            </a:solidFill>
          </a:ln>
        </p:spPr>
        <p:txBody>
          <a:bodyPr wrap="square" rtlCol="0">
            <a:spAutoFit/>
          </a:bodyPr>
          <a:lstStyle/>
          <a:p>
            <a:r>
              <a:rPr lang="nl-NL" sz="1400" b="1" dirty="0" smtClean="0"/>
              <a:t>Projecten C1</a:t>
            </a:r>
            <a:endParaRPr lang="nl-NL" sz="1400" b="1" dirty="0"/>
          </a:p>
        </p:txBody>
      </p:sp>
      <p:cxnSp>
        <p:nvCxnSpPr>
          <p:cNvPr id="96" name="Rechte verbindingslijn 95"/>
          <p:cNvCxnSpPr>
            <a:stCxn id="143" idx="0"/>
          </p:cNvCxnSpPr>
          <p:nvPr/>
        </p:nvCxnSpPr>
        <p:spPr>
          <a:xfrm flipV="1">
            <a:off x="3491880" y="1772816"/>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6" name="Rechte verbindingslijn 105"/>
          <p:cNvCxnSpPr>
            <a:stCxn id="130" idx="0"/>
          </p:cNvCxnSpPr>
          <p:nvPr/>
        </p:nvCxnSpPr>
        <p:spPr>
          <a:xfrm flipV="1">
            <a:off x="5724128" y="1772816"/>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Rechte verbindingslijn 111"/>
          <p:cNvCxnSpPr>
            <a:stCxn id="136" idx="0"/>
          </p:cNvCxnSpPr>
          <p:nvPr/>
        </p:nvCxnSpPr>
        <p:spPr>
          <a:xfrm flipV="1">
            <a:off x="7956376" y="1772816"/>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0" name="Rechthoek 129"/>
          <p:cNvSpPr/>
          <p:nvPr/>
        </p:nvSpPr>
        <p:spPr>
          <a:xfrm>
            <a:off x="4716016" y="2132856"/>
            <a:ext cx="20162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Service</a:t>
            </a:r>
          </a:p>
          <a:p>
            <a:pPr algn="ctr"/>
            <a:r>
              <a:rPr lang="nl-NL" b="1" dirty="0" smtClean="0"/>
              <a:t>Projecten</a:t>
            </a:r>
            <a:endParaRPr lang="nl-NL" b="1" dirty="0"/>
          </a:p>
        </p:txBody>
      </p:sp>
      <p:cxnSp>
        <p:nvCxnSpPr>
          <p:cNvPr id="133" name="Rechte verbindingslijn 132"/>
          <p:cNvCxnSpPr/>
          <p:nvPr/>
        </p:nvCxnSpPr>
        <p:spPr>
          <a:xfrm>
            <a:off x="1259632" y="1772816"/>
            <a:ext cx="669674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5" name="Rechthoek 134"/>
          <p:cNvSpPr/>
          <p:nvPr/>
        </p:nvSpPr>
        <p:spPr>
          <a:xfrm>
            <a:off x="251520" y="2132856"/>
            <a:ext cx="20162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Leden</a:t>
            </a:r>
          </a:p>
          <a:p>
            <a:pPr algn="ctr"/>
            <a:r>
              <a:rPr lang="nl-NL" b="1" dirty="0" smtClean="0"/>
              <a:t>Beleid</a:t>
            </a:r>
            <a:endParaRPr lang="nl-NL" b="1" dirty="0"/>
          </a:p>
        </p:txBody>
      </p:sp>
      <p:sp>
        <p:nvSpPr>
          <p:cNvPr id="136" name="Rechthoek 135"/>
          <p:cNvSpPr/>
          <p:nvPr/>
        </p:nvSpPr>
        <p:spPr>
          <a:xfrm>
            <a:off x="6948264" y="2132856"/>
            <a:ext cx="20162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PR &amp; </a:t>
            </a:r>
          </a:p>
          <a:p>
            <a:pPr algn="ctr"/>
            <a:r>
              <a:rPr lang="nl-NL" b="1" dirty="0" smtClean="0"/>
              <a:t>Communicatie</a:t>
            </a:r>
            <a:endParaRPr lang="nl-NL" b="1" dirty="0"/>
          </a:p>
        </p:txBody>
      </p:sp>
      <p:sp>
        <p:nvSpPr>
          <p:cNvPr id="143" name="Rechthoek 142"/>
          <p:cNvSpPr/>
          <p:nvPr/>
        </p:nvSpPr>
        <p:spPr>
          <a:xfrm>
            <a:off x="2483768" y="2132856"/>
            <a:ext cx="20162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Club</a:t>
            </a:r>
          </a:p>
          <a:p>
            <a:pPr algn="ctr"/>
            <a:r>
              <a:rPr lang="nl-NL" b="1" dirty="0" smtClean="0"/>
              <a:t>Activiteiten</a:t>
            </a:r>
            <a:endParaRPr lang="nl-NL" b="1" dirty="0"/>
          </a:p>
        </p:txBody>
      </p:sp>
      <p:cxnSp>
        <p:nvCxnSpPr>
          <p:cNvPr id="144" name="Rechte verbindingslijn 143"/>
          <p:cNvCxnSpPr/>
          <p:nvPr/>
        </p:nvCxnSpPr>
        <p:spPr>
          <a:xfrm flipV="1">
            <a:off x="1259632" y="1772816"/>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9" name="Rechthoek 158"/>
          <p:cNvSpPr/>
          <p:nvPr/>
        </p:nvSpPr>
        <p:spPr>
          <a:xfrm>
            <a:off x="4716016" y="2636912"/>
            <a:ext cx="2016224"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0" name="Rechthoek 159"/>
          <p:cNvSpPr/>
          <p:nvPr/>
        </p:nvSpPr>
        <p:spPr>
          <a:xfrm>
            <a:off x="2483768" y="2636912"/>
            <a:ext cx="2016224"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2" name="Rechthoek 161"/>
          <p:cNvSpPr/>
          <p:nvPr/>
        </p:nvSpPr>
        <p:spPr>
          <a:xfrm>
            <a:off x="251520" y="2636912"/>
            <a:ext cx="2016224"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3" name="Tekstvak 162"/>
          <p:cNvSpPr txBox="1"/>
          <p:nvPr/>
        </p:nvSpPr>
        <p:spPr>
          <a:xfrm>
            <a:off x="539552" y="3212976"/>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64" name="Tekstvak 163"/>
          <p:cNvSpPr txBox="1"/>
          <p:nvPr/>
        </p:nvSpPr>
        <p:spPr>
          <a:xfrm>
            <a:off x="539552" y="3933056"/>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65" name="Tekstvak 164"/>
          <p:cNvSpPr txBox="1"/>
          <p:nvPr/>
        </p:nvSpPr>
        <p:spPr>
          <a:xfrm>
            <a:off x="4932040" y="5373216"/>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66" name="Tekstvak 165"/>
          <p:cNvSpPr txBox="1"/>
          <p:nvPr/>
        </p:nvSpPr>
        <p:spPr>
          <a:xfrm>
            <a:off x="539552" y="3573016"/>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67" name="Tekstvak 166"/>
          <p:cNvSpPr txBox="1"/>
          <p:nvPr/>
        </p:nvSpPr>
        <p:spPr>
          <a:xfrm>
            <a:off x="2771800" y="5373216"/>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68" name="Tekstvak 167"/>
          <p:cNvSpPr txBox="1"/>
          <p:nvPr/>
        </p:nvSpPr>
        <p:spPr>
          <a:xfrm>
            <a:off x="7236296" y="3933056"/>
            <a:ext cx="1512168" cy="307777"/>
          </a:xfrm>
          <a:prstGeom prst="rect">
            <a:avLst/>
          </a:prstGeom>
          <a:solidFill>
            <a:schemeClr val="accent3">
              <a:lumMod val="40000"/>
              <a:lumOff val="60000"/>
            </a:schemeClr>
          </a:solidFill>
          <a:ln w="19050">
            <a:solidFill>
              <a:schemeClr val="tx1"/>
            </a:solidFill>
          </a:ln>
        </p:spPr>
        <p:txBody>
          <a:bodyPr wrap="square" rtlCol="0">
            <a:spAutoFit/>
          </a:bodyPr>
          <a:lstStyle/>
          <a:p>
            <a:endParaRPr lang="nl-NL" sz="1400" b="1" dirty="0"/>
          </a:p>
        </p:txBody>
      </p:sp>
      <p:sp>
        <p:nvSpPr>
          <p:cNvPr id="169" name="Ovaal 168"/>
          <p:cNvSpPr/>
          <p:nvPr/>
        </p:nvSpPr>
        <p:spPr>
          <a:xfrm>
            <a:off x="7020272" y="6093296"/>
            <a:ext cx="187220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solidFill>
                  <a:schemeClr val="tx1"/>
                </a:solidFill>
              </a:rPr>
              <a:t>Interne en Externe Communicatie</a:t>
            </a:r>
            <a:endParaRPr lang="nl-NL" sz="1400" b="1" dirty="0">
              <a:solidFill>
                <a:schemeClr val="tx1"/>
              </a:solidFill>
            </a:endParaRPr>
          </a:p>
        </p:txBody>
      </p:sp>
      <p:sp>
        <p:nvSpPr>
          <p:cNvPr id="170" name="Ovaal 169"/>
          <p:cNvSpPr/>
          <p:nvPr/>
        </p:nvSpPr>
        <p:spPr>
          <a:xfrm>
            <a:off x="323528" y="6093296"/>
            <a:ext cx="187220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solidFill>
                  <a:schemeClr val="tx1"/>
                </a:solidFill>
              </a:rPr>
              <a:t>Aantrekken en Binden Leden</a:t>
            </a:r>
            <a:endParaRPr lang="nl-NL" sz="1400" b="1" dirty="0">
              <a:solidFill>
                <a:schemeClr val="tx1"/>
              </a:solidFill>
            </a:endParaRPr>
          </a:p>
        </p:txBody>
      </p:sp>
      <p:sp>
        <p:nvSpPr>
          <p:cNvPr id="171" name="Ovaal 170"/>
          <p:cNvSpPr/>
          <p:nvPr/>
        </p:nvSpPr>
        <p:spPr>
          <a:xfrm>
            <a:off x="2555776" y="6093296"/>
            <a:ext cx="187220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solidFill>
                  <a:schemeClr val="tx1"/>
                </a:solidFill>
              </a:rPr>
              <a:t>Intern en Programma gericht</a:t>
            </a:r>
            <a:endParaRPr lang="nl-NL" sz="1400" b="1" dirty="0">
              <a:solidFill>
                <a:schemeClr val="tx1"/>
              </a:solidFill>
            </a:endParaRPr>
          </a:p>
        </p:txBody>
      </p:sp>
      <p:sp>
        <p:nvSpPr>
          <p:cNvPr id="172" name="Ovaal 171"/>
          <p:cNvSpPr/>
          <p:nvPr/>
        </p:nvSpPr>
        <p:spPr>
          <a:xfrm>
            <a:off x="4788024" y="6093296"/>
            <a:ext cx="187220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solidFill>
                  <a:schemeClr val="tx1"/>
                </a:solidFill>
              </a:rPr>
              <a:t>Extern en Project gericht</a:t>
            </a:r>
            <a:endParaRPr lang="nl-NL" sz="1400" b="1" dirty="0">
              <a:solidFill>
                <a:schemeClr val="tx1"/>
              </a:solidFill>
            </a:endParaRPr>
          </a:p>
        </p:txBody>
      </p:sp>
      <p:grpSp>
        <p:nvGrpSpPr>
          <p:cNvPr id="210" name="Groep 209"/>
          <p:cNvGrpSpPr/>
          <p:nvPr/>
        </p:nvGrpSpPr>
        <p:grpSpPr>
          <a:xfrm>
            <a:off x="518746" y="1052736"/>
            <a:ext cx="8157710" cy="4776564"/>
            <a:chOff x="518746" y="1052736"/>
            <a:chExt cx="8157710" cy="4776564"/>
          </a:xfrm>
        </p:grpSpPr>
        <p:cxnSp>
          <p:nvCxnSpPr>
            <p:cNvPr id="211" name="Rechte verbindingslijn 210"/>
            <p:cNvCxnSpPr/>
            <p:nvPr/>
          </p:nvCxnSpPr>
          <p:spPr>
            <a:xfrm flipV="1">
              <a:off x="518746" y="1412776"/>
              <a:ext cx="8157710" cy="1157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2" name="Rechte verbindingslijn 211"/>
            <p:cNvCxnSpPr/>
            <p:nvPr/>
          </p:nvCxnSpPr>
          <p:spPr>
            <a:xfrm flipV="1">
              <a:off x="8642838" y="1391300"/>
              <a:ext cx="0" cy="96503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3" name="Rechte verbindingslijn met pijl 212"/>
            <p:cNvCxnSpPr/>
            <p:nvPr/>
          </p:nvCxnSpPr>
          <p:spPr>
            <a:xfrm>
              <a:off x="518746" y="5802923"/>
              <a:ext cx="2181046" cy="2341"/>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4" name="Rechte verbindingslijn met pijl 213"/>
            <p:cNvCxnSpPr/>
            <p:nvPr/>
          </p:nvCxnSpPr>
          <p:spPr>
            <a:xfrm>
              <a:off x="539552" y="1412776"/>
              <a:ext cx="0" cy="936104"/>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5" name="Rechte verbindingslijn 214"/>
            <p:cNvCxnSpPr/>
            <p:nvPr/>
          </p:nvCxnSpPr>
          <p:spPr>
            <a:xfrm flipV="1">
              <a:off x="539552" y="4437112"/>
              <a:ext cx="0" cy="136815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6" name="Rechte verbindingslijn met pijl 215"/>
            <p:cNvCxnSpPr/>
            <p:nvPr/>
          </p:nvCxnSpPr>
          <p:spPr>
            <a:xfrm flipV="1">
              <a:off x="8598877" y="4365104"/>
              <a:ext cx="5571" cy="1464196"/>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7" name="Rechte verbindingslijn 216"/>
            <p:cNvCxnSpPr/>
            <p:nvPr/>
          </p:nvCxnSpPr>
          <p:spPr>
            <a:xfrm flipH="1">
              <a:off x="6588224" y="5805264"/>
              <a:ext cx="2016224"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8" name="Rechte verbindingslijn met pijl 217"/>
            <p:cNvCxnSpPr/>
            <p:nvPr/>
          </p:nvCxnSpPr>
          <p:spPr>
            <a:xfrm>
              <a:off x="4067944" y="5805264"/>
              <a:ext cx="1224136"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9" name="Ovaal 218"/>
            <p:cNvSpPr/>
            <p:nvPr/>
          </p:nvSpPr>
          <p:spPr>
            <a:xfrm>
              <a:off x="6372200" y="1052736"/>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rPr>
                <a:t>4</a:t>
              </a:r>
              <a:endParaRPr lang="nl-NL" b="1" dirty="0">
                <a:solidFill>
                  <a:schemeClr val="tx1"/>
                </a:solidFill>
              </a:endParaRPr>
            </a:p>
          </p:txBody>
        </p:sp>
        <p:sp>
          <p:nvSpPr>
            <p:cNvPr id="220" name="Ovaal 219"/>
            <p:cNvSpPr/>
            <p:nvPr/>
          </p:nvSpPr>
          <p:spPr>
            <a:xfrm>
              <a:off x="4464823" y="5409383"/>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rPr>
                <a:t>2</a:t>
              </a:r>
              <a:endParaRPr lang="nl-NL" b="1" dirty="0">
                <a:solidFill>
                  <a:schemeClr val="tx1"/>
                </a:solidFill>
              </a:endParaRPr>
            </a:p>
          </p:txBody>
        </p:sp>
        <p:sp>
          <p:nvSpPr>
            <p:cNvPr id="221" name="Ovaal 220"/>
            <p:cNvSpPr/>
            <p:nvPr/>
          </p:nvSpPr>
          <p:spPr>
            <a:xfrm>
              <a:off x="2267744" y="1052736"/>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rPr>
                <a:t>4</a:t>
              </a:r>
              <a:endParaRPr lang="nl-NL" b="1" dirty="0">
                <a:solidFill>
                  <a:schemeClr val="tx1"/>
                </a:solidFill>
              </a:endParaRPr>
            </a:p>
          </p:txBody>
        </p:sp>
        <p:sp>
          <p:nvSpPr>
            <p:cNvPr id="222" name="Ovaal 221"/>
            <p:cNvSpPr/>
            <p:nvPr/>
          </p:nvSpPr>
          <p:spPr>
            <a:xfrm>
              <a:off x="1331640" y="5373216"/>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rPr>
                <a:t>1</a:t>
              </a:r>
              <a:endParaRPr lang="nl-NL" b="1" dirty="0">
                <a:solidFill>
                  <a:schemeClr val="tx1"/>
                </a:solidFill>
              </a:endParaRPr>
            </a:p>
          </p:txBody>
        </p:sp>
        <p:sp>
          <p:nvSpPr>
            <p:cNvPr id="223" name="Ovaal 222"/>
            <p:cNvSpPr/>
            <p:nvPr/>
          </p:nvSpPr>
          <p:spPr>
            <a:xfrm>
              <a:off x="7524328" y="5373216"/>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rPr>
                <a:t>3</a:t>
              </a:r>
              <a:endParaRPr lang="nl-NL" b="1"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
                                            <p:bg/>
                                          </p:spTgt>
                                        </p:tgtEl>
                                        <p:attrNameLst>
                                          <p:attrName>style.visibility</p:attrName>
                                        </p:attrNameLst>
                                      </p:cBhvr>
                                      <p:to>
                                        <p:strVal val="visible"/>
                                      </p:to>
                                    </p:set>
                                    <p:anim calcmode="lin" valueType="num">
                                      <p:cBhvr additive="base">
                                        <p:cTn id="7" dur="500" fill="hold"/>
                                        <p:tgtEl>
                                          <p:spTgt spid="16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9">
                                            <p:txEl>
                                              <p:pRg st="0" end="0"/>
                                            </p:txEl>
                                          </p:spTgt>
                                        </p:tgtEl>
                                        <p:attrNameLst>
                                          <p:attrName>style.visibility</p:attrName>
                                        </p:attrNameLst>
                                      </p:cBhvr>
                                      <p:to>
                                        <p:strVal val="visible"/>
                                      </p:to>
                                    </p:set>
                                    <p:anim calcmode="lin" valueType="num">
                                      <p:cBhvr additive="base">
                                        <p:cTn id="11" dur="500" fill="hold"/>
                                        <p:tgtEl>
                                          <p:spTgt spid="16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0">
                                            <p:bg/>
                                          </p:spTgt>
                                        </p:tgtEl>
                                        <p:attrNameLst>
                                          <p:attrName>style.visibility</p:attrName>
                                        </p:attrNameLst>
                                      </p:cBhvr>
                                      <p:to>
                                        <p:strVal val="visible"/>
                                      </p:to>
                                    </p:set>
                                    <p:anim calcmode="lin" valueType="num">
                                      <p:cBhvr additive="base">
                                        <p:cTn id="15" dur="500" fill="hold"/>
                                        <p:tgtEl>
                                          <p:spTgt spid="170">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70">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0">
                                            <p:txEl>
                                              <p:pRg st="0" end="0"/>
                                            </p:txEl>
                                          </p:spTgt>
                                        </p:tgtEl>
                                        <p:attrNameLst>
                                          <p:attrName>style.visibility</p:attrName>
                                        </p:attrNameLst>
                                      </p:cBhvr>
                                      <p:to>
                                        <p:strVal val="visible"/>
                                      </p:to>
                                    </p:set>
                                    <p:anim calcmode="lin" valueType="num">
                                      <p:cBhvr additive="base">
                                        <p:cTn id="19" dur="500" fill="hold"/>
                                        <p:tgtEl>
                                          <p:spTgt spid="17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1">
                                            <p:bg/>
                                          </p:spTgt>
                                        </p:tgtEl>
                                        <p:attrNameLst>
                                          <p:attrName>style.visibility</p:attrName>
                                        </p:attrNameLst>
                                      </p:cBhvr>
                                      <p:to>
                                        <p:strVal val="visible"/>
                                      </p:to>
                                    </p:set>
                                    <p:anim calcmode="lin" valueType="num">
                                      <p:cBhvr additive="base">
                                        <p:cTn id="23" dur="500" fill="hold"/>
                                        <p:tgtEl>
                                          <p:spTgt spid="171">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71">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1">
                                            <p:txEl>
                                              <p:pRg st="0" end="0"/>
                                            </p:txEl>
                                          </p:spTgt>
                                        </p:tgtEl>
                                        <p:attrNameLst>
                                          <p:attrName>style.visibility</p:attrName>
                                        </p:attrNameLst>
                                      </p:cBhvr>
                                      <p:to>
                                        <p:strVal val="visible"/>
                                      </p:to>
                                    </p:set>
                                    <p:anim calcmode="lin" valueType="num">
                                      <p:cBhvr additive="base">
                                        <p:cTn id="27" dur="500" fill="hold"/>
                                        <p:tgtEl>
                                          <p:spTgt spid="17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1">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2">
                                            <p:bg/>
                                          </p:spTgt>
                                        </p:tgtEl>
                                        <p:attrNameLst>
                                          <p:attrName>style.visibility</p:attrName>
                                        </p:attrNameLst>
                                      </p:cBhvr>
                                      <p:to>
                                        <p:strVal val="visible"/>
                                      </p:to>
                                    </p:set>
                                    <p:anim calcmode="lin" valueType="num">
                                      <p:cBhvr additive="base">
                                        <p:cTn id="31" dur="500" fill="hold"/>
                                        <p:tgtEl>
                                          <p:spTgt spid="172">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72">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xEl>
                                              <p:pRg st="0" end="0"/>
                                            </p:txEl>
                                          </p:spTgt>
                                        </p:tgtEl>
                                        <p:attrNameLst>
                                          <p:attrName>style.visibility</p:attrName>
                                        </p:attrNameLst>
                                      </p:cBhvr>
                                      <p:to>
                                        <p:strVal val="visible"/>
                                      </p:to>
                                    </p:set>
                                    <p:anim calcmode="lin" valueType="num">
                                      <p:cBhvr additive="base">
                                        <p:cTn id="35" dur="500" fill="hold"/>
                                        <p:tgtEl>
                                          <p:spTgt spid="17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0"/>
                                        </p:tgtEl>
                                        <p:attrNameLst>
                                          <p:attrName>style.visibility</p:attrName>
                                        </p:attrNameLst>
                                      </p:cBhvr>
                                      <p:to>
                                        <p:strVal val="visible"/>
                                      </p:to>
                                    </p:set>
                                    <p:anim calcmode="lin" valueType="num">
                                      <p:cBhvr additive="base">
                                        <p:cTn id="41" dur="500" fill="hold"/>
                                        <p:tgtEl>
                                          <p:spTgt spid="210"/>
                                        </p:tgtEl>
                                        <p:attrNameLst>
                                          <p:attrName>ppt_x</p:attrName>
                                        </p:attrNameLst>
                                      </p:cBhvr>
                                      <p:tavLst>
                                        <p:tav tm="0">
                                          <p:val>
                                            <p:strVal val="#ppt_x"/>
                                          </p:val>
                                        </p:tav>
                                        <p:tav tm="100000">
                                          <p:val>
                                            <p:strVal val="#ppt_x"/>
                                          </p:val>
                                        </p:tav>
                                      </p:tavLst>
                                    </p:anim>
                                    <p:anim calcmode="lin" valueType="num">
                                      <p:cBhvr additive="base">
                                        <p:cTn id="42"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build="allAtOnce" animBg="1"/>
      <p:bldP spid="170" grpId="0" build="allAtOnce" animBg="1"/>
      <p:bldP spid="171" grpId="0" build="allAtOnce" animBg="1"/>
      <p:bldP spid="172"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Rechte verbindingslijn 41"/>
          <p:cNvCxnSpPr>
            <a:stCxn id="76" idx="0"/>
          </p:cNvCxnSpPr>
          <p:nvPr/>
        </p:nvCxnSpPr>
        <p:spPr>
          <a:xfrm flipV="1">
            <a:off x="5724128" y="2492896"/>
            <a:ext cx="0" cy="27363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a:stCxn id="73" idx="0"/>
          </p:cNvCxnSpPr>
          <p:nvPr/>
        </p:nvCxnSpPr>
        <p:spPr>
          <a:xfrm flipV="1">
            <a:off x="3491880" y="2492896"/>
            <a:ext cx="0" cy="27363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a:stCxn id="65" idx="0"/>
          </p:cNvCxnSpPr>
          <p:nvPr/>
        </p:nvCxnSpPr>
        <p:spPr>
          <a:xfrm flipV="1">
            <a:off x="7956376" y="2492896"/>
            <a:ext cx="0" cy="27363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Rechte verbindingslijn 70"/>
          <p:cNvCxnSpPr/>
          <p:nvPr/>
        </p:nvCxnSpPr>
        <p:spPr>
          <a:xfrm flipV="1">
            <a:off x="1259632" y="2492896"/>
            <a:ext cx="0" cy="25202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251520" y="0"/>
            <a:ext cx="8579296" cy="562074"/>
          </a:xfrm>
        </p:spPr>
        <p:txBody>
          <a:bodyPr>
            <a:normAutofit fontScale="90000"/>
          </a:bodyPr>
          <a:lstStyle/>
          <a:p>
            <a:pPr algn="l"/>
            <a:r>
              <a:rPr lang="nl-NL" b="1" dirty="0" smtClean="0"/>
              <a:t>Organisatie nieuw</a:t>
            </a:r>
            <a:endParaRPr lang="nl-NL" dirty="0"/>
          </a:p>
        </p:txBody>
      </p:sp>
      <p:cxnSp>
        <p:nvCxnSpPr>
          <p:cNvPr id="13" name="Rechte verbindingslijn 12"/>
          <p:cNvCxnSpPr>
            <a:stCxn id="23" idx="0"/>
          </p:cNvCxnSpPr>
          <p:nvPr/>
        </p:nvCxnSpPr>
        <p:spPr>
          <a:xfrm flipV="1">
            <a:off x="3491880" y="1844824"/>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a:endCxn id="19" idx="2"/>
          </p:cNvCxnSpPr>
          <p:nvPr/>
        </p:nvCxnSpPr>
        <p:spPr>
          <a:xfrm flipH="1" flipV="1">
            <a:off x="4590002" y="1556792"/>
            <a:ext cx="105" cy="2905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a:stCxn id="18" idx="0"/>
          </p:cNvCxnSpPr>
          <p:nvPr/>
        </p:nvCxnSpPr>
        <p:spPr>
          <a:xfrm flipV="1">
            <a:off x="5724128" y="1844824"/>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a:stCxn id="22" idx="0"/>
          </p:cNvCxnSpPr>
          <p:nvPr/>
        </p:nvCxnSpPr>
        <p:spPr>
          <a:xfrm flipV="1">
            <a:off x="7956376" y="1844824"/>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Rechthoek 17"/>
          <p:cNvSpPr/>
          <p:nvPr/>
        </p:nvSpPr>
        <p:spPr>
          <a:xfrm>
            <a:off x="4716016" y="2204864"/>
            <a:ext cx="20162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Service</a:t>
            </a:r>
          </a:p>
          <a:p>
            <a:pPr algn="ctr"/>
            <a:r>
              <a:rPr lang="nl-NL" b="1" dirty="0" smtClean="0"/>
              <a:t>Projecten</a:t>
            </a:r>
            <a:endParaRPr lang="nl-NL" b="1" dirty="0"/>
          </a:p>
        </p:txBody>
      </p:sp>
      <p:sp>
        <p:nvSpPr>
          <p:cNvPr id="19" name="Rechthoek 18"/>
          <p:cNvSpPr/>
          <p:nvPr/>
        </p:nvSpPr>
        <p:spPr>
          <a:xfrm>
            <a:off x="3707904" y="1052736"/>
            <a:ext cx="176419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Bestuur</a:t>
            </a:r>
            <a:endParaRPr lang="nl-NL" b="1" dirty="0"/>
          </a:p>
        </p:txBody>
      </p:sp>
      <p:cxnSp>
        <p:nvCxnSpPr>
          <p:cNvPr id="20" name="Rechte verbindingslijn 19"/>
          <p:cNvCxnSpPr/>
          <p:nvPr/>
        </p:nvCxnSpPr>
        <p:spPr>
          <a:xfrm>
            <a:off x="1259632" y="1844824"/>
            <a:ext cx="669674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hthoek 20"/>
          <p:cNvSpPr/>
          <p:nvPr/>
        </p:nvSpPr>
        <p:spPr>
          <a:xfrm>
            <a:off x="251520" y="2204864"/>
            <a:ext cx="20162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Leden</a:t>
            </a:r>
          </a:p>
          <a:p>
            <a:pPr algn="ctr"/>
            <a:r>
              <a:rPr lang="nl-NL" b="1" dirty="0" smtClean="0"/>
              <a:t>Beleid</a:t>
            </a:r>
            <a:endParaRPr lang="nl-NL" b="1" dirty="0"/>
          </a:p>
        </p:txBody>
      </p:sp>
      <p:sp>
        <p:nvSpPr>
          <p:cNvPr id="22" name="Rechthoek 21"/>
          <p:cNvSpPr/>
          <p:nvPr/>
        </p:nvSpPr>
        <p:spPr>
          <a:xfrm>
            <a:off x="6948264" y="2204864"/>
            <a:ext cx="20162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PR &amp; </a:t>
            </a:r>
          </a:p>
          <a:p>
            <a:pPr algn="ctr"/>
            <a:r>
              <a:rPr lang="nl-NL" b="1" dirty="0" smtClean="0"/>
              <a:t>Communicatie</a:t>
            </a:r>
            <a:endParaRPr lang="nl-NL" b="1" dirty="0"/>
          </a:p>
        </p:txBody>
      </p:sp>
      <p:sp>
        <p:nvSpPr>
          <p:cNvPr id="23" name="Rechthoek 22"/>
          <p:cNvSpPr/>
          <p:nvPr/>
        </p:nvSpPr>
        <p:spPr>
          <a:xfrm>
            <a:off x="2483768" y="2204864"/>
            <a:ext cx="20162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Club</a:t>
            </a:r>
          </a:p>
          <a:p>
            <a:pPr algn="ctr"/>
            <a:r>
              <a:rPr lang="nl-NL" b="1" dirty="0" smtClean="0"/>
              <a:t>Activiteiten</a:t>
            </a:r>
            <a:endParaRPr lang="nl-NL" b="1" dirty="0"/>
          </a:p>
        </p:txBody>
      </p:sp>
      <p:grpSp>
        <p:nvGrpSpPr>
          <p:cNvPr id="3" name="Groep 56"/>
          <p:cNvGrpSpPr/>
          <p:nvPr/>
        </p:nvGrpSpPr>
        <p:grpSpPr>
          <a:xfrm>
            <a:off x="251520" y="3068960"/>
            <a:ext cx="2016224" cy="2467436"/>
            <a:chOff x="251520" y="3501008"/>
            <a:chExt cx="2016224" cy="2467436"/>
          </a:xfrm>
        </p:grpSpPr>
        <p:sp>
          <p:nvSpPr>
            <p:cNvPr id="49" name="Tekstvak 48"/>
            <p:cNvSpPr txBox="1"/>
            <p:nvPr/>
          </p:nvSpPr>
          <p:spPr>
            <a:xfrm>
              <a:off x="251520" y="4149080"/>
              <a:ext cx="2016224" cy="523220"/>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Selecteren + Uitnodigen + Enthousiasmeren</a:t>
              </a:r>
              <a:endParaRPr lang="nl-NL" sz="1400" b="1" dirty="0"/>
            </a:p>
          </p:txBody>
        </p:sp>
        <p:sp>
          <p:nvSpPr>
            <p:cNvPr id="50" name="Tekstvak 49"/>
            <p:cNvSpPr txBox="1"/>
            <p:nvPr/>
          </p:nvSpPr>
          <p:spPr>
            <a:xfrm>
              <a:off x="251520" y="4797152"/>
              <a:ext cx="2016224" cy="523220"/>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Begeleiden + Inzetten</a:t>
              </a:r>
            </a:p>
            <a:p>
              <a:r>
                <a:rPr lang="nl-NL" sz="1400" b="1" dirty="0" smtClean="0"/>
                <a:t>nieuwe leden</a:t>
              </a:r>
              <a:endParaRPr lang="nl-NL" sz="1400" b="1" dirty="0"/>
            </a:p>
          </p:txBody>
        </p:sp>
        <p:sp>
          <p:nvSpPr>
            <p:cNvPr id="51" name="Tekstvak 50"/>
            <p:cNvSpPr txBox="1"/>
            <p:nvPr/>
          </p:nvSpPr>
          <p:spPr>
            <a:xfrm>
              <a:off x="251520" y="5445224"/>
              <a:ext cx="2016224" cy="523220"/>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Binden + Betrekken</a:t>
              </a:r>
            </a:p>
            <a:p>
              <a:r>
                <a:rPr lang="nl-NL" sz="1400" b="1" dirty="0" smtClean="0"/>
                <a:t>alle leden</a:t>
              </a:r>
              <a:endParaRPr lang="nl-NL" sz="1400" b="1" dirty="0"/>
            </a:p>
          </p:txBody>
        </p:sp>
        <p:sp>
          <p:nvSpPr>
            <p:cNvPr id="52" name="Tekstvak 51"/>
            <p:cNvSpPr txBox="1"/>
            <p:nvPr/>
          </p:nvSpPr>
          <p:spPr>
            <a:xfrm>
              <a:off x="251520" y="3501008"/>
              <a:ext cx="2016224" cy="523220"/>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Scouten + Benaderen +</a:t>
              </a:r>
            </a:p>
            <a:p>
              <a:r>
                <a:rPr lang="nl-NL" sz="1400" b="1" dirty="0" smtClean="0"/>
                <a:t>Informeren</a:t>
              </a:r>
              <a:endParaRPr lang="nl-NL" sz="1400" b="1" dirty="0"/>
            </a:p>
          </p:txBody>
        </p:sp>
      </p:grpSp>
      <p:cxnSp>
        <p:nvCxnSpPr>
          <p:cNvPr id="67" name="Rechte verbindingslijn 66"/>
          <p:cNvCxnSpPr/>
          <p:nvPr/>
        </p:nvCxnSpPr>
        <p:spPr>
          <a:xfrm flipV="1">
            <a:off x="1259632" y="1844824"/>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 name="Groep 57"/>
          <p:cNvGrpSpPr/>
          <p:nvPr/>
        </p:nvGrpSpPr>
        <p:grpSpPr>
          <a:xfrm>
            <a:off x="6948264" y="3068960"/>
            <a:ext cx="2016224" cy="2468017"/>
            <a:chOff x="6948264" y="3501008"/>
            <a:chExt cx="2016224" cy="2468017"/>
          </a:xfrm>
        </p:grpSpPr>
        <p:sp>
          <p:nvSpPr>
            <p:cNvPr id="61" name="Tekstvak 60"/>
            <p:cNvSpPr txBox="1"/>
            <p:nvPr/>
          </p:nvSpPr>
          <p:spPr>
            <a:xfrm>
              <a:off x="6948264" y="3933056"/>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Website / </a:t>
              </a:r>
              <a:r>
                <a:rPr lang="nl-NL" sz="1400" b="1" dirty="0" err="1" smtClean="0"/>
                <a:t>Facebook</a:t>
              </a:r>
              <a:endParaRPr lang="nl-NL" sz="1400" b="1" dirty="0"/>
            </a:p>
          </p:txBody>
        </p:sp>
        <p:sp>
          <p:nvSpPr>
            <p:cNvPr id="62" name="Tekstvak 61"/>
            <p:cNvSpPr txBox="1"/>
            <p:nvPr/>
          </p:nvSpPr>
          <p:spPr>
            <a:xfrm>
              <a:off x="6948264" y="4365104"/>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Nieuwsbrief / </a:t>
              </a:r>
              <a:r>
                <a:rPr lang="nl-NL" sz="1400" b="1" dirty="0" err="1" smtClean="0"/>
                <a:t>Rot-App</a:t>
              </a:r>
              <a:endParaRPr lang="nl-NL" sz="1400" b="1" dirty="0"/>
            </a:p>
          </p:txBody>
        </p:sp>
        <p:sp>
          <p:nvSpPr>
            <p:cNvPr id="63" name="Tekstvak 62"/>
            <p:cNvSpPr txBox="1"/>
            <p:nvPr/>
          </p:nvSpPr>
          <p:spPr>
            <a:xfrm>
              <a:off x="6948264" y="5229200"/>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Rapportages</a:t>
              </a:r>
              <a:endParaRPr lang="nl-NL" sz="1400" b="1" dirty="0"/>
            </a:p>
          </p:txBody>
        </p:sp>
        <p:sp>
          <p:nvSpPr>
            <p:cNvPr id="65" name="Tekstvak 64"/>
            <p:cNvSpPr txBox="1"/>
            <p:nvPr/>
          </p:nvSpPr>
          <p:spPr>
            <a:xfrm>
              <a:off x="6948264" y="5661248"/>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Club Archief</a:t>
              </a:r>
              <a:endParaRPr lang="nl-NL" sz="1400" b="1" dirty="0"/>
            </a:p>
          </p:txBody>
        </p:sp>
        <p:sp>
          <p:nvSpPr>
            <p:cNvPr id="66" name="Tekstvak 65"/>
            <p:cNvSpPr txBox="1"/>
            <p:nvPr/>
          </p:nvSpPr>
          <p:spPr>
            <a:xfrm>
              <a:off x="6948264" y="4797152"/>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Weekverslagen</a:t>
              </a:r>
              <a:endParaRPr lang="nl-NL" sz="1400" b="1" dirty="0"/>
            </a:p>
          </p:txBody>
        </p:sp>
        <p:sp>
          <p:nvSpPr>
            <p:cNvPr id="45" name="Tekstvak 44"/>
            <p:cNvSpPr txBox="1"/>
            <p:nvPr/>
          </p:nvSpPr>
          <p:spPr>
            <a:xfrm>
              <a:off x="6948264" y="3501008"/>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PR Commissaris</a:t>
              </a:r>
              <a:endParaRPr lang="nl-NL" sz="1400" b="1" dirty="0"/>
            </a:p>
          </p:txBody>
        </p:sp>
      </p:grpSp>
      <p:grpSp>
        <p:nvGrpSpPr>
          <p:cNvPr id="5" name="Groep 55"/>
          <p:cNvGrpSpPr/>
          <p:nvPr/>
        </p:nvGrpSpPr>
        <p:grpSpPr>
          <a:xfrm>
            <a:off x="2483768" y="4365104"/>
            <a:ext cx="2016224" cy="1171873"/>
            <a:chOff x="2483768" y="4797152"/>
            <a:chExt cx="2016224" cy="1171873"/>
          </a:xfrm>
        </p:grpSpPr>
        <p:sp>
          <p:nvSpPr>
            <p:cNvPr id="48" name="Tekstvak 47"/>
            <p:cNvSpPr txBox="1"/>
            <p:nvPr/>
          </p:nvSpPr>
          <p:spPr>
            <a:xfrm>
              <a:off x="2483768" y="5229200"/>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Commissaris van Orde</a:t>
              </a:r>
              <a:endParaRPr lang="nl-NL" sz="1400" b="1" dirty="0"/>
            </a:p>
          </p:txBody>
        </p:sp>
        <p:sp>
          <p:nvSpPr>
            <p:cNvPr id="72" name="Tekstvak 71"/>
            <p:cNvSpPr txBox="1"/>
            <p:nvPr/>
          </p:nvSpPr>
          <p:spPr>
            <a:xfrm>
              <a:off x="2483768" y="4797152"/>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Programma Commissaris</a:t>
              </a:r>
              <a:endParaRPr lang="nl-NL" sz="1400" b="1" dirty="0"/>
            </a:p>
          </p:txBody>
        </p:sp>
        <p:sp>
          <p:nvSpPr>
            <p:cNvPr id="73" name="Tekstvak 72"/>
            <p:cNvSpPr txBox="1"/>
            <p:nvPr/>
          </p:nvSpPr>
          <p:spPr>
            <a:xfrm>
              <a:off x="2483768" y="5661248"/>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Lief &amp; Leed Commissaris</a:t>
              </a:r>
              <a:endParaRPr lang="nl-NL" sz="1400" b="1" dirty="0"/>
            </a:p>
          </p:txBody>
        </p:sp>
      </p:grpSp>
      <p:grpSp>
        <p:nvGrpSpPr>
          <p:cNvPr id="6" name="Groep 54"/>
          <p:cNvGrpSpPr/>
          <p:nvPr/>
        </p:nvGrpSpPr>
        <p:grpSpPr>
          <a:xfrm>
            <a:off x="2483768" y="3068960"/>
            <a:ext cx="2016224" cy="1171873"/>
            <a:chOff x="2483768" y="3501008"/>
            <a:chExt cx="2016224" cy="1171873"/>
          </a:xfrm>
        </p:grpSpPr>
        <p:sp>
          <p:nvSpPr>
            <p:cNvPr id="44" name="Tekstvak 43"/>
            <p:cNvSpPr txBox="1"/>
            <p:nvPr/>
          </p:nvSpPr>
          <p:spPr>
            <a:xfrm>
              <a:off x="2483768" y="3933056"/>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err="1" smtClean="0"/>
                <a:t>Vocational</a:t>
              </a:r>
              <a:r>
                <a:rPr lang="nl-NL" sz="1400" b="1" dirty="0" smtClean="0"/>
                <a:t> activiteiten</a:t>
              </a:r>
              <a:endParaRPr lang="nl-NL" sz="1400" b="1" dirty="0"/>
            </a:p>
          </p:txBody>
        </p:sp>
        <p:sp>
          <p:nvSpPr>
            <p:cNvPr id="47" name="Tekstvak 46"/>
            <p:cNvSpPr txBox="1"/>
            <p:nvPr/>
          </p:nvSpPr>
          <p:spPr>
            <a:xfrm>
              <a:off x="2483768" y="4365104"/>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Club contacten</a:t>
              </a:r>
              <a:endParaRPr lang="nl-NL" sz="1400" b="1" dirty="0"/>
            </a:p>
          </p:txBody>
        </p:sp>
        <p:sp>
          <p:nvSpPr>
            <p:cNvPr id="68" name="Tekstvak 67"/>
            <p:cNvSpPr txBox="1"/>
            <p:nvPr/>
          </p:nvSpPr>
          <p:spPr>
            <a:xfrm>
              <a:off x="2483768" y="3501008"/>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Club Service activiteiten </a:t>
              </a:r>
              <a:endParaRPr lang="nl-NL" sz="1400" b="1" dirty="0"/>
            </a:p>
          </p:txBody>
        </p:sp>
        <p:sp>
          <p:nvSpPr>
            <p:cNvPr id="80" name="Rechthoek 79"/>
            <p:cNvSpPr/>
            <p:nvPr/>
          </p:nvSpPr>
          <p:spPr>
            <a:xfrm>
              <a:off x="4427984" y="4149080"/>
              <a:ext cx="7200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p:cNvSpPr/>
            <p:nvPr/>
          </p:nvSpPr>
          <p:spPr>
            <a:xfrm>
              <a:off x="4427984" y="3717032"/>
              <a:ext cx="7200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 name="Groep 59"/>
          <p:cNvGrpSpPr/>
          <p:nvPr/>
        </p:nvGrpSpPr>
        <p:grpSpPr>
          <a:xfrm>
            <a:off x="4716016" y="4365104"/>
            <a:ext cx="2016224" cy="1171873"/>
            <a:chOff x="4716016" y="4797152"/>
            <a:chExt cx="2016224" cy="1171873"/>
          </a:xfrm>
        </p:grpSpPr>
        <p:sp>
          <p:nvSpPr>
            <p:cNvPr id="76" name="Tekstvak 75"/>
            <p:cNvSpPr txBox="1"/>
            <p:nvPr/>
          </p:nvSpPr>
          <p:spPr>
            <a:xfrm>
              <a:off x="4716016" y="5661248"/>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Water Commissaris</a:t>
              </a:r>
              <a:endParaRPr lang="nl-NL" sz="1400" b="1" dirty="0"/>
            </a:p>
          </p:txBody>
        </p:sp>
        <p:sp>
          <p:nvSpPr>
            <p:cNvPr id="78" name="Tekstvak 77"/>
            <p:cNvSpPr txBox="1"/>
            <p:nvPr/>
          </p:nvSpPr>
          <p:spPr>
            <a:xfrm>
              <a:off x="4716016" y="5229200"/>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TRF Commissaris</a:t>
              </a:r>
              <a:endParaRPr lang="nl-NL" sz="1400" b="1" dirty="0"/>
            </a:p>
          </p:txBody>
        </p:sp>
        <p:sp>
          <p:nvSpPr>
            <p:cNvPr id="79" name="Tekstvak 78"/>
            <p:cNvSpPr txBox="1"/>
            <p:nvPr/>
          </p:nvSpPr>
          <p:spPr>
            <a:xfrm>
              <a:off x="4716016" y="4797152"/>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Project Support</a:t>
              </a:r>
              <a:endParaRPr lang="nl-NL" sz="1400" b="1" dirty="0"/>
            </a:p>
          </p:txBody>
        </p:sp>
      </p:grpSp>
      <p:grpSp>
        <p:nvGrpSpPr>
          <p:cNvPr id="8" name="Groep 58"/>
          <p:cNvGrpSpPr/>
          <p:nvPr/>
        </p:nvGrpSpPr>
        <p:grpSpPr>
          <a:xfrm>
            <a:off x="4716016" y="3068960"/>
            <a:ext cx="2016224" cy="1171873"/>
            <a:chOff x="4716016" y="3501008"/>
            <a:chExt cx="2016224" cy="1171873"/>
          </a:xfrm>
        </p:grpSpPr>
        <p:sp>
          <p:nvSpPr>
            <p:cNvPr id="74" name="Tekstvak 73"/>
            <p:cNvSpPr txBox="1"/>
            <p:nvPr/>
          </p:nvSpPr>
          <p:spPr>
            <a:xfrm>
              <a:off x="4716016" y="3933056"/>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Jeugd projecten</a:t>
              </a:r>
              <a:endParaRPr lang="nl-NL" sz="1400" b="1" dirty="0"/>
            </a:p>
          </p:txBody>
        </p:sp>
        <p:sp>
          <p:nvSpPr>
            <p:cNvPr id="75" name="Tekstvak 74"/>
            <p:cNvSpPr txBox="1"/>
            <p:nvPr/>
          </p:nvSpPr>
          <p:spPr>
            <a:xfrm>
              <a:off x="4716016" y="4365104"/>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smtClean="0"/>
                <a:t>International projecten</a:t>
              </a:r>
              <a:endParaRPr lang="nl-NL" sz="1400" b="1" dirty="0"/>
            </a:p>
          </p:txBody>
        </p:sp>
        <p:sp>
          <p:nvSpPr>
            <p:cNvPr id="77" name="Tekstvak 76"/>
            <p:cNvSpPr txBox="1"/>
            <p:nvPr/>
          </p:nvSpPr>
          <p:spPr>
            <a:xfrm>
              <a:off x="4716016" y="3501008"/>
              <a:ext cx="2016224" cy="307777"/>
            </a:xfrm>
            <a:prstGeom prst="rect">
              <a:avLst/>
            </a:prstGeom>
            <a:solidFill>
              <a:schemeClr val="accent3">
                <a:lumMod val="40000"/>
                <a:lumOff val="60000"/>
              </a:schemeClr>
            </a:solidFill>
            <a:ln w="19050">
              <a:solidFill>
                <a:schemeClr val="tx1"/>
              </a:solidFill>
            </a:ln>
          </p:spPr>
          <p:txBody>
            <a:bodyPr wrap="square" rtlCol="0">
              <a:spAutoFit/>
            </a:bodyPr>
            <a:lstStyle/>
            <a:p>
              <a:r>
                <a:rPr lang="nl-NL" sz="1400" b="1" dirty="0" err="1" smtClean="0"/>
                <a:t>Community</a:t>
              </a:r>
              <a:r>
                <a:rPr lang="nl-NL" sz="1400" b="1" dirty="0" smtClean="0"/>
                <a:t> projecten</a:t>
              </a:r>
              <a:endParaRPr lang="nl-NL" sz="1400" b="1" dirty="0"/>
            </a:p>
          </p:txBody>
        </p:sp>
        <p:sp>
          <p:nvSpPr>
            <p:cNvPr id="82" name="Rechthoek 81"/>
            <p:cNvSpPr/>
            <p:nvPr/>
          </p:nvSpPr>
          <p:spPr>
            <a:xfrm>
              <a:off x="6660232" y="3717032"/>
              <a:ext cx="7200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p:cNvSpPr/>
            <p:nvPr/>
          </p:nvSpPr>
          <p:spPr>
            <a:xfrm>
              <a:off x="6660232" y="4149080"/>
              <a:ext cx="7200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p:cNvSpPr/>
            <p:nvPr/>
          </p:nvSpPr>
          <p:spPr>
            <a:xfrm>
              <a:off x="6660232" y="4581128"/>
              <a:ext cx="7200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3" name="Stroomdiagram: Document 52"/>
          <p:cNvSpPr/>
          <p:nvPr/>
        </p:nvSpPr>
        <p:spPr>
          <a:xfrm>
            <a:off x="7380312" y="5877272"/>
            <a:ext cx="1368152" cy="612648"/>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smtClean="0">
              <a:solidFill>
                <a:schemeClr val="tx1"/>
              </a:solidFill>
            </a:endParaRPr>
          </a:p>
        </p:txBody>
      </p:sp>
      <p:sp>
        <p:nvSpPr>
          <p:cNvPr id="54" name="Stroomdiagram: Document 53"/>
          <p:cNvSpPr/>
          <p:nvPr/>
        </p:nvSpPr>
        <p:spPr>
          <a:xfrm>
            <a:off x="1619672" y="1052736"/>
            <a:ext cx="1368152" cy="612648"/>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Jaarplan</a:t>
            </a:r>
          </a:p>
        </p:txBody>
      </p:sp>
      <p:sp>
        <p:nvSpPr>
          <p:cNvPr id="64" name="Stroomdiagram: Document 63">
            <a:hlinkClick r:id="rId2" action="ppaction://hlinksldjump"/>
          </p:cNvPr>
          <p:cNvSpPr/>
          <p:nvPr/>
        </p:nvSpPr>
        <p:spPr>
          <a:xfrm>
            <a:off x="539552" y="5949280"/>
            <a:ext cx="1368152" cy="612648"/>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Leden</a:t>
            </a:r>
          </a:p>
          <a:p>
            <a:pPr algn="ctr"/>
            <a:r>
              <a:rPr lang="nl-NL" sz="1400" dirty="0" smtClean="0">
                <a:solidFill>
                  <a:schemeClr val="tx1"/>
                </a:solidFill>
              </a:rPr>
              <a:t>Status overzicht</a:t>
            </a:r>
          </a:p>
        </p:txBody>
      </p:sp>
      <p:sp>
        <p:nvSpPr>
          <p:cNvPr id="69" name="Stroomdiagram: Document 68"/>
          <p:cNvSpPr/>
          <p:nvPr/>
        </p:nvSpPr>
        <p:spPr>
          <a:xfrm>
            <a:off x="7236296" y="5949280"/>
            <a:ext cx="1368152" cy="612648"/>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Communicatie</a:t>
            </a:r>
          </a:p>
          <a:p>
            <a:pPr algn="ctr"/>
            <a:r>
              <a:rPr lang="nl-NL" sz="1400" dirty="0" smtClean="0">
                <a:solidFill>
                  <a:schemeClr val="tx1"/>
                </a:solidFill>
              </a:rPr>
              <a:t>Plannen</a:t>
            </a:r>
          </a:p>
        </p:txBody>
      </p:sp>
      <p:sp>
        <p:nvSpPr>
          <p:cNvPr id="85" name="Stroomdiagram: Document 84">
            <a:hlinkClick r:id="rId3" action="ppaction://hlinksldjump"/>
          </p:cNvPr>
          <p:cNvSpPr/>
          <p:nvPr/>
        </p:nvSpPr>
        <p:spPr>
          <a:xfrm>
            <a:off x="5004048" y="5949280"/>
            <a:ext cx="1368152" cy="612648"/>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Projecten</a:t>
            </a:r>
          </a:p>
          <a:p>
            <a:pPr algn="ctr"/>
            <a:r>
              <a:rPr lang="nl-NL" sz="1400" dirty="0" smtClean="0">
                <a:solidFill>
                  <a:schemeClr val="tx1"/>
                </a:solidFill>
              </a:rPr>
              <a:t>Status overzicht</a:t>
            </a:r>
          </a:p>
        </p:txBody>
      </p:sp>
      <p:sp>
        <p:nvSpPr>
          <p:cNvPr id="86" name="Stroomdiagram: Document 85">
            <a:hlinkClick r:id="rId4" action="ppaction://hlinksldjump"/>
          </p:cNvPr>
          <p:cNvSpPr/>
          <p:nvPr/>
        </p:nvSpPr>
        <p:spPr>
          <a:xfrm>
            <a:off x="6300192" y="1052736"/>
            <a:ext cx="1368152" cy="612648"/>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Clubstatus + Clubdoelen </a:t>
            </a:r>
            <a:r>
              <a:rPr lang="nl-NL" sz="1400" dirty="0" smtClean="0">
                <a:solidFill>
                  <a:schemeClr val="accent6">
                    <a:lumMod val="60000"/>
                    <a:lumOff val="40000"/>
                  </a:schemeClr>
                </a:solidFill>
              </a:rPr>
              <a:t>.</a:t>
            </a:r>
          </a:p>
        </p:txBody>
      </p:sp>
      <p:sp>
        <p:nvSpPr>
          <p:cNvPr id="87" name="Stroomdiagram: Document 86"/>
          <p:cNvSpPr/>
          <p:nvPr/>
        </p:nvSpPr>
        <p:spPr>
          <a:xfrm>
            <a:off x="2771800" y="5949280"/>
            <a:ext cx="1368152" cy="612648"/>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Programma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additive="base">
                                        <p:cTn id="35" dur="500" fill="hold"/>
                                        <p:tgtEl>
                                          <p:spTgt spid="71"/>
                                        </p:tgtEl>
                                        <p:attrNameLst>
                                          <p:attrName>ppt_x</p:attrName>
                                        </p:attrNameLst>
                                      </p:cBhvr>
                                      <p:tavLst>
                                        <p:tav tm="0">
                                          <p:val>
                                            <p:strVal val="#ppt_x"/>
                                          </p:val>
                                        </p:tav>
                                        <p:tav tm="100000">
                                          <p:val>
                                            <p:strVal val="#ppt_x"/>
                                          </p:val>
                                        </p:tav>
                                      </p:tavLst>
                                    </p:anim>
                                    <p:anim calcmode="lin" valueType="num">
                                      <p:cBhvr additive="base">
                                        <p:cTn id="36" dur="500" fill="hold"/>
                                        <p:tgtEl>
                                          <p:spTgt spid="7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500" fill="hold"/>
                                        <p:tgtEl>
                                          <p:spTgt spid="70"/>
                                        </p:tgtEl>
                                        <p:attrNameLst>
                                          <p:attrName>ppt_x</p:attrName>
                                        </p:attrNameLst>
                                      </p:cBhvr>
                                      <p:tavLst>
                                        <p:tav tm="0">
                                          <p:val>
                                            <p:strVal val="#ppt_x"/>
                                          </p:val>
                                        </p:tav>
                                        <p:tav tm="100000">
                                          <p:val>
                                            <p:strVal val="#ppt_x"/>
                                          </p:val>
                                        </p:tav>
                                      </p:tavLst>
                                    </p:anim>
                                    <p:anim calcmode="lin" valueType="num">
                                      <p:cBhvr additive="base">
                                        <p:cTn id="46" dur="500" fill="hold"/>
                                        <p:tgtEl>
                                          <p:spTgt spid="7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ppt_x"/>
                                          </p:val>
                                        </p:tav>
                                        <p:tav tm="100000">
                                          <p:val>
                                            <p:strVal val="#ppt_x"/>
                                          </p:val>
                                        </p:tav>
                                      </p:tavLst>
                                    </p:anim>
                                    <p:anim calcmode="lin" valueType="num">
                                      <p:cBhvr additive="base">
                                        <p:cTn id="56" dur="500" fill="hold"/>
                                        <p:tgtEl>
                                          <p:spTgt spid="5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ppt_x"/>
                                          </p:val>
                                        </p:tav>
                                        <p:tav tm="100000">
                                          <p:val>
                                            <p:strVal val="#ppt_x"/>
                                          </p:val>
                                        </p:tav>
                                      </p:tavLst>
                                    </p:anim>
                                    <p:anim calcmode="lin" valueType="num">
                                      <p:cBhvr additive="base">
                                        <p:cTn id="60" dur="500" fill="hold"/>
                                        <p:tgtEl>
                                          <p:spTgt spid="5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ppt_x"/>
                                          </p:val>
                                        </p:tav>
                                        <p:tav tm="100000">
                                          <p:val>
                                            <p:strVal val="#ppt_x"/>
                                          </p:val>
                                        </p:tav>
                                      </p:tavLst>
                                    </p:anim>
                                    <p:anim calcmode="lin" valueType="num">
                                      <p:cBhvr additive="base">
                                        <p:cTn id="68" dur="500" fill="hold"/>
                                        <p:tgtEl>
                                          <p:spTgt spid="6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anim calcmode="lin" valueType="num">
                                      <p:cBhvr additive="base">
                                        <p:cTn id="71" dur="500" fill="hold"/>
                                        <p:tgtEl>
                                          <p:spTgt spid="85"/>
                                        </p:tgtEl>
                                        <p:attrNameLst>
                                          <p:attrName>ppt_x</p:attrName>
                                        </p:attrNameLst>
                                      </p:cBhvr>
                                      <p:tavLst>
                                        <p:tav tm="0">
                                          <p:val>
                                            <p:strVal val="#ppt_x"/>
                                          </p:val>
                                        </p:tav>
                                        <p:tav tm="100000">
                                          <p:val>
                                            <p:strVal val="#ppt_x"/>
                                          </p:val>
                                        </p:tav>
                                      </p:tavLst>
                                    </p:anim>
                                    <p:anim calcmode="lin" valueType="num">
                                      <p:cBhvr additive="base">
                                        <p:cTn id="72" dur="500" fill="hold"/>
                                        <p:tgtEl>
                                          <p:spTgt spid="8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 calcmode="lin" valueType="num">
                                      <p:cBhvr additive="base">
                                        <p:cTn id="75" dur="500" fill="hold"/>
                                        <p:tgtEl>
                                          <p:spTgt spid="86"/>
                                        </p:tgtEl>
                                        <p:attrNameLst>
                                          <p:attrName>ppt_x</p:attrName>
                                        </p:attrNameLst>
                                      </p:cBhvr>
                                      <p:tavLst>
                                        <p:tav tm="0">
                                          <p:val>
                                            <p:strVal val="#ppt_x"/>
                                          </p:val>
                                        </p:tav>
                                        <p:tav tm="100000">
                                          <p:val>
                                            <p:strVal val="#ppt_x"/>
                                          </p:val>
                                        </p:tav>
                                      </p:tavLst>
                                    </p:anim>
                                    <p:anim calcmode="lin" valueType="num">
                                      <p:cBhvr additive="base">
                                        <p:cTn id="76" dur="500" fill="hold"/>
                                        <p:tgtEl>
                                          <p:spTgt spid="8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 calcmode="lin" valueType="num">
                                      <p:cBhvr additive="base">
                                        <p:cTn id="79" dur="500" fill="hold"/>
                                        <p:tgtEl>
                                          <p:spTgt spid="87"/>
                                        </p:tgtEl>
                                        <p:attrNameLst>
                                          <p:attrName>ppt_x</p:attrName>
                                        </p:attrNameLst>
                                      </p:cBhvr>
                                      <p:tavLst>
                                        <p:tav tm="0">
                                          <p:val>
                                            <p:strVal val="#ppt_x"/>
                                          </p:val>
                                        </p:tav>
                                        <p:tav tm="100000">
                                          <p:val>
                                            <p:strVal val="#ppt_x"/>
                                          </p:val>
                                        </p:tav>
                                      </p:tavLst>
                                    </p:anim>
                                    <p:anim calcmode="lin" valueType="num">
                                      <p:cBhvr additive="base">
                                        <p:cTn id="8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64" grpId="0" animBg="1"/>
      <p:bldP spid="69" grpId="0" animBg="1"/>
      <p:bldP spid="85" grpId="0" animBg="1"/>
      <p:bldP spid="86" grpId="0" animBg="1"/>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5256584" cy="576064"/>
          </a:xfrm>
        </p:spPr>
        <p:txBody>
          <a:bodyPr>
            <a:normAutofit fontScale="90000"/>
          </a:bodyPr>
          <a:lstStyle/>
          <a:p>
            <a:pPr algn="l"/>
            <a:r>
              <a:rPr lang="nl-NL" b="1" dirty="0" smtClean="0"/>
              <a:t>Kijk op een Rotaryclub</a:t>
            </a:r>
            <a:endParaRPr lang="nl-NL" dirty="0"/>
          </a:p>
        </p:txBody>
      </p:sp>
      <p:sp>
        <p:nvSpPr>
          <p:cNvPr id="3" name="Rechthoek 2"/>
          <p:cNvSpPr/>
          <p:nvPr/>
        </p:nvSpPr>
        <p:spPr>
          <a:xfrm>
            <a:off x="539552" y="4797152"/>
            <a:ext cx="4464496" cy="1508105"/>
          </a:xfrm>
          <a:prstGeom prst="rect">
            <a:avLst/>
          </a:prstGeom>
          <a:ln>
            <a:solidFill>
              <a:schemeClr val="tx1"/>
            </a:solidFill>
          </a:ln>
        </p:spPr>
        <p:txBody>
          <a:bodyPr wrap="square">
            <a:spAutoFit/>
          </a:bodyPr>
          <a:lstStyle/>
          <a:p>
            <a:pPr>
              <a:buClr>
                <a:srgbClr val="FF0000"/>
              </a:buClr>
            </a:pPr>
            <a:r>
              <a:rPr lang="nl-NL" sz="2000" b="1" dirty="0" err="1" smtClean="0"/>
              <a:t>Club-performance</a:t>
            </a:r>
            <a:r>
              <a:rPr lang="nl-NL" sz="2000" b="1" dirty="0" smtClean="0"/>
              <a:t> fasen:</a:t>
            </a:r>
          </a:p>
          <a:p>
            <a:pPr marL="342900" indent="-342900">
              <a:buClr>
                <a:schemeClr val="tx2"/>
              </a:buClr>
              <a:buFont typeface="+mj-lt"/>
              <a:buAutoNum type="arabicPeriod"/>
            </a:pPr>
            <a:r>
              <a:rPr lang="nl-NL" dirty="0" smtClean="0"/>
              <a:t>Zwakke fase	=&gt; ontevredenheid</a:t>
            </a:r>
          </a:p>
          <a:p>
            <a:pPr marL="342900" indent="-342900">
              <a:buClr>
                <a:schemeClr val="tx2"/>
              </a:buClr>
              <a:buFont typeface="+mj-lt"/>
              <a:buAutoNum type="arabicPeriod"/>
            </a:pPr>
            <a:r>
              <a:rPr lang="nl-NL" dirty="0" smtClean="0"/>
              <a:t>Verbeter fase	=&gt; verbeteringen effectief</a:t>
            </a:r>
          </a:p>
          <a:p>
            <a:pPr marL="342900" indent="-342900">
              <a:buClr>
                <a:schemeClr val="tx2"/>
              </a:buClr>
              <a:buFont typeface="+mj-lt"/>
              <a:buAutoNum type="arabicPeriod"/>
            </a:pPr>
            <a:r>
              <a:rPr lang="nl-NL" dirty="0" smtClean="0"/>
              <a:t>Sterke fase	=&gt; club draait prima</a:t>
            </a:r>
          </a:p>
          <a:p>
            <a:pPr marL="342900" indent="-342900">
              <a:buClr>
                <a:schemeClr val="tx2"/>
              </a:buClr>
              <a:buFont typeface="+mj-lt"/>
              <a:buAutoNum type="arabicPeriod"/>
            </a:pPr>
            <a:r>
              <a:rPr lang="nl-NL" dirty="0" smtClean="0"/>
              <a:t>Afglijd fase	=&gt; club verliest spirit</a:t>
            </a:r>
          </a:p>
        </p:txBody>
      </p:sp>
      <p:sp>
        <p:nvSpPr>
          <p:cNvPr id="4" name="Rechthoek 3"/>
          <p:cNvSpPr/>
          <p:nvPr/>
        </p:nvSpPr>
        <p:spPr>
          <a:xfrm>
            <a:off x="539552" y="4149080"/>
            <a:ext cx="4464496" cy="369332"/>
          </a:xfrm>
          <a:prstGeom prst="rect">
            <a:avLst/>
          </a:prstGeom>
          <a:ln>
            <a:solidFill>
              <a:schemeClr val="tx1"/>
            </a:solidFill>
          </a:ln>
        </p:spPr>
        <p:txBody>
          <a:bodyPr wrap="square">
            <a:spAutoFit/>
          </a:bodyPr>
          <a:lstStyle/>
          <a:p>
            <a:pPr>
              <a:buClr>
                <a:schemeClr val="tx2"/>
              </a:buClr>
            </a:pPr>
            <a:r>
              <a:rPr lang="nl-NL" dirty="0" smtClean="0"/>
              <a:t>Zowel in de zin van “maken” als “beoordelen”</a:t>
            </a:r>
          </a:p>
        </p:txBody>
      </p:sp>
      <p:pic>
        <p:nvPicPr>
          <p:cNvPr id="1026" name="Picture 2" descr="Afbeeldingsresultaat voor knikkers"/>
          <p:cNvPicPr>
            <a:picLocks noChangeAspect="1" noChangeArrowheads="1"/>
          </p:cNvPicPr>
          <p:nvPr/>
        </p:nvPicPr>
        <p:blipFill>
          <a:blip r:embed="rId2" cstate="print"/>
          <a:srcRect l="6922" r="6557"/>
          <a:stretch>
            <a:fillRect/>
          </a:stretch>
        </p:blipFill>
        <p:spPr bwMode="auto">
          <a:xfrm>
            <a:off x="6876256" y="1196752"/>
            <a:ext cx="1800200" cy="1491788"/>
          </a:xfrm>
          <a:prstGeom prst="rect">
            <a:avLst/>
          </a:prstGeom>
          <a:noFill/>
        </p:spPr>
      </p:pic>
      <p:grpSp>
        <p:nvGrpSpPr>
          <p:cNvPr id="24" name="Groep 23"/>
          <p:cNvGrpSpPr/>
          <p:nvPr/>
        </p:nvGrpSpPr>
        <p:grpSpPr>
          <a:xfrm>
            <a:off x="5436096" y="4797152"/>
            <a:ext cx="3240360" cy="1512168"/>
            <a:chOff x="5580112" y="3356992"/>
            <a:chExt cx="3384376" cy="1512168"/>
          </a:xfrm>
        </p:grpSpPr>
        <p:sp>
          <p:nvSpPr>
            <p:cNvPr id="9" name="Ovaal 8"/>
            <p:cNvSpPr/>
            <p:nvPr/>
          </p:nvSpPr>
          <p:spPr>
            <a:xfrm>
              <a:off x="6940577" y="3501008"/>
              <a:ext cx="1152128"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3</a:t>
              </a:r>
              <a:endParaRPr lang="nl-NL" dirty="0">
                <a:solidFill>
                  <a:schemeClr val="tx1"/>
                </a:solidFill>
              </a:endParaRPr>
            </a:p>
          </p:txBody>
        </p:sp>
        <p:sp>
          <p:nvSpPr>
            <p:cNvPr id="10" name="Ovaal 9"/>
            <p:cNvSpPr/>
            <p:nvPr/>
          </p:nvSpPr>
          <p:spPr>
            <a:xfrm rot="2862294">
              <a:off x="7901147" y="3916764"/>
              <a:ext cx="1219651"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4</a:t>
              </a:r>
              <a:endParaRPr lang="nl-NL" dirty="0">
                <a:solidFill>
                  <a:schemeClr val="tx1"/>
                </a:solidFill>
              </a:endParaRPr>
            </a:p>
          </p:txBody>
        </p:sp>
        <p:sp>
          <p:nvSpPr>
            <p:cNvPr id="13" name="Ovaal 12"/>
            <p:cNvSpPr/>
            <p:nvPr/>
          </p:nvSpPr>
          <p:spPr>
            <a:xfrm>
              <a:off x="5644432" y="4221088"/>
              <a:ext cx="648072"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1</a:t>
              </a:r>
              <a:endParaRPr lang="nl-NL" dirty="0">
                <a:solidFill>
                  <a:schemeClr val="tx1"/>
                </a:solidFill>
              </a:endParaRPr>
            </a:p>
          </p:txBody>
        </p:sp>
        <p:sp>
          <p:nvSpPr>
            <p:cNvPr id="16" name="Ovaal 15"/>
            <p:cNvSpPr/>
            <p:nvPr/>
          </p:nvSpPr>
          <p:spPr>
            <a:xfrm rot="18892099">
              <a:off x="5994412" y="3869397"/>
              <a:ext cx="1129346" cy="21602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2</a:t>
              </a:r>
              <a:endParaRPr lang="nl-NL" dirty="0">
                <a:solidFill>
                  <a:schemeClr val="tx1"/>
                </a:solidFill>
              </a:endParaRPr>
            </a:p>
          </p:txBody>
        </p:sp>
        <p:cxnSp>
          <p:nvCxnSpPr>
            <p:cNvPr id="20" name="Rechte verbindingslijn met pijl 19"/>
            <p:cNvCxnSpPr/>
            <p:nvPr/>
          </p:nvCxnSpPr>
          <p:spPr>
            <a:xfrm>
              <a:off x="5580112" y="4869160"/>
              <a:ext cx="338437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flipV="1">
              <a:off x="5580112" y="3356992"/>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5" name="Tekstvak 24"/>
          <p:cNvSpPr txBox="1"/>
          <p:nvPr/>
        </p:nvSpPr>
        <p:spPr>
          <a:xfrm>
            <a:off x="7956376" y="6021288"/>
            <a:ext cx="452368" cy="307777"/>
          </a:xfrm>
          <a:prstGeom prst="rect">
            <a:avLst/>
          </a:prstGeom>
          <a:noFill/>
        </p:spPr>
        <p:txBody>
          <a:bodyPr wrap="none" rtlCol="0">
            <a:spAutoFit/>
          </a:bodyPr>
          <a:lstStyle/>
          <a:p>
            <a:r>
              <a:rPr lang="nl-NL" sz="1400" dirty="0" smtClean="0"/>
              <a:t>Tijd</a:t>
            </a:r>
            <a:endParaRPr lang="nl-NL" sz="1400" dirty="0"/>
          </a:p>
        </p:txBody>
      </p:sp>
      <p:sp>
        <p:nvSpPr>
          <p:cNvPr id="26" name="Tekstvak 25"/>
          <p:cNvSpPr txBox="1"/>
          <p:nvPr/>
        </p:nvSpPr>
        <p:spPr>
          <a:xfrm>
            <a:off x="5436096" y="4653136"/>
            <a:ext cx="1123064" cy="307777"/>
          </a:xfrm>
          <a:prstGeom prst="rect">
            <a:avLst/>
          </a:prstGeom>
          <a:noFill/>
        </p:spPr>
        <p:txBody>
          <a:bodyPr wrap="none" rtlCol="0">
            <a:spAutoFit/>
          </a:bodyPr>
          <a:lstStyle/>
          <a:p>
            <a:r>
              <a:rPr lang="nl-NL" sz="1400" dirty="0" smtClean="0"/>
              <a:t>Performance</a:t>
            </a:r>
            <a:endParaRPr lang="nl-NL" sz="1400" dirty="0"/>
          </a:p>
        </p:txBody>
      </p:sp>
      <p:sp>
        <p:nvSpPr>
          <p:cNvPr id="27" name="Rechthoek 26"/>
          <p:cNvSpPr/>
          <p:nvPr/>
        </p:nvSpPr>
        <p:spPr>
          <a:xfrm>
            <a:off x="539552" y="1196752"/>
            <a:ext cx="8136904" cy="1508105"/>
          </a:xfrm>
          <a:prstGeom prst="rect">
            <a:avLst/>
          </a:prstGeom>
          <a:ln>
            <a:solidFill>
              <a:schemeClr val="tx1"/>
            </a:solidFill>
          </a:ln>
        </p:spPr>
        <p:txBody>
          <a:bodyPr wrap="square">
            <a:spAutoFit/>
          </a:bodyPr>
          <a:lstStyle/>
          <a:p>
            <a:pPr>
              <a:buClr>
                <a:srgbClr val="FF0000"/>
              </a:buClr>
            </a:pPr>
            <a:r>
              <a:rPr lang="nl-NL" sz="2000" b="1" dirty="0" smtClean="0"/>
              <a:t>Leden + Club + RI:</a:t>
            </a:r>
          </a:p>
          <a:p>
            <a:pPr>
              <a:buClr>
                <a:schemeClr val="tx2"/>
              </a:buClr>
              <a:buFont typeface="Wingdings" pitchFamily="2" charset="2"/>
              <a:buChar char="l"/>
            </a:pPr>
            <a:r>
              <a:rPr lang="nl-NL" dirty="0" smtClean="0"/>
              <a:t>  Alle clubs vormen samen een mondiale organisatie: RI</a:t>
            </a:r>
          </a:p>
          <a:p>
            <a:pPr>
              <a:buClr>
                <a:schemeClr val="tx2"/>
              </a:buClr>
              <a:buFont typeface="Wingdings" pitchFamily="2" charset="2"/>
              <a:buChar char="l"/>
            </a:pPr>
            <a:r>
              <a:rPr lang="nl-NL" dirty="0" smtClean="0"/>
              <a:t>  Elke club is anders en mag ook verschillen van andere clubs</a:t>
            </a:r>
          </a:p>
          <a:p>
            <a:pPr>
              <a:buClr>
                <a:schemeClr val="tx2"/>
              </a:buClr>
              <a:buFont typeface="Wingdings" pitchFamily="2" charset="2"/>
              <a:buChar char="l"/>
            </a:pPr>
            <a:r>
              <a:rPr lang="nl-NL" dirty="0" smtClean="0"/>
              <a:t>  Maar alle Rotarians en Rotaryclubs hanteren de zelfde waarden</a:t>
            </a:r>
          </a:p>
          <a:p>
            <a:pPr>
              <a:buClr>
                <a:schemeClr val="tx2"/>
              </a:buClr>
              <a:buFont typeface="Wingdings" pitchFamily="2" charset="2"/>
              <a:buChar char="l"/>
            </a:pPr>
            <a:r>
              <a:rPr lang="nl-NL" dirty="0" smtClean="0"/>
              <a:t>  Leden bepalen de “performance” van een club</a:t>
            </a:r>
          </a:p>
        </p:txBody>
      </p:sp>
      <p:sp>
        <p:nvSpPr>
          <p:cNvPr id="28" name="Ovaal 27"/>
          <p:cNvSpPr/>
          <p:nvPr/>
        </p:nvSpPr>
        <p:spPr>
          <a:xfrm>
            <a:off x="2555776" y="2348880"/>
            <a:ext cx="151216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0" name="Rechte verbindingslijn met pijl 29"/>
          <p:cNvCxnSpPr/>
          <p:nvPr/>
        </p:nvCxnSpPr>
        <p:spPr>
          <a:xfrm flipH="1">
            <a:off x="899592" y="2708920"/>
            <a:ext cx="304006" cy="14401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Rechthoek 34"/>
          <p:cNvSpPr/>
          <p:nvPr/>
        </p:nvSpPr>
        <p:spPr>
          <a:xfrm>
            <a:off x="1475656" y="2996952"/>
            <a:ext cx="7200800" cy="923330"/>
          </a:xfrm>
          <a:prstGeom prst="rect">
            <a:avLst/>
          </a:prstGeom>
          <a:ln>
            <a:solidFill>
              <a:schemeClr val="tx1"/>
            </a:solidFill>
          </a:ln>
        </p:spPr>
        <p:txBody>
          <a:bodyPr wrap="square">
            <a:spAutoFit/>
          </a:bodyPr>
          <a:lstStyle/>
          <a:p>
            <a:pPr>
              <a:buClr>
                <a:schemeClr val="tx2"/>
              </a:buClr>
            </a:pPr>
            <a:r>
              <a:rPr lang="nl-NL" dirty="0" smtClean="0"/>
              <a:t>Performance = f( )</a:t>
            </a:r>
          </a:p>
          <a:p>
            <a:pPr>
              <a:buClr>
                <a:schemeClr val="tx2"/>
              </a:buClr>
              <a:buFont typeface="Wingdings" pitchFamily="2" charset="2"/>
              <a:buChar char="Ø"/>
            </a:pPr>
            <a:r>
              <a:rPr lang="nl-NL" dirty="0" smtClean="0"/>
              <a:t>  mate van tevredenheid bij alle leden (</a:t>
            </a:r>
            <a:r>
              <a:rPr lang="nl-NL" dirty="0" err="1" smtClean="0"/>
              <a:t>Fellowship</a:t>
            </a:r>
            <a:r>
              <a:rPr lang="nl-NL" dirty="0" smtClean="0"/>
              <a:t>)	= </a:t>
            </a:r>
            <a:r>
              <a:rPr lang="nl-NL" dirty="0" smtClean="0">
                <a:solidFill>
                  <a:srgbClr val="FF0000"/>
                </a:solidFill>
              </a:rPr>
              <a:t>samen leuk</a:t>
            </a:r>
          </a:p>
          <a:p>
            <a:pPr>
              <a:buClr>
                <a:schemeClr val="tx2"/>
              </a:buClr>
              <a:buFont typeface="Wingdings" pitchFamily="2" charset="2"/>
              <a:buChar char="Ø"/>
            </a:pPr>
            <a:r>
              <a:rPr lang="nl-NL" dirty="0" smtClean="0">
                <a:solidFill>
                  <a:srgbClr val="FF0000"/>
                </a:solidFill>
              </a:rPr>
              <a:t>  </a:t>
            </a:r>
            <a:r>
              <a:rPr lang="nl-NL" dirty="0" smtClean="0"/>
              <a:t>toegevoegde waarde voor samenleving (Service)	= </a:t>
            </a:r>
            <a:r>
              <a:rPr lang="nl-NL" dirty="0" smtClean="0">
                <a:solidFill>
                  <a:srgbClr val="FF0000"/>
                </a:solidFill>
              </a:rPr>
              <a:t>samen zinvol</a:t>
            </a:r>
          </a:p>
        </p:txBody>
      </p:sp>
      <p:sp>
        <p:nvSpPr>
          <p:cNvPr id="36" name="Ovaal 35"/>
          <p:cNvSpPr/>
          <p:nvPr/>
        </p:nvSpPr>
        <p:spPr>
          <a:xfrm>
            <a:off x="755576" y="2348880"/>
            <a:ext cx="158417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7" name="Rechte verbindingslijn met pijl 36"/>
          <p:cNvCxnSpPr/>
          <p:nvPr/>
        </p:nvCxnSpPr>
        <p:spPr>
          <a:xfrm flipH="1">
            <a:off x="2627784" y="2656193"/>
            <a:ext cx="87982" cy="3407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5" grpId="0"/>
      <p:bldP spid="26" grpId="0"/>
      <p:bldP spid="28" grpId="0" animBg="1"/>
      <p:bldP spid="35" grpId="0" animBg="1"/>
      <p:bldP spid="36" grpId="0"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6665</TotalTime>
  <Words>2220</Words>
  <Application>Microsoft Office PowerPoint</Application>
  <PresentationFormat>Diavoorstelling (4:3)</PresentationFormat>
  <Paragraphs>518</Paragraphs>
  <Slides>30</Slides>
  <Notes>0</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Office-thema</vt:lpstr>
      <vt:lpstr>Dia 1</vt:lpstr>
      <vt:lpstr>Dia 2</vt:lpstr>
      <vt:lpstr>Dia 3</vt:lpstr>
      <vt:lpstr>Strategic Plan Rotary</vt:lpstr>
      <vt:lpstr>Focus en Samenhang</vt:lpstr>
      <vt:lpstr>Organisatie oud</vt:lpstr>
      <vt:lpstr>Organisatie ombouw</vt:lpstr>
      <vt:lpstr>Organisatie nieuw</vt:lpstr>
      <vt:lpstr>Kijk op een Rotaryclub</vt:lpstr>
      <vt:lpstr>Club transitie scenario’s</vt:lpstr>
      <vt:lpstr>Dia 11</vt:lpstr>
      <vt:lpstr>Dia 12</vt:lpstr>
      <vt:lpstr>Dia 13</vt:lpstr>
      <vt:lpstr>Dia 14</vt:lpstr>
      <vt:lpstr>Dia 15</vt:lpstr>
      <vt:lpstr>Dia 16</vt:lpstr>
      <vt:lpstr>Dia 17</vt:lpstr>
      <vt:lpstr>Dia 18</vt:lpstr>
      <vt:lpstr>Dia 19</vt:lpstr>
      <vt:lpstr>Dia 20</vt:lpstr>
      <vt:lpstr>Dia 21</vt:lpstr>
      <vt:lpstr>Dia 22</vt:lpstr>
      <vt:lpstr>Afsluiting</vt:lpstr>
      <vt:lpstr>Dia 24</vt:lpstr>
      <vt:lpstr>Club performance en Leden verloop</vt:lpstr>
      <vt:lpstr>Leden Beleid</vt:lpstr>
      <vt:lpstr>Leden Beleid</vt:lpstr>
      <vt:lpstr>Leden Beleid</vt:lpstr>
      <vt:lpstr>Dia 29</vt:lpstr>
      <vt:lpstr>Dia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Tonny Grimberg</dc:creator>
  <cp:lastModifiedBy>Tonny Grimberg</cp:lastModifiedBy>
  <cp:revision>1071</cp:revision>
  <dcterms:created xsi:type="dcterms:W3CDTF">2014-07-21T09:20:07Z</dcterms:created>
  <dcterms:modified xsi:type="dcterms:W3CDTF">2016-03-19T10:06:25Z</dcterms:modified>
</cp:coreProperties>
</file>