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custDataLst>
    <p:tags r:id="rId1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A"/>
    <a:srgbClr val="E6E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4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pic>
        <p:nvPicPr>
          <p:cNvPr id="7" name="Picture 4" descr="wh-rev.eps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6263" y="32204"/>
            <a:ext cx="1368000" cy="1368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15" y="173658"/>
            <a:ext cx="1440000" cy="88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9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/>
          <p:nvPr userDrawn="1"/>
        </p:nvSpPr>
        <p:spPr>
          <a:xfrm>
            <a:off x="-76200" y="365125"/>
            <a:ext cx="12268200" cy="1325563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5DAA"/>
                </a:solidFill>
              </a:defRPr>
            </a:lvl1pPr>
            <a:lvl2pPr>
              <a:defRPr>
                <a:solidFill>
                  <a:srgbClr val="005DAA"/>
                </a:solidFill>
              </a:defRPr>
            </a:lvl2pPr>
            <a:lvl3pPr>
              <a:defRPr>
                <a:solidFill>
                  <a:srgbClr val="005DAA"/>
                </a:solidFill>
              </a:defRPr>
            </a:lvl3pPr>
            <a:lvl4pPr>
              <a:defRPr>
                <a:solidFill>
                  <a:srgbClr val="005DAA"/>
                </a:solidFill>
              </a:defRPr>
            </a:lvl4pPr>
            <a:lvl5pPr>
              <a:defRPr>
                <a:solidFill>
                  <a:srgbClr val="005DAA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2731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/>
          <p:nvPr userDrawn="1"/>
        </p:nvSpPr>
        <p:spPr>
          <a:xfrm>
            <a:off x="8724900" y="365125"/>
            <a:ext cx="2628900" cy="5811838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5DAA"/>
                </a:solidFill>
              </a:defRPr>
            </a:lvl1pPr>
            <a:lvl2pPr>
              <a:defRPr>
                <a:solidFill>
                  <a:srgbClr val="005DAA"/>
                </a:solidFill>
              </a:defRPr>
            </a:lvl2pPr>
            <a:lvl3pPr>
              <a:defRPr>
                <a:solidFill>
                  <a:srgbClr val="005DAA"/>
                </a:solidFill>
              </a:defRPr>
            </a:lvl3pPr>
            <a:lvl4pPr>
              <a:defRPr>
                <a:solidFill>
                  <a:srgbClr val="005DAA"/>
                </a:solidFill>
              </a:defRPr>
            </a:lvl4pPr>
            <a:lvl5pPr>
              <a:defRPr>
                <a:solidFill>
                  <a:srgbClr val="005DAA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4255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/>
          <p:nvPr userDrawn="1"/>
        </p:nvSpPr>
        <p:spPr>
          <a:xfrm>
            <a:off x="-76200" y="365125"/>
            <a:ext cx="12268200" cy="1325563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5DAA"/>
                </a:solidFill>
              </a:defRPr>
            </a:lvl1pPr>
            <a:lvl2pPr>
              <a:defRPr>
                <a:solidFill>
                  <a:srgbClr val="005DAA"/>
                </a:solidFill>
              </a:defRPr>
            </a:lvl2pPr>
            <a:lvl3pPr>
              <a:defRPr>
                <a:solidFill>
                  <a:srgbClr val="005DAA"/>
                </a:solidFill>
              </a:defRPr>
            </a:lvl3pPr>
            <a:lvl4pPr>
              <a:defRPr>
                <a:solidFill>
                  <a:srgbClr val="005DAA"/>
                </a:solidFill>
              </a:defRPr>
            </a:lvl4pPr>
            <a:lvl5pPr>
              <a:defRPr>
                <a:solidFill>
                  <a:srgbClr val="005DAA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258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/>
          <p:nvPr userDrawn="1"/>
        </p:nvSpPr>
        <p:spPr>
          <a:xfrm>
            <a:off x="831850" y="4616451"/>
            <a:ext cx="10515600" cy="1500187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5DAA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 anchorCtr="0"/>
          <a:lstStyle>
            <a:lvl1pPr marL="0" indent="0">
              <a:spcBef>
                <a:spcPts val="1800"/>
              </a:spcBef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7" name="Picture 4" descr="wh-rev.eps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354" y="69275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5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/>
          <p:nvPr userDrawn="1"/>
        </p:nvSpPr>
        <p:spPr>
          <a:xfrm>
            <a:off x="-76200" y="365125"/>
            <a:ext cx="12268200" cy="1325563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5DAA"/>
                </a:solidFill>
              </a:defRPr>
            </a:lvl1pPr>
            <a:lvl2pPr>
              <a:defRPr>
                <a:solidFill>
                  <a:srgbClr val="005DAA"/>
                </a:solidFill>
              </a:defRPr>
            </a:lvl2pPr>
            <a:lvl3pPr>
              <a:defRPr>
                <a:solidFill>
                  <a:srgbClr val="005DAA"/>
                </a:solidFill>
              </a:defRPr>
            </a:lvl3pPr>
            <a:lvl4pPr>
              <a:defRPr>
                <a:solidFill>
                  <a:srgbClr val="005DAA"/>
                </a:solidFill>
              </a:defRPr>
            </a:lvl4pPr>
            <a:lvl5pPr>
              <a:defRPr>
                <a:solidFill>
                  <a:srgbClr val="005DAA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5DAA"/>
                </a:solidFill>
              </a:defRPr>
            </a:lvl1pPr>
            <a:lvl2pPr>
              <a:defRPr>
                <a:solidFill>
                  <a:srgbClr val="005DAA"/>
                </a:solidFill>
              </a:defRPr>
            </a:lvl2pPr>
            <a:lvl3pPr>
              <a:defRPr>
                <a:solidFill>
                  <a:srgbClr val="005DAA"/>
                </a:solidFill>
              </a:defRPr>
            </a:lvl3pPr>
            <a:lvl4pPr>
              <a:defRPr>
                <a:solidFill>
                  <a:srgbClr val="005DAA"/>
                </a:solidFill>
              </a:defRPr>
            </a:lvl4pPr>
            <a:lvl5pPr>
              <a:defRPr>
                <a:solidFill>
                  <a:srgbClr val="005DAA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3587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/>
          <p:nvPr userDrawn="1"/>
        </p:nvSpPr>
        <p:spPr>
          <a:xfrm>
            <a:off x="-76200" y="365125"/>
            <a:ext cx="12268200" cy="1325563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D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5DAA"/>
                </a:solidFill>
              </a:defRPr>
            </a:lvl1pPr>
            <a:lvl2pPr>
              <a:defRPr>
                <a:solidFill>
                  <a:srgbClr val="005DAA"/>
                </a:solidFill>
              </a:defRPr>
            </a:lvl2pPr>
            <a:lvl3pPr>
              <a:defRPr>
                <a:solidFill>
                  <a:srgbClr val="005DAA"/>
                </a:solidFill>
              </a:defRPr>
            </a:lvl3pPr>
            <a:lvl4pPr>
              <a:defRPr>
                <a:solidFill>
                  <a:srgbClr val="005DAA"/>
                </a:solidFill>
              </a:defRPr>
            </a:lvl4pPr>
            <a:lvl5pPr>
              <a:defRPr>
                <a:solidFill>
                  <a:srgbClr val="005DAA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D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5DAA"/>
                </a:solidFill>
              </a:defRPr>
            </a:lvl1pPr>
            <a:lvl2pPr>
              <a:defRPr>
                <a:solidFill>
                  <a:srgbClr val="005DAA"/>
                </a:solidFill>
              </a:defRPr>
            </a:lvl2pPr>
            <a:lvl3pPr>
              <a:defRPr>
                <a:solidFill>
                  <a:srgbClr val="005DAA"/>
                </a:solidFill>
              </a:defRPr>
            </a:lvl3pPr>
            <a:lvl4pPr>
              <a:defRPr>
                <a:solidFill>
                  <a:srgbClr val="005DAA"/>
                </a:solidFill>
              </a:defRPr>
            </a:lvl4pPr>
            <a:lvl5pPr>
              <a:defRPr>
                <a:solidFill>
                  <a:srgbClr val="005DAA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9412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76200" y="365125"/>
            <a:ext cx="12268200" cy="1325563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720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-rev.eps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354" y="69275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60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/>
          <p:nvPr userDrawn="1"/>
        </p:nvSpPr>
        <p:spPr>
          <a:xfrm>
            <a:off x="839788" y="457200"/>
            <a:ext cx="3932237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30285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E6E5D8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430285"/>
            <a:ext cx="6172200" cy="5430765"/>
          </a:xfrm>
        </p:spPr>
        <p:txBody>
          <a:bodyPr/>
          <a:lstStyle>
            <a:lvl1pPr>
              <a:defRPr sz="3200">
                <a:solidFill>
                  <a:srgbClr val="005DAA"/>
                </a:solidFill>
              </a:defRPr>
            </a:lvl1pPr>
            <a:lvl2pPr>
              <a:defRPr sz="2800">
                <a:solidFill>
                  <a:srgbClr val="005DAA"/>
                </a:solidFill>
              </a:defRPr>
            </a:lvl2pPr>
            <a:lvl3pPr>
              <a:defRPr sz="2400">
                <a:solidFill>
                  <a:srgbClr val="005DAA"/>
                </a:solidFill>
              </a:defRPr>
            </a:lvl3pPr>
            <a:lvl4pPr>
              <a:defRPr sz="2000">
                <a:solidFill>
                  <a:srgbClr val="005DAA"/>
                </a:solidFill>
              </a:defRPr>
            </a:lvl4pPr>
            <a:lvl5pPr>
              <a:defRPr sz="2000">
                <a:solidFill>
                  <a:srgbClr val="005DAA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5DAA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11366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5DAA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5DAA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81426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5" y="6338889"/>
            <a:ext cx="1260000" cy="47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9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D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D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5D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5D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D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D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25391" y="1659772"/>
            <a:ext cx="416627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3200" b="1" cap="all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 club …….</a:t>
            </a:r>
          </a:p>
          <a:p>
            <a:pPr algn="ctr"/>
            <a:r>
              <a:rPr lang="nl-NL" sz="20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Jaarplan 2016 – 2017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227291" y="3687035"/>
            <a:ext cx="60108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Bestuur bestaande uit:</a:t>
            </a:r>
          </a:p>
          <a:p>
            <a:r>
              <a:rPr lang="nl-NL" sz="2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Voorzitter		: 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  <a:p>
            <a:r>
              <a:rPr lang="nl-NL" sz="2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Inkomend voorzitter	: 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  <a:p>
            <a:r>
              <a:rPr lang="nl-NL" sz="2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Secretaris		: 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  <a:p>
            <a:r>
              <a:rPr lang="nl-NL" sz="2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Penningmeester	: 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  <a:p>
            <a:r>
              <a:rPr lang="nl-NL" sz="2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Uitgaand voorzitter	: </a:t>
            </a:r>
            <a:r>
              <a:rPr lang="nl-NL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15" y="173658"/>
            <a:ext cx="2268000" cy="138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89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hoek 50"/>
          <p:cNvSpPr/>
          <p:nvPr/>
        </p:nvSpPr>
        <p:spPr>
          <a:xfrm>
            <a:off x="7448638" y="124519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 en communicatie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52" name="Rechthoek 51"/>
          <p:cNvSpPr/>
          <p:nvPr/>
        </p:nvSpPr>
        <p:spPr>
          <a:xfrm>
            <a:off x="2939562" y="125438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Clubzaken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53" name="Rechthoek 52"/>
          <p:cNvSpPr/>
          <p:nvPr/>
        </p:nvSpPr>
        <p:spPr>
          <a:xfrm>
            <a:off x="9711588" y="122761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</a:t>
            </a:r>
          </a:p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54" name="Rechthoek 53"/>
          <p:cNvSpPr/>
          <p:nvPr/>
        </p:nvSpPr>
        <p:spPr>
          <a:xfrm>
            <a:off x="514894" y="1238422"/>
            <a:ext cx="2048629" cy="7064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 beleid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55" name="Rechthoek 54"/>
          <p:cNvSpPr/>
          <p:nvPr/>
        </p:nvSpPr>
        <p:spPr>
          <a:xfrm>
            <a:off x="5216888" y="125462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projecten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  <a:endParaRPr lang="nl-NL" b="1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hthoek 60"/>
          <p:cNvSpPr/>
          <p:nvPr/>
        </p:nvSpPr>
        <p:spPr>
          <a:xfrm>
            <a:off x="7448637" y="303503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Website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2" name="Rechthoek 61"/>
          <p:cNvSpPr/>
          <p:nvPr/>
        </p:nvSpPr>
        <p:spPr>
          <a:xfrm>
            <a:off x="7448637" y="393831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Weekbericht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3" name="Rechthoek 62"/>
          <p:cNvSpPr/>
          <p:nvPr/>
        </p:nvSpPr>
        <p:spPr>
          <a:xfrm>
            <a:off x="9711587" y="303043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 Foundation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4" name="Rechthoek 63"/>
          <p:cNvSpPr/>
          <p:nvPr/>
        </p:nvSpPr>
        <p:spPr>
          <a:xfrm>
            <a:off x="9711586" y="393831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5" name="Rechthoek 64"/>
          <p:cNvSpPr/>
          <p:nvPr/>
        </p:nvSpPr>
        <p:spPr>
          <a:xfrm>
            <a:off x="7443838" y="484129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Ledenboekje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6" name="Rechthoek 65"/>
          <p:cNvSpPr/>
          <p:nvPr/>
        </p:nvSpPr>
        <p:spPr>
          <a:xfrm>
            <a:off x="7448635" y="5741672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Reader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7" name="Rechthoek 66"/>
          <p:cNvSpPr/>
          <p:nvPr/>
        </p:nvSpPr>
        <p:spPr>
          <a:xfrm>
            <a:off x="9718128" y="484598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8" name="Rechthoek 67"/>
          <p:cNvSpPr/>
          <p:nvPr/>
        </p:nvSpPr>
        <p:spPr>
          <a:xfrm>
            <a:off x="9711585" y="5744067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9" name="Rechthoek 68"/>
          <p:cNvSpPr/>
          <p:nvPr/>
        </p:nvSpPr>
        <p:spPr>
          <a:xfrm>
            <a:off x="9711588" y="2147096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Fundraising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0" name="Rechthoek 69"/>
          <p:cNvSpPr/>
          <p:nvPr/>
        </p:nvSpPr>
        <p:spPr>
          <a:xfrm>
            <a:off x="7448635" y="214188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Publiciteit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2" name="Rechthoek 71"/>
          <p:cNvSpPr/>
          <p:nvPr/>
        </p:nvSpPr>
        <p:spPr>
          <a:xfrm>
            <a:off x="523481" y="303925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 behouden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3" name="Rechthoek 72"/>
          <p:cNvSpPr/>
          <p:nvPr/>
        </p:nvSpPr>
        <p:spPr>
          <a:xfrm>
            <a:off x="2934765" y="214646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4" name="Rechthoek 73"/>
          <p:cNvSpPr/>
          <p:nvPr/>
        </p:nvSpPr>
        <p:spPr>
          <a:xfrm>
            <a:off x="5216885" y="5739533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 projecten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5" name="Rechthoek 74"/>
          <p:cNvSpPr/>
          <p:nvPr/>
        </p:nvSpPr>
        <p:spPr>
          <a:xfrm>
            <a:off x="5216886" y="484033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 contacten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6" name="Rechthoek 75"/>
          <p:cNvSpPr/>
          <p:nvPr/>
        </p:nvSpPr>
        <p:spPr>
          <a:xfrm>
            <a:off x="5216887" y="3942042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Jeugd activiteiten 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7" name="Rechthoek 76"/>
          <p:cNvSpPr/>
          <p:nvPr/>
        </p:nvSpPr>
        <p:spPr>
          <a:xfrm>
            <a:off x="5216887" y="303711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Vocational</a:t>
            </a: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services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8" name="Rechthoek 77"/>
          <p:cNvSpPr/>
          <p:nvPr/>
        </p:nvSpPr>
        <p:spPr>
          <a:xfrm>
            <a:off x="5216888" y="214646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services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9" name="Rechthoek 78"/>
          <p:cNvSpPr/>
          <p:nvPr/>
        </p:nvSpPr>
        <p:spPr>
          <a:xfrm>
            <a:off x="2934760" y="304112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0" name="Rechthoek 79"/>
          <p:cNvSpPr/>
          <p:nvPr/>
        </p:nvSpPr>
        <p:spPr>
          <a:xfrm>
            <a:off x="523482" y="2140996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Aantrekken nieuwe leden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1" name="Rechthoek 80"/>
          <p:cNvSpPr/>
          <p:nvPr/>
        </p:nvSpPr>
        <p:spPr>
          <a:xfrm>
            <a:off x="514891" y="5744720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2" name="Rechthoek 81"/>
          <p:cNvSpPr/>
          <p:nvPr/>
        </p:nvSpPr>
        <p:spPr>
          <a:xfrm>
            <a:off x="2934762" y="484033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 at arms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3" name="Rechthoek 82"/>
          <p:cNvSpPr/>
          <p:nvPr/>
        </p:nvSpPr>
        <p:spPr>
          <a:xfrm>
            <a:off x="514892" y="484713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Begeleiden nieuwe leden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4" name="Rechthoek 83"/>
          <p:cNvSpPr/>
          <p:nvPr/>
        </p:nvSpPr>
        <p:spPr>
          <a:xfrm>
            <a:off x="2934760" y="394204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Fellowship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5" name="Rechthoek 84"/>
          <p:cNvSpPr/>
          <p:nvPr/>
        </p:nvSpPr>
        <p:spPr>
          <a:xfrm>
            <a:off x="2934761" y="574349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Kascommissie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6" name="Rechthoek 85"/>
          <p:cNvSpPr/>
          <p:nvPr/>
        </p:nvSpPr>
        <p:spPr>
          <a:xfrm>
            <a:off x="514893" y="394008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Classificatie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7" name="Rechthoek 86"/>
          <p:cNvSpPr/>
          <p:nvPr/>
        </p:nvSpPr>
        <p:spPr>
          <a:xfrm>
            <a:off x="5216885" y="20426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cap="all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Bestuur</a:t>
            </a:r>
          </a:p>
        </p:txBody>
      </p:sp>
      <p:cxnSp>
        <p:nvCxnSpPr>
          <p:cNvPr id="6" name="Gebogen verbindingslijn 5"/>
          <p:cNvCxnSpPr>
            <a:stCxn id="87" idx="2"/>
            <a:endCxn id="54" idx="0"/>
          </p:cNvCxnSpPr>
          <p:nvPr/>
        </p:nvCxnSpPr>
        <p:spPr>
          <a:xfrm rot="5400000">
            <a:off x="3726355" y="-1276424"/>
            <a:ext cx="327701" cy="4701991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bogen verbindingslijn 7"/>
          <p:cNvCxnSpPr>
            <a:stCxn id="87" idx="2"/>
            <a:endCxn id="53" idx="0"/>
          </p:cNvCxnSpPr>
          <p:nvPr/>
        </p:nvCxnSpPr>
        <p:spPr>
          <a:xfrm rot="16200000" flipH="1">
            <a:off x="8330105" y="-1178185"/>
            <a:ext cx="316893" cy="4494703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Gebogen verbindingslijn 9"/>
          <p:cNvCxnSpPr>
            <a:stCxn id="87" idx="2"/>
            <a:endCxn id="52" idx="0"/>
          </p:cNvCxnSpPr>
          <p:nvPr/>
        </p:nvCxnSpPr>
        <p:spPr>
          <a:xfrm rot="5400000">
            <a:off x="4930706" y="-56107"/>
            <a:ext cx="343667" cy="2277323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Gebogen verbindingslijn 11"/>
          <p:cNvCxnSpPr>
            <a:stCxn id="87" idx="2"/>
            <a:endCxn id="51" idx="0"/>
          </p:cNvCxnSpPr>
          <p:nvPr/>
        </p:nvCxnSpPr>
        <p:spPr>
          <a:xfrm rot="16200000" flipH="1">
            <a:off x="7189837" y="-37917"/>
            <a:ext cx="334478" cy="2231753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>
            <a:stCxn id="51" idx="2"/>
            <a:endCxn id="70" idx="0"/>
          </p:cNvCxnSpPr>
          <p:nvPr/>
        </p:nvCxnSpPr>
        <p:spPr>
          <a:xfrm flipH="1">
            <a:off x="8472950" y="1951652"/>
            <a:ext cx="3" cy="1902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>
            <a:stCxn id="70" idx="2"/>
            <a:endCxn id="61" idx="0"/>
          </p:cNvCxnSpPr>
          <p:nvPr/>
        </p:nvCxnSpPr>
        <p:spPr>
          <a:xfrm>
            <a:off x="8472950" y="2848334"/>
            <a:ext cx="2" cy="186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>
            <a:stCxn id="61" idx="2"/>
            <a:endCxn id="62" idx="0"/>
          </p:cNvCxnSpPr>
          <p:nvPr/>
        </p:nvCxnSpPr>
        <p:spPr>
          <a:xfrm>
            <a:off x="8472952" y="3741487"/>
            <a:ext cx="0" cy="1968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>
            <a:stCxn id="62" idx="2"/>
            <a:endCxn id="65" idx="0"/>
          </p:cNvCxnSpPr>
          <p:nvPr/>
        </p:nvCxnSpPr>
        <p:spPr>
          <a:xfrm flipH="1">
            <a:off x="8468153" y="4644772"/>
            <a:ext cx="4799" cy="1965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>
            <a:stCxn id="65" idx="2"/>
            <a:endCxn id="66" idx="0"/>
          </p:cNvCxnSpPr>
          <p:nvPr/>
        </p:nvCxnSpPr>
        <p:spPr>
          <a:xfrm>
            <a:off x="8468153" y="5547751"/>
            <a:ext cx="4797" cy="1939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>
            <a:stCxn id="54" idx="2"/>
            <a:endCxn id="80" idx="0"/>
          </p:cNvCxnSpPr>
          <p:nvPr/>
        </p:nvCxnSpPr>
        <p:spPr>
          <a:xfrm>
            <a:off x="1539209" y="1944875"/>
            <a:ext cx="8588" cy="1961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>
            <a:stCxn id="80" idx="2"/>
            <a:endCxn id="72" idx="0"/>
          </p:cNvCxnSpPr>
          <p:nvPr/>
        </p:nvCxnSpPr>
        <p:spPr>
          <a:xfrm flipH="1">
            <a:off x="1547796" y="2847449"/>
            <a:ext cx="1" cy="1918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Rechte verbindingslijn 97"/>
          <p:cNvCxnSpPr>
            <a:stCxn id="72" idx="2"/>
            <a:endCxn id="86" idx="0"/>
          </p:cNvCxnSpPr>
          <p:nvPr/>
        </p:nvCxnSpPr>
        <p:spPr>
          <a:xfrm flipH="1">
            <a:off x="1539208" y="3745707"/>
            <a:ext cx="8588" cy="1943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>
            <a:stCxn id="86" idx="2"/>
            <a:endCxn id="83" idx="0"/>
          </p:cNvCxnSpPr>
          <p:nvPr/>
        </p:nvCxnSpPr>
        <p:spPr>
          <a:xfrm flipH="1">
            <a:off x="1539207" y="4646538"/>
            <a:ext cx="1" cy="2005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Rechte verbindingslijn 103"/>
          <p:cNvCxnSpPr>
            <a:stCxn id="83" idx="2"/>
            <a:endCxn id="81" idx="0"/>
          </p:cNvCxnSpPr>
          <p:nvPr/>
        </p:nvCxnSpPr>
        <p:spPr>
          <a:xfrm flipH="1">
            <a:off x="1539206" y="5553588"/>
            <a:ext cx="1" cy="191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Rechte verbindingslijn 106"/>
          <p:cNvCxnSpPr>
            <a:stCxn id="73" idx="2"/>
            <a:endCxn id="79" idx="0"/>
          </p:cNvCxnSpPr>
          <p:nvPr/>
        </p:nvCxnSpPr>
        <p:spPr>
          <a:xfrm flipH="1">
            <a:off x="3959075" y="2852917"/>
            <a:ext cx="5" cy="1882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Rechte verbindingslijn 108"/>
          <p:cNvCxnSpPr>
            <a:stCxn id="79" idx="2"/>
            <a:endCxn id="84" idx="0"/>
          </p:cNvCxnSpPr>
          <p:nvPr/>
        </p:nvCxnSpPr>
        <p:spPr>
          <a:xfrm>
            <a:off x="3959075" y="3747578"/>
            <a:ext cx="0" cy="1944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Rechte verbindingslijn 110"/>
          <p:cNvCxnSpPr>
            <a:stCxn id="84" idx="2"/>
            <a:endCxn id="82" idx="0"/>
          </p:cNvCxnSpPr>
          <p:nvPr/>
        </p:nvCxnSpPr>
        <p:spPr>
          <a:xfrm>
            <a:off x="3959075" y="4648494"/>
            <a:ext cx="2" cy="191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Rechte verbindingslijn 112"/>
          <p:cNvCxnSpPr>
            <a:stCxn id="82" idx="2"/>
            <a:endCxn id="85" idx="0"/>
          </p:cNvCxnSpPr>
          <p:nvPr/>
        </p:nvCxnSpPr>
        <p:spPr>
          <a:xfrm flipH="1">
            <a:off x="3959076" y="5546792"/>
            <a:ext cx="1" cy="196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Rechte verbindingslijn 114"/>
          <p:cNvCxnSpPr>
            <a:stCxn id="55" idx="2"/>
            <a:endCxn id="78" idx="0"/>
          </p:cNvCxnSpPr>
          <p:nvPr/>
        </p:nvCxnSpPr>
        <p:spPr>
          <a:xfrm>
            <a:off x="6241203" y="1961081"/>
            <a:ext cx="0" cy="1853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Rechte verbindingslijn 116"/>
          <p:cNvCxnSpPr>
            <a:stCxn id="78" idx="2"/>
            <a:endCxn id="77" idx="0"/>
          </p:cNvCxnSpPr>
          <p:nvPr/>
        </p:nvCxnSpPr>
        <p:spPr>
          <a:xfrm flipH="1">
            <a:off x="6241202" y="2852918"/>
            <a:ext cx="1" cy="1841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Rechte verbindingslijn 118"/>
          <p:cNvCxnSpPr>
            <a:stCxn id="77" idx="2"/>
            <a:endCxn id="76" idx="0"/>
          </p:cNvCxnSpPr>
          <p:nvPr/>
        </p:nvCxnSpPr>
        <p:spPr>
          <a:xfrm>
            <a:off x="6241202" y="3743568"/>
            <a:ext cx="0" cy="198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Rechte verbindingslijn 120"/>
          <p:cNvCxnSpPr>
            <a:stCxn id="76" idx="2"/>
            <a:endCxn id="75" idx="0"/>
          </p:cNvCxnSpPr>
          <p:nvPr/>
        </p:nvCxnSpPr>
        <p:spPr>
          <a:xfrm flipH="1">
            <a:off x="6241201" y="4648495"/>
            <a:ext cx="1" cy="191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Rechte verbindingslijn 122"/>
          <p:cNvCxnSpPr>
            <a:stCxn id="75" idx="2"/>
            <a:endCxn id="74" idx="0"/>
          </p:cNvCxnSpPr>
          <p:nvPr/>
        </p:nvCxnSpPr>
        <p:spPr>
          <a:xfrm flipH="1">
            <a:off x="6241200" y="5546792"/>
            <a:ext cx="1" cy="1927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Rechte verbindingslijn 124"/>
          <p:cNvCxnSpPr>
            <a:stCxn id="53" idx="2"/>
            <a:endCxn id="69" idx="0"/>
          </p:cNvCxnSpPr>
          <p:nvPr/>
        </p:nvCxnSpPr>
        <p:spPr>
          <a:xfrm>
            <a:off x="10735903" y="1934067"/>
            <a:ext cx="0" cy="2130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Rechte verbindingslijn 126"/>
          <p:cNvCxnSpPr>
            <a:stCxn id="69" idx="2"/>
            <a:endCxn id="63" idx="0"/>
          </p:cNvCxnSpPr>
          <p:nvPr/>
        </p:nvCxnSpPr>
        <p:spPr>
          <a:xfrm flipH="1">
            <a:off x="10735902" y="2853549"/>
            <a:ext cx="1" cy="1768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Rechte verbindingslijn 128"/>
          <p:cNvCxnSpPr>
            <a:stCxn id="63" idx="2"/>
            <a:endCxn id="64" idx="0"/>
          </p:cNvCxnSpPr>
          <p:nvPr/>
        </p:nvCxnSpPr>
        <p:spPr>
          <a:xfrm flipH="1">
            <a:off x="10735901" y="3736884"/>
            <a:ext cx="1" cy="2014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Rechte verbindingslijn 133"/>
          <p:cNvCxnSpPr>
            <a:stCxn id="64" idx="2"/>
            <a:endCxn id="67" idx="0"/>
          </p:cNvCxnSpPr>
          <p:nvPr/>
        </p:nvCxnSpPr>
        <p:spPr>
          <a:xfrm>
            <a:off x="10735901" y="4644772"/>
            <a:ext cx="6542" cy="2012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Rechte verbindingslijn 135"/>
          <p:cNvCxnSpPr>
            <a:stCxn id="67" idx="2"/>
            <a:endCxn id="68" idx="0"/>
          </p:cNvCxnSpPr>
          <p:nvPr/>
        </p:nvCxnSpPr>
        <p:spPr>
          <a:xfrm flipH="1">
            <a:off x="10735900" y="5552434"/>
            <a:ext cx="6543" cy="19163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Rechte verbindingslijn 137"/>
          <p:cNvCxnSpPr>
            <a:stCxn id="52" idx="2"/>
            <a:endCxn id="73" idx="0"/>
          </p:cNvCxnSpPr>
          <p:nvPr/>
        </p:nvCxnSpPr>
        <p:spPr>
          <a:xfrm flipH="1">
            <a:off x="3959080" y="1960841"/>
            <a:ext cx="4797" cy="1856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01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 rot="16200000">
            <a:off x="6814818" y="4444488"/>
            <a:ext cx="3727938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</a:p>
        </p:txBody>
      </p:sp>
      <p:grpSp>
        <p:nvGrpSpPr>
          <p:cNvPr id="3" name="Groep 15"/>
          <p:cNvGrpSpPr/>
          <p:nvPr/>
        </p:nvGrpSpPr>
        <p:grpSpPr>
          <a:xfrm>
            <a:off x="6621911" y="2132856"/>
            <a:ext cx="2159234" cy="3980185"/>
            <a:chOff x="6331339" y="1988840"/>
            <a:chExt cx="2131387" cy="3491390"/>
          </a:xfrm>
        </p:grpSpPr>
        <p:sp>
          <p:nvSpPr>
            <p:cNvPr id="4" name="Tekstvak 3"/>
            <p:cNvSpPr txBox="1"/>
            <p:nvPr/>
          </p:nvSpPr>
          <p:spPr>
            <a:xfrm>
              <a:off x="6331339" y="1988840"/>
              <a:ext cx="1584229" cy="2699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Clubonderdelen:</a:t>
              </a:r>
            </a:p>
          </p:txBody>
        </p:sp>
        <p:sp>
          <p:nvSpPr>
            <p:cNvPr id="5" name="Tekstvak 4"/>
            <p:cNvSpPr txBox="1"/>
            <p:nvPr/>
          </p:nvSpPr>
          <p:spPr>
            <a:xfrm>
              <a:off x="6402418" y="3567963"/>
              <a:ext cx="2042948" cy="26998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dirty="0">
                  <a:latin typeface="Arial" panose="020B0604020202020204" pitchFamily="34" charset="0"/>
                  <a:cs typeface="Arial" panose="020B0604020202020204" pitchFamily="34" charset="0"/>
                </a:rPr>
                <a:t>Clubzaken</a:t>
              </a:r>
            </a:p>
          </p:txBody>
        </p:sp>
        <p:sp>
          <p:nvSpPr>
            <p:cNvPr id="6" name="Tekstvak 5"/>
            <p:cNvSpPr txBox="1"/>
            <p:nvPr/>
          </p:nvSpPr>
          <p:spPr>
            <a:xfrm>
              <a:off x="6402418" y="4452272"/>
              <a:ext cx="2060308" cy="26998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dirty="0">
                  <a:latin typeface="Arial" panose="020B0604020202020204" pitchFamily="34" charset="0"/>
                  <a:cs typeface="Arial" panose="020B0604020202020204" pitchFamily="34" charset="0"/>
                </a:rPr>
                <a:t>Service Projecten     </a:t>
              </a:r>
            </a:p>
          </p:txBody>
        </p:sp>
        <p:sp>
          <p:nvSpPr>
            <p:cNvPr id="7" name="Tekstvak 6"/>
            <p:cNvSpPr txBox="1"/>
            <p:nvPr/>
          </p:nvSpPr>
          <p:spPr>
            <a:xfrm>
              <a:off x="6402417" y="5210250"/>
              <a:ext cx="2016912" cy="26998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dirty="0">
                  <a:latin typeface="Arial" panose="020B0604020202020204" pitchFamily="34" charset="0"/>
                  <a:cs typeface="Arial" panose="020B0604020202020204" pitchFamily="34" charset="0"/>
                </a:rPr>
                <a:t>PR &amp; Communicatie</a:t>
              </a:r>
            </a:p>
          </p:txBody>
        </p:sp>
        <p:sp>
          <p:nvSpPr>
            <p:cNvPr id="8" name="Tekstvak 7"/>
            <p:cNvSpPr txBox="1"/>
            <p:nvPr/>
          </p:nvSpPr>
          <p:spPr>
            <a:xfrm>
              <a:off x="6411098" y="2785381"/>
              <a:ext cx="2025591" cy="2699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dirty="0">
                  <a:latin typeface="Arial" panose="020B0604020202020204" pitchFamily="34" charset="0"/>
                  <a:cs typeface="Arial" panose="020B0604020202020204" pitchFamily="34" charset="0"/>
                </a:rPr>
                <a:t>Leden beleid             </a:t>
              </a:r>
            </a:p>
          </p:txBody>
        </p:sp>
      </p:grpSp>
      <p:sp>
        <p:nvSpPr>
          <p:cNvPr id="9" name="Rechthoek 8"/>
          <p:cNvSpPr/>
          <p:nvPr/>
        </p:nvSpPr>
        <p:spPr>
          <a:xfrm>
            <a:off x="6477895" y="2132856"/>
            <a:ext cx="2520280" cy="43924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1437335" y="767315"/>
            <a:ext cx="7560840" cy="1046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0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Rotaryclubs kunnen aan de hand van 10 doelgebieden de leden laten aangeven wat de </a:t>
            </a:r>
            <a:r>
              <a:rPr lang="nl-NL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HUIDIGE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GEWENSTE situatie is. Daaruit kunnen voor zowel de club als voor leden enkele SMART doelstellingen worden geformuleerd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sz="1400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/>
          <a:srcRect l="1549" t="1460" r="854" b="694"/>
          <a:stretch>
            <a:fillRect/>
          </a:stretch>
        </p:blipFill>
        <p:spPr bwMode="auto">
          <a:xfrm>
            <a:off x="1437335" y="2132856"/>
            <a:ext cx="453650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9075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98920" y="2878617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 behouden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4" name="Rechthoek 3"/>
          <p:cNvSpPr/>
          <p:nvPr/>
        </p:nvSpPr>
        <p:spPr>
          <a:xfrm>
            <a:off x="298920" y="198035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Aantrekken nieuwe leden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5" name="Rechthoek 4"/>
          <p:cNvSpPr/>
          <p:nvPr/>
        </p:nvSpPr>
        <p:spPr>
          <a:xfrm>
            <a:off x="290330" y="5584083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" name="Rechthoek 5"/>
          <p:cNvSpPr/>
          <p:nvPr/>
        </p:nvSpPr>
        <p:spPr>
          <a:xfrm>
            <a:off x="290331" y="468649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Begeleiden nieuwe leden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" name="Rechthoek 6"/>
          <p:cNvSpPr/>
          <p:nvPr/>
        </p:nvSpPr>
        <p:spPr>
          <a:xfrm>
            <a:off x="290332" y="377944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Classificatie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cxnSp>
        <p:nvCxnSpPr>
          <p:cNvPr id="9" name="Rechte verbindingslijn 8"/>
          <p:cNvCxnSpPr>
            <a:stCxn id="4" idx="2"/>
            <a:endCxn id="3" idx="0"/>
          </p:cNvCxnSpPr>
          <p:nvPr/>
        </p:nvCxnSpPr>
        <p:spPr>
          <a:xfrm>
            <a:off x="1323235" y="2686812"/>
            <a:ext cx="0" cy="1918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3" idx="2"/>
            <a:endCxn id="7" idx="0"/>
          </p:cNvCxnSpPr>
          <p:nvPr/>
        </p:nvCxnSpPr>
        <p:spPr>
          <a:xfrm flipH="1">
            <a:off x="1314647" y="3585070"/>
            <a:ext cx="8588" cy="1943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7" idx="2"/>
            <a:endCxn id="6" idx="0"/>
          </p:cNvCxnSpPr>
          <p:nvPr/>
        </p:nvCxnSpPr>
        <p:spPr>
          <a:xfrm flipH="1">
            <a:off x="1314646" y="4485901"/>
            <a:ext cx="1" cy="2005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>
            <a:stCxn id="6" idx="2"/>
            <a:endCxn id="5" idx="0"/>
          </p:cNvCxnSpPr>
          <p:nvPr/>
        </p:nvCxnSpPr>
        <p:spPr>
          <a:xfrm flipH="1">
            <a:off x="1314645" y="5392951"/>
            <a:ext cx="1" cy="191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hthoek 12"/>
          <p:cNvSpPr/>
          <p:nvPr/>
        </p:nvSpPr>
        <p:spPr>
          <a:xfrm>
            <a:off x="3585840" y="1077785"/>
            <a:ext cx="6393896" cy="1138773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0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 beleid</a:t>
            </a:r>
          </a:p>
          <a:p>
            <a:pPr algn="ctr"/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 commissie houdt zich bezig met de ledenwerving, </a:t>
            </a:r>
          </a:p>
          <a:p>
            <a:pPr algn="ctr"/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begeleiden van nieuwe leden en draagt ook zorg voor ledenbehoud.	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585841" y="4259211"/>
            <a:ext cx="6393895" cy="20313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Actiepunten voor het jaar 2016 – 2017</a:t>
            </a: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1….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582506" y="2702230"/>
            <a:ext cx="4400564" cy="107721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Doelgebieden: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Evenwichtig ledenbestand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Jaarlijkse ledeninstroom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Aandacht voor bestuurlijke continuïteit</a:t>
            </a:r>
          </a:p>
        </p:txBody>
      </p:sp>
      <p:sp>
        <p:nvSpPr>
          <p:cNvPr id="17" name="Rechthoek 16"/>
          <p:cNvSpPr/>
          <p:nvPr/>
        </p:nvSpPr>
        <p:spPr>
          <a:xfrm>
            <a:off x="290333" y="1077785"/>
            <a:ext cx="2048629" cy="7064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 beleid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cxnSp>
        <p:nvCxnSpPr>
          <p:cNvPr id="18" name="Rechte verbindingslijn 17"/>
          <p:cNvCxnSpPr>
            <a:stCxn id="17" idx="2"/>
          </p:cNvCxnSpPr>
          <p:nvPr/>
        </p:nvCxnSpPr>
        <p:spPr>
          <a:xfrm>
            <a:off x="1314648" y="1784238"/>
            <a:ext cx="8588" cy="1961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511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573481" y="1102633"/>
            <a:ext cx="6393896" cy="1384995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0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Clubzaken</a:t>
            </a:r>
          </a:p>
          <a:p>
            <a:pPr algn="ctr"/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Verzorgt alle activiteiten die nodig zijn voor een goed lopende club, zoals het organiseren van de wekelijkse bijeenkomsten, het programma, </a:t>
            </a:r>
            <a:r>
              <a:rPr lang="nl-NL" sz="1600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bewaken, fellowship bevorderen enz..	</a:t>
            </a:r>
            <a:endParaRPr lang="nl-NL" sz="1600" dirty="0">
              <a:solidFill>
                <a:srgbClr val="005DAA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573482" y="4266728"/>
            <a:ext cx="6393895" cy="20313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5DAA"/>
                </a:solidFill>
              </a:rPr>
              <a:t>Actiepunten voor het jaar 2016 – 2017</a:t>
            </a:r>
          </a:p>
          <a:p>
            <a:endParaRPr lang="nl-NL" sz="1400" dirty="0">
              <a:solidFill>
                <a:srgbClr val="005DAA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</a:rPr>
              <a:t>1….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</a:rPr>
              <a:t>2….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</a:rPr>
              <a:t>3….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</a:rPr>
              <a:t>4….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</a:rPr>
              <a:t>5….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>
              <a:solidFill>
                <a:srgbClr val="005DAA"/>
              </a:solidFill>
            </a:endParaRPr>
          </a:p>
          <a:p>
            <a:endParaRPr lang="nl-NL" sz="1400" dirty="0">
              <a:solidFill>
                <a:srgbClr val="005DAA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570147" y="2715458"/>
            <a:ext cx="4400564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Doelgebieden: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Gevarieerd programma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Voelbaar aanwezige fellowship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Goede </a:t>
            </a:r>
            <a:r>
              <a:rPr lang="nl-NL" sz="1600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betrokkenheid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Aandacht voor bestuurlijke continuïteit</a:t>
            </a:r>
            <a:endParaRPr lang="nl-NL" sz="1600" dirty="0">
              <a:solidFill>
                <a:srgbClr val="005DAA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84759" y="110610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Clubzaken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" name="Rechthoek 6"/>
          <p:cNvSpPr/>
          <p:nvPr/>
        </p:nvSpPr>
        <p:spPr>
          <a:xfrm>
            <a:off x="279962" y="1998177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" name="Rechthoek 7"/>
          <p:cNvSpPr/>
          <p:nvPr/>
        </p:nvSpPr>
        <p:spPr>
          <a:xfrm>
            <a:off x="279957" y="289283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9" name="Rechthoek 8"/>
          <p:cNvSpPr/>
          <p:nvPr/>
        </p:nvSpPr>
        <p:spPr>
          <a:xfrm>
            <a:off x="279959" y="4692052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 at arms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10" name="Rechthoek 9"/>
          <p:cNvSpPr/>
          <p:nvPr/>
        </p:nvSpPr>
        <p:spPr>
          <a:xfrm>
            <a:off x="279957" y="379375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Fellowship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11" name="Rechthoek 10"/>
          <p:cNvSpPr/>
          <p:nvPr/>
        </p:nvSpPr>
        <p:spPr>
          <a:xfrm>
            <a:off x="279958" y="5595207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Kascommissie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cxnSp>
        <p:nvCxnSpPr>
          <p:cNvPr id="12" name="Rechte verbindingslijn 11"/>
          <p:cNvCxnSpPr>
            <a:stCxn id="7" idx="2"/>
            <a:endCxn id="8" idx="0"/>
          </p:cNvCxnSpPr>
          <p:nvPr/>
        </p:nvCxnSpPr>
        <p:spPr>
          <a:xfrm flipH="1">
            <a:off x="1304272" y="2704630"/>
            <a:ext cx="5" cy="1882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>
            <a:stCxn id="8" idx="2"/>
            <a:endCxn id="10" idx="0"/>
          </p:cNvCxnSpPr>
          <p:nvPr/>
        </p:nvCxnSpPr>
        <p:spPr>
          <a:xfrm>
            <a:off x="1304272" y="3599291"/>
            <a:ext cx="0" cy="1944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>
            <a:stCxn id="10" idx="2"/>
            <a:endCxn id="9" idx="0"/>
          </p:cNvCxnSpPr>
          <p:nvPr/>
        </p:nvCxnSpPr>
        <p:spPr>
          <a:xfrm>
            <a:off x="1304272" y="4500207"/>
            <a:ext cx="2" cy="191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>
            <a:stCxn id="9" idx="2"/>
            <a:endCxn id="11" idx="0"/>
          </p:cNvCxnSpPr>
          <p:nvPr/>
        </p:nvCxnSpPr>
        <p:spPr>
          <a:xfrm flipH="1">
            <a:off x="1304273" y="5398505"/>
            <a:ext cx="1" cy="196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6" idx="2"/>
            <a:endCxn id="7" idx="0"/>
          </p:cNvCxnSpPr>
          <p:nvPr/>
        </p:nvCxnSpPr>
        <p:spPr>
          <a:xfrm flipH="1">
            <a:off x="1304277" y="1812554"/>
            <a:ext cx="4797" cy="1856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22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81322" y="109399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projecten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  <a:endParaRPr lang="nl-NL" b="1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81319" y="557889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Speciale projecten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4" name="Rechthoek 3"/>
          <p:cNvSpPr/>
          <p:nvPr/>
        </p:nvSpPr>
        <p:spPr>
          <a:xfrm>
            <a:off x="281320" y="467970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 contacten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5" name="Rechthoek 4"/>
          <p:cNvSpPr/>
          <p:nvPr/>
        </p:nvSpPr>
        <p:spPr>
          <a:xfrm>
            <a:off x="281321" y="378140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Jeugd activiteiten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6" name="Rechthoek 5"/>
          <p:cNvSpPr/>
          <p:nvPr/>
        </p:nvSpPr>
        <p:spPr>
          <a:xfrm>
            <a:off x="281321" y="287648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Vocational</a:t>
            </a: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services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" name="Rechthoek 6"/>
          <p:cNvSpPr/>
          <p:nvPr/>
        </p:nvSpPr>
        <p:spPr>
          <a:xfrm>
            <a:off x="281322" y="198583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services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cxnSp>
        <p:nvCxnSpPr>
          <p:cNvPr id="8" name="Rechte verbindingslijn 7"/>
          <p:cNvCxnSpPr>
            <a:stCxn id="2" idx="2"/>
            <a:endCxn id="7" idx="0"/>
          </p:cNvCxnSpPr>
          <p:nvPr/>
        </p:nvCxnSpPr>
        <p:spPr>
          <a:xfrm>
            <a:off x="1305637" y="1800447"/>
            <a:ext cx="0" cy="1853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7" idx="2"/>
            <a:endCxn id="6" idx="0"/>
          </p:cNvCxnSpPr>
          <p:nvPr/>
        </p:nvCxnSpPr>
        <p:spPr>
          <a:xfrm flipH="1">
            <a:off x="1305636" y="2692284"/>
            <a:ext cx="1" cy="1841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6" idx="2"/>
            <a:endCxn id="5" idx="0"/>
          </p:cNvCxnSpPr>
          <p:nvPr/>
        </p:nvCxnSpPr>
        <p:spPr>
          <a:xfrm>
            <a:off x="1305636" y="3582934"/>
            <a:ext cx="0" cy="198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5" idx="2"/>
            <a:endCxn id="4" idx="0"/>
          </p:cNvCxnSpPr>
          <p:nvPr/>
        </p:nvCxnSpPr>
        <p:spPr>
          <a:xfrm flipH="1">
            <a:off x="1305635" y="4487861"/>
            <a:ext cx="1" cy="191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>
            <a:stCxn id="4" idx="2"/>
            <a:endCxn id="3" idx="0"/>
          </p:cNvCxnSpPr>
          <p:nvPr/>
        </p:nvCxnSpPr>
        <p:spPr>
          <a:xfrm flipH="1">
            <a:off x="1305634" y="5386158"/>
            <a:ext cx="1" cy="1927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hthoek 12"/>
          <p:cNvSpPr/>
          <p:nvPr/>
        </p:nvSpPr>
        <p:spPr>
          <a:xfrm>
            <a:off x="3552331" y="1099281"/>
            <a:ext cx="6393896" cy="1138773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0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projecten</a:t>
            </a:r>
          </a:p>
          <a:p>
            <a:pPr algn="ctr"/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Verzorgt de planning en uitvoering van educatieve, humanitaire en </a:t>
            </a:r>
            <a:r>
              <a:rPr lang="nl-NL" sz="1600" dirty="0" err="1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vocational</a:t>
            </a: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projecten, die ten goede komen aan lokale, nationale en internationale doelen. 	</a:t>
            </a:r>
            <a:endParaRPr lang="nl-NL" sz="1600" dirty="0">
              <a:solidFill>
                <a:srgbClr val="005DAA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552331" y="4259214"/>
            <a:ext cx="6393895" cy="20313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Actiepunten voor het jaar 2016 – 2017</a:t>
            </a: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1….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548996" y="2586914"/>
            <a:ext cx="4400564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Doelgebieden: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Lokale en internationale projecten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Publiekgerichte fondswerving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Donatie aan Rotary Foundation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Aandacht voor bestuurlijke continuïteit</a:t>
            </a:r>
            <a:endParaRPr lang="nl-NL" sz="1600" dirty="0">
              <a:solidFill>
                <a:srgbClr val="005D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74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573479" y="1096915"/>
            <a:ext cx="6393896" cy="1384995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0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 en communicatie</a:t>
            </a:r>
          </a:p>
          <a:p>
            <a:pPr algn="ctr"/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Heeft tot taak buitenstaanders te informeren over Rotary in het algemeen en de clubprojecten en clubactiviteiten naar buiten te promoten. Interne communicatie is ook een onderdeel van deze commissie.	</a:t>
            </a:r>
            <a:endParaRPr lang="nl-NL" sz="1600" dirty="0">
              <a:solidFill>
                <a:srgbClr val="005DAA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573480" y="4268516"/>
            <a:ext cx="6393895" cy="20313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Actiepunten voor het jaar 2016 – 2017</a:t>
            </a: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1….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269820" y="2886750"/>
            <a:ext cx="5713424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Doelgebieden: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de kaart zetten in de maatschappelijke omgeving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Aandacht voor bestuurlijke continuïteit</a:t>
            </a:r>
            <a:endParaRPr lang="nl-NL" dirty="0">
              <a:solidFill>
                <a:srgbClr val="005DAA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92165" y="109691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 en communicatie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" name="Rechthoek 6"/>
          <p:cNvSpPr/>
          <p:nvPr/>
        </p:nvSpPr>
        <p:spPr>
          <a:xfrm>
            <a:off x="292164" y="2886750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" name="Rechthoek 7"/>
          <p:cNvSpPr/>
          <p:nvPr/>
        </p:nvSpPr>
        <p:spPr>
          <a:xfrm>
            <a:off x="292164" y="3790035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Weekbericht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9" name="Rechthoek 8"/>
          <p:cNvSpPr/>
          <p:nvPr/>
        </p:nvSpPr>
        <p:spPr>
          <a:xfrm>
            <a:off x="287365" y="469301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Ledenboekje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10" name="Rechthoek 9"/>
          <p:cNvSpPr/>
          <p:nvPr/>
        </p:nvSpPr>
        <p:spPr>
          <a:xfrm>
            <a:off x="292162" y="5593388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Reader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11" name="Rechthoek 10"/>
          <p:cNvSpPr/>
          <p:nvPr/>
        </p:nvSpPr>
        <p:spPr>
          <a:xfrm>
            <a:off x="292162" y="1993597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Publiciteit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cxnSp>
        <p:nvCxnSpPr>
          <p:cNvPr id="12" name="Rechte verbindingslijn 11"/>
          <p:cNvCxnSpPr>
            <a:stCxn id="6" idx="2"/>
            <a:endCxn id="11" idx="0"/>
          </p:cNvCxnSpPr>
          <p:nvPr/>
        </p:nvCxnSpPr>
        <p:spPr>
          <a:xfrm flipH="1">
            <a:off x="1316477" y="1803368"/>
            <a:ext cx="3" cy="1902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>
            <a:stCxn id="11" idx="2"/>
            <a:endCxn id="7" idx="0"/>
          </p:cNvCxnSpPr>
          <p:nvPr/>
        </p:nvCxnSpPr>
        <p:spPr>
          <a:xfrm>
            <a:off x="1316477" y="2700050"/>
            <a:ext cx="2" cy="186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>
            <a:stCxn id="7" idx="2"/>
            <a:endCxn id="8" idx="0"/>
          </p:cNvCxnSpPr>
          <p:nvPr/>
        </p:nvCxnSpPr>
        <p:spPr>
          <a:xfrm>
            <a:off x="1316479" y="3593203"/>
            <a:ext cx="0" cy="1968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>
            <a:stCxn id="8" idx="2"/>
            <a:endCxn id="9" idx="0"/>
          </p:cNvCxnSpPr>
          <p:nvPr/>
        </p:nvCxnSpPr>
        <p:spPr>
          <a:xfrm flipH="1">
            <a:off x="1311680" y="4496488"/>
            <a:ext cx="4799" cy="1965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9" idx="2"/>
            <a:endCxn id="10" idx="0"/>
          </p:cNvCxnSpPr>
          <p:nvPr/>
        </p:nvCxnSpPr>
        <p:spPr>
          <a:xfrm>
            <a:off x="1311680" y="5399467"/>
            <a:ext cx="4797" cy="1939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394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598194" y="1084854"/>
            <a:ext cx="6393896" cy="1138773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0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 Foundation</a:t>
            </a:r>
          </a:p>
          <a:p>
            <a:pPr algn="ctr"/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 commissie maakt plannen en voert activiteiten uit om de Rotary Foundation te steunen met financiële bijdragen (fundraising) en door deelname van de club aan Foundation programma’s	</a:t>
            </a:r>
            <a:endParaRPr lang="nl-NL" sz="1600" dirty="0">
              <a:solidFill>
                <a:srgbClr val="005DAA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598194" y="4282545"/>
            <a:ext cx="6393895" cy="20313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Actiepunten voor het jaar 2016 – 2017</a:t>
            </a: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1….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5…. 			Door ….		Einddatum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594859" y="2960698"/>
            <a:ext cx="4400564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Doelgebied: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Donatie aan Rotary Foundation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Aandacht voor bestuurlijke continuïteit</a:t>
            </a:r>
          </a:p>
        </p:txBody>
      </p:sp>
      <p:sp>
        <p:nvSpPr>
          <p:cNvPr id="6" name="Rechthoek 5"/>
          <p:cNvSpPr/>
          <p:nvPr/>
        </p:nvSpPr>
        <p:spPr>
          <a:xfrm>
            <a:off x="311421" y="1084854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</a:t>
            </a:r>
          </a:p>
          <a:p>
            <a:pPr algn="ctr"/>
            <a:r>
              <a:rPr lang="nl-NL" sz="16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7" name="Rechthoek 6"/>
          <p:cNvSpPr/>
          <p:nvPr/>
        </p:nvSpPr>
        <p:spPr>
          <a:xfrm>
            <a:off x="311420" y="288767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 Foundation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8" name="Rechthoek 7"/>
          <p:cNvSpPr/>
          <p:nvPr/>
        </p:nvSpPr>
        <p:spPr>
          <a:xfrm>
            <a:off x="311419" y="3795559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9" name="Rechthoek 8"/>
          <p:cNvSpPr/>
          <p:nvPr/>
        </p:nvSpPr>
        <p:spPr>
          <a:xfrm>
            <a:off x="317961" y="4703221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10" name="Rechthoek 9"/>
          <p:cNvSpPr/>
          <p:nvPr/>
        </p:nvSpPr>
        <p:spPr>
          <a:xfrm>
            <a:off x="311418" y="5601307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sp>
        <p:nvSpPr>
          <p:cNvPr id="11" name="Rechthoek 10"/>
          <p:cNvSpPr/>
          <p:nvPr/>
        </p:nvSpPr>
        <p:spPr>
          <a:xfrm>
            <a:off x="311421" y="2004336"/>
            <a:ext cx="2048629" cy="70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Fundraising</a:t>
            </a:r>
          </a:p>
          <a:p>
            <a:pPr algn="ctr"/>
            <a:r>
              <a:rPr lang="nl-NL" sz="1400" b="1" dirty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naam</a:t>
            </a:r>
          </a:p>
        </p:txBody>
      </p:sp>
      <p:cxnSp>
        <p:nvCxnSpPr>
          <p:cNvPr id="12" name="Rechte verbindingslijn 11"/>
          <p:cNvCxnSpPr>
            <a:stCxn id="6" idx="2"/>
            <a:endCxn id="11" idx="0"/>
          </p:cNvCxnSpPr>
          <p:nvPr/>
        </p:nvCxnSpPr>
        <p:spPr>
          <a:xfrm>
            <a:off x="1335736" y="1791307"/>
            <a:ext cx="0" cy="2130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>
            <a:stCxn id="11" idx="2"/>
            <a:endCxn id="7" idx="0"/>
          </p:cNvCxnSpPr>
          <p:nvPr/>
        </p:nvCxnSpPr>
        <p:spPr>
          <a:xfrm flipH="1">
            <a:off x="1335735" y="2710789"/>
            <a:ext cx="1" cy="1768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>
            <a:stCxn id="7" idx="2"/>
            <a:endCxn id="8" idx="0"/>
          </p:cNvCxnSpPr>
          <p:nvPr/>
        </p:nvCxnSpPr>
        <p:spPr>
          <a:xfrm flipH="1">
            <a:off x="1335734" y="3594124"/>
            <a:ext cx="1" cy="2014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>
            <a:stCxn id="8" idx="2"/>
            <a:endCxn id="9" idx="0"/>
          </p:cNvCxnSpPr>
          <p:nvPr/>
        </p:nvCxnSpPr>
        <p:spPr>
          <a:xfrm>
            <a:off x="1335734" y="4502012"/>
            <a:ext cx="6542" cy="2012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9" idx="2"/>
            <a:endCxn id="10" idx="0"/>
          </p:cNvCxnSpPr>
          <p:nvPr/>
        </p:nvCxnSpPr>
        <p:spPr>
          <a:xfrm flipH="1">
            <a:off x="1335733" y="5409674"/>
            <a:ext cx="6543" cy="19163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836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13" y="556054"/>
            <a:ext cx="8949804" cy="547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0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ea4d15345c51fd1aa3846f326d74fd18b923cb"/>
</p:tagLst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FA1503B-7687-45FF-B586-65D060E3F3E9}" vid="{28B6ED35-ADCC-47CC-8C9B-7B4BEC1856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D1580-breed</Template>
  <TotalTime>14</TotalTime>
  <Words>465</Words>
  <Application>Microsoft Office PowerPoint</Application>
  <PresentationFormat>Breedbeeld</PresentationFormat>
  <Paragraphs>205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Alfred Schrijver</dc:creator>
  <cp:lastModifiedBy>Alfred Schrijver</cp:lastModifiedBy>
  <cp:revision>2</cp:revision>
  <dcterms:created xsi:type="dcterms:W3CDTF">2016-03-23T15:14:14Z</dcterms:created>
  <dcterms:modified xsi:type="dcterms:W3CDTF">2016-03-23T15:28:25Z</dcterms:modified>
</cp:coreProperties>
</file>