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Lst>
  <p:notesMasterIdLst>
    <p:notesMasterId r:id="rId33"/>
  </p:notesMasterIdLst>
  <p:handoutMasterIdLst>
    <p:handoutMasterId r:id="rId34"/>
  </p:handoutMasterIdLst>
  <p:sldIdLst>
    <p:sldId id="501" r:id="rId4"/>
    <p:sldId id="528" r:id="rId5"/>
    <p:sldId id="529" r:id="rId6"/>
    <p:sldId id="525" r:id="rId7"/>
    <p:sldId id="605" r:id="rId8"/>
    <p:sldId id="599" r:id="rId9"/>
    <p:sldId id="601" r:id="rId10"/>
    <p:sldId id="572" r:id="rId11"/>
    <p:sldId id="602" r:id="rId12"/>
    <p:sldId id="603" r:id="rId13"/>
    <p:sldId id="543" r:id="rId14"/>
    <p:sldId id="544" r:id="rId15"/>
    <p:sldId id="535" r:id="rId16"/>
    <p:sldId id="593" r:id="rId17"/>
    <p:sldId id="545" r:id="rId18"/>
    <p:sldId id="562" r:id="rId19"/>
    <p:sldId id="531" r:id="rId20"/>
    <p:sldId id="573" r:id="rId21"/>
    <p:sldId id="556" r:id="rId22"/>
    <p:sldId id="558" r:id="rId23"/>
    <p:sldId id="565" r:id="rId24"/>
    <p:sldId id="574" r:id="rId25"/>
    <p:sldId id="575" r:id="rId26"/>
    <p:sldId id="578" r:id="rId27"/>
    <p:sldId id="579" r:id="rId28"/>
    <p:sldId id="581" r:id="rId29"/>
    <p:sldId id="604" r:id="rId30"/>
    <p:sldId id="577" r:id="rId31"/>
    <p:sldId id="580" r:id="rId32"/>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A"/>
    <a:srgbClr val="00AEEF"/>
    <a:srgbClr val="009999"/>
    <a:srgbClr val="005DAA"/>
    <a:srgbClr val="FF7600"/>
    <a:srgbClr val="D91B5C"/>
    <a:srgbClr val="872175"/>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6" autoAdjust="0"/>
    <p:restoredTop sz="71386" autoAdjust="0"/>
  </p:normalViewPr>
  <p:slideViewPr>
    <p:cSldViewPr>
      <p:cViewPr varScale="1">
        <p:scale>
          <a:sx n="73" d="100"/>
          <a:sy n="73" d="100"/>
        </p:scale>
        <p:origin x="1422" y="72"/>
      </p:cViewPr>
      <p:guideLst>
        <p:guide orient="horz" pos="2160"/>
        <p:guide pos="2880"/>
      </p:guideLst>
    </p:cSldViewPr>
  </p:slideViewPr>
  <p:outlineViewPr>
    <p:cViewPr>
      <p:scale>
        <a:sx n="75" d="100"/>
        <a:sy n="75" d="100"/>
      </p:scale>
      <p:origin x="784" y="162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59" d="100"/>
          <a:sy n="159" d="100"/>
        </p:scale>
        <p:origin x="-6480"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lvl1pPr>
          </a:lstStyle>
          <a:p>
            <a:fld id="{1A427E11-34B1-44FC-9675-3E6BB0098D89}" type="slidenum">
              <a:rPr lang="en-US"/>
              <a:pPr/>
              <a:t>‹nr.›</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lvl1pPr>
          </a:lstStyle>
          <a:p>
            <a:fld id="{11D6A574-35A9-49BE-BFDC-BAF2F335866D}" type="slidenum">
              <a:rPr lang="en-US"/>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11D6A574-35A9-49BE-BFDC-BAF2F335866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11D6A574-35A9-49BE-BFDC-BAF2F335866D}"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altLang="en-US" b="1" dirty="0" err="1">
                <a:latin typeface="Arial" pitchFamily="34" charset="0"/>
                <a:ea typeface="ヒラギノ角ゴ Pro W3" pitchFamily="-84" charset="-128"/>
              </a:rPr>
              <a:t>Alleen</a:t>
            </a:r>
            <a:r>
              <a:rPr lang="en-US" altLang="en-US" b="1" baseline="0" dirty="0">
                <a:latin typeface="Arial" pitchFamily="34" charset="0"/>
                <a:ea typeface="ヒラギノ角ゴ Pro W3" pitchFamily="-84" charset="-128"/>
              </a:rPr>
              <a:t> </a:t>
            </a:r>
            <a:r>
              <a:rPr lang="en-US" altLang="en-US" b="1" baseline="0" dirty="0" err="1">
                <a:latin typeface="Arial" pitchFamily="34" charset="0"/>
                <a:ea typeface="ヒラギノ角ゴ Pro W3" pitchFamily="-84" charset="-128"/>
              </a:rPr>
              <a:t>v</a:t>
            </a:r>
            <a:r>
              <a:rPr lang="en-US" altLang="en-US" b="1" dirty="0" err="1">
                <a:latin typeface="Arial" pitchFamily="34" charset="0"/>
                <a:ea typeface="ヒラギノ角ゴ Pro W3" pitchFamily="-84" charset="-128"/>
              </a:rPr>
              <a:t>oorlezen</a:t>
            </a:r>
            <a:r>
              <a:rPr lang="en-US" altLang="en-US" b="1" baseline="0" dirty="0">
                <a:latin typeface="Arial" pitchFamily="34" charset="0"/>
                <a:ea typeface="ヒラギノ角ゴ Pro W3" pitchFamily="-84" charset="-128"/>
              </a:rPr>
              <a:t> &amp; </a:t>
            </a:r>
            <a:r>
              <a:rPr lang="en-US" altLang="en-US" b="1" baseline="0" dirty="0" err="1">
                <a:latin typeface="Arial" pitchFamily="34" charset="0"/>
                <a:ea typeface="ヒラギノ角ゴ Pro W3" pitchFamily="-84" charset="-128"/>
              </a:rPr>
              <a:t>wijzen</a:t>
            </a:r>
            <a:r>
              <a:rPr lang="en-US" altLang="en-US" b="1" baseline="0" dirty="0">
                <a:latin typeface="Arial" pitchFamily="34" charset="0"/>
                <a:ea typeface="ヒラギノ角ゴ Pro W3" pitchFamily="-84" charset="-128"/>
              </a:rPr>
              <a:t> op de </a:t>
            </a:r>
            <a:r>
              <a:rPr lang="en-US" altLang="en-US" b="1" baseline="0" dirty="0" err="1">
                <a:latin typeface="Arial" pitchFamily="34" charset="0"/>
                <a:ea typeface="ヒラギノ角ゴ Pro W3" pitchFamily="-84" charset="-128"/>
              </a:rPr>
              <a:t>zes</a:t>
            </a:r>
            <a:r>
              <a:rPr lang="en-US" altLang="en-US" b="1" baseline="0" dirty="0">
                <a:latin typeface="Arial" pitchFamily="34" charset="0"/>
                <a:ea typeface="ヒラギノ角ゴ Pro W3" pitchFamily="-84" charset="-128"/>
              </a:rPr>
              <a:t> </a:t>
            </a:r>
            <a:r>
              <a:rPr lang="en-US" altLang="en-US" b="1" baseline="0" dirty="0" err="1">
                <a:latin typeface="Arial" pitchFamily="34" charset="0"/>
                <a:ea typeface="ヒラギノ角ゴ Pro W3" pitchFamily="-84" charset="-128"/>
              </a:rPr>
              <a:t>symbolen</a:t>
            </a:r>
            <a:r>
              <a:rPr lang="en-US" altLang="en-US" b="1" baseline="0" dirty="0">
                <a:latin typeface="Arial" pitchFamily="34" charset="0"/>
                <a:ea typeface="ヒラギノ角ゴ Pro W3" pitchFamily="-84" charset="-128"/>
              </a:rPr>
              <a:t>. </a:t>
            </a:r>
          </a:p>
          <a:p>
            <a:endParaRPr lang="en-US" altLang="en-US" dirty="0">
              <a:latin typeface="Arial" pitchFamily="34" charset="0"/>
              <a:ea typeface="ヒラギノ角ゴ Pro W3" pitchFamily="-84" charset="-128"/>
            </a:endParaRPr>
          </a:p>
          <a:p>
            <a:r>
              <a:rPr lang="en-US" altLang="en-US" dirty="0">
                <a:latin typeface="Arial" pitchFamily="34" charset="0"/>
                <a:ea typeface="ヒラギノ角ゴ Pro W3" pitchFamily="-84" charset="-128"/>
              </a:rPr>
              <a:t>Whether it’s eradicating polio in India, digging water wells in the Philippines, providing dictionaries to a local elementary school, or educating a scholar in peace and conflict resolution, Rotary creates the environment and circumstances to promote peace throughout the world.</a:t>
            </a:r>
          </a:p>
          <a:p>
            <a:r>
              <a:rPr lang="en-US" altLang="en-US" dirty="0">
                <a:latin typeface="Arial" pitchFamily="34" charset="0"/>
                <a:ea typeface="ヒラギノ角ゴ Pro W3" pitchFamily="-84" charset="-128"/>
              </a:rPr>
              <a:t>So I ask you, what makes Rotary special? </a:t>
            </a:r>
            <a:endParaRPr lang="en-US" altLang="en-US" b="1" dirty="0">
              <a:latin typeface="Arial" pitchFamily="34" charset="0"/>
              <a:ea typeface="ヒラギノ角ゴ Pro W3" pitchFamily="-84" charset="-128"/>
            </a:endParaRPr>
          </a:p>
          <a:p>
            <a:r>
              <a:rPr lang="en-US" altLang="en-US" b="1" dirty="0">
                <a:latin typeface="Arial" pitchFamily="34" charset="0"/>
                <a:ea typeface="ヒラギノ角ゴ Pro W3" pitchFamily="-84" charset="-128"/>
              </a:rPr>
              <a:t>[Encourage Audience Participation]</a:t>
            </a:r>
          </a:p>
          <a:p>
            <a:endParaRPr lang="en-US" altLang="en-US" b="1" dirty="0">
              <a:latin typeface="Arial" pitchFamily="34" charset="0"/>
              <a:ea typeface="ヒラギノ角ゴ Pro W3" pitchFamily="-84" charset="-128"/>
            </a:endParaRPr>
          </a:p>
          <a:p>
            <a:r>
              <a:rPr lang="en-US" altLang="en-US" b="1" dirty="0">
                <a:latin typeface="Arial" pitchFamily="34" charset="0"/>
                <a:ea typeface="ヒラギノ角ゴ Pro W3" pitchFamily="-84" charset="-128"/>
              </a:rPr>
              <a:t>The Rotary Foundation</a:t>
            </a:r>
          </a:p>
          <a:p>
            <a:r>
              <a:rPr lang="en-US" altLang="en-US" dirty="0">
                <a:latin typeface="Arial" pitchFamily="34" charset="0"/>
                <a:ea typeface="ヒラギノ角ゴ Pro W3" pitchFamily="-84" charset="-128"/>
              </a:rPr>
              <a:t>-Addresses </a:t>
            </a:r>
            <a:r>
              <a:rPr lang="en-US" altLang="en-US" i="1" u="sng" dirty="0">
                <a:latin typeface="Arial" pitchFamily="34" charset="0"/>
                <a:ea typeface="ヒラギノ角ゴ Pro W3" pitchFamily="-84" charset="-128"/>
              </a:rPr>
              <a:t>all</a:t>
            </a:r>
            <a:r>
              <a:rPr lang="en-US" altLang="en-US" dirty="0">
                <a:latin typeface="Arial" pitchFamily="34" charset="0"/>
                <a:ea typeface="ヒラギノ角ゴ Pro W3" pitchFamily="-84" charset="-128"/>
              </a:rPr>
              <a:t> of the greatest educational and humanitarian needs</a:t>
            </a:r>
          </a:p>
          <a:p>
            <a:r>
              <a:rPr lang="en-US" altLang="en-US" dirty="0">
                <a:latin typeface="Arial" pitchFamily="34" charset="0"/>
                <a:ea typeface="ヒラギノ角ゴ Pro W3" pitchFamily="-84" charset="-128"/>
              </a:rPr>
              <a:t>-Its world reach is </a:t>
            </a:r>
            <a:r>
              <a:rPr lang="en-US" altLang="en-US" i="1" u="sng" dirty="0">
                <a:latin typeface="Arial" pitchFamily="34" charset="0"/>
                <a:ea typeface="ヒラギノ角ゴ Pro W3" pitchFamily="-84" charset="-128"/>
              </a:rPr>
              <a:t>greater than</a:t>
            </a:r>
            <a:r>
              <a:rPr lang="en-US" altLang="en-US" dirty="0">
                <a:latin typeface="Arial" pitchFamily="34" charset="0"/>
                <a:ea typeface="ヒラギノ角ゴ Pro W3" pitchFamily="-84" charset="-128"/>
              </a:rPr>
              <a:t> the United Nations</a:t>
            </a:r>
          </a:p>
          <a:p>
            <a:r>
              <a:rPr lang="en-US" altLang="en-US" dirty="0">
                <a:latin typeface="Arial" pitchFamily="34" charset="0"/>
                <a:ea typeface="ヒラギノ角ゴ Pro W3" pitchFamily="-84" charset="-128"/>
              </a:rPr>
              <a:t>-We can go where politicians and religious groups cannot</a:t>
            </a:r>
          </a:p>
          <a:p>
            <a:endParaRPr lang="en-US" altLang="en-US" dirty="0">
              <a:latin typeface="Arial" pitchFamily="34" charset="0"/>
              <a:ea typeface="ヒラギノ角ゴ Pro W3" pitchFamily="-84" charset="-128"/>
            </a:endParaRPr>
          </a:p>
          <a:p>
            <a:r>
              <a:rPr lang="en-US" altLang="en-US" dirty="0">
                <a:latin typeface="Arial" pitchFamily="34" charset="0"/>
                <a:ea typeface="ヒラギノ角ゴ Pro W3" pitchFamily="-84" charset="-128"/>
              </a:rPr>
              <a:t>Thank you for your comments.  I encourage you to share your stories with your fellow Rotarians, and with The Rotary Foundation – so we may share them with the world.</a:t>
            </a:r>
          </a:p>
          <a:p>
            <a:endParaRPr lang="nl-NL" dirty="0">
              <a:latin typeface="Arial" pitchFamily="34" charset="0"/>
              <a:ea typeface="ヒラギノ角ゴ Pro W3" pitchFamily="-84" charset="-128"/>
            </a:endParaRPr>
          </a:p>
        </p:txBody>
      </p:sp>
      <p:sp>
        <p:nvSpPr>
          <p:cNvPr id="138244" name="Slide Number Placeholder 3"/>
          <p:cNvSpPr>
            <a:spLocks noGrp="1"/>
          </p:cNvSpPr>
          <p:nvPr>
            <p:ph type="sldNum" sz="quarter" idx="5"/>
          </p:nvPr>
        </p:nvSpPr>
        <p:spPr>
          <a:noFill/>
        </p:spPr>
        <p:txBody>
          <a:bodyPr/>
          <a:lstStyle/>
          <a:p>
            <a:fld id="{CC1679B4-0052-4DA9-8CDC-AA8B3018C556}"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17</a:t>
            </a:fld>
            <a:endParaRPr lang="en-US"/>
          </a:p>
        </p:txBody>
      </p:sp>
    </p:spTree>
    <p:extLst>
      <p:ext uri="{BB962C8B-B14F-4D97-AF65-F5344CB8AC3E}">
        <p14:creationId xmlns:p14="http://schemas.microsoft.com/office/powerpoint/2010/main" val="1579947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18</a:t>
            </a:fld>
            <a:endParaRPr lang="en-US"/>
          </a:p>
        </p:txBody>
      </p:sp>
    </p:spTree>
    <p:extLst>
      <p:ext uri="{BB962C8B-B14F-4D97-AF65-F5344CB8AC3E}">
        <p14:creationId xmlns:p14="http://schemas.microsoft.com/office/powerpoint/2010/main" val="474092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19</a:t>
            </a:fld>
            <a:endParaRPr lang="en-US"/>
          </a:p>
        </p:txBody>
      </p:sp>
    </p:spTree>
    <p:extLst>
      <p:ext uri="{BB962C8B-B14F-4D97-AF65-F5344CB8AC3E}">
        <p14:creationId xmlns:p14="http://schemas.microsoft.com/office/powerpoint/2010/main" val="1648731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21</a:t>
            </a:fld>
            <a:endParaRPr lang="en-US"/>
          </a:p>
        </p:txBody>
      </p:sp>
    </p:spTree>
    <p:extLst>
      <p:ext uri="{BB962C8B-B14F-4D97-AF65-F5344CB8AC3E}">
        <p14:creationId xmlns:p14="http://schemas.microsoft.com/office/powerpoint/2010/main" val="3292316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11D6A574-35A9-49BE-BFDC-BAF2F335866D}"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11D6A574-35A9-49BE-BFDC-BAF2F335866D}"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11D6A574-35A9-49BE-BFDC-BAF2F335866D}"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27</a:t>
            </a:fld>
            <a:endParaRPr lang="en-US"/>
          </a:p>
        </p:txBody>
      </p:sp>
    </p:spTree>
    <p:extLst>
      <p:ext uri="{BB962C8B-B14F-4D97-AF65-F5344CB8AC3E}">
        <p14:creationId xmlns:p14="http://schemas.microsoft.com/office/powerpoint/2010/main" val="381224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2</a:t>
            </a:fld>
            <a:endParaRPr lang="en-US"/>
          </a:p>
        </p:txBody>
      </p:sp>
    </p:spTree>
    <p:extLst>
      <p:ext uri="{BB962C8B-B14F-4D97-AF65-F5344CB8AC3E}">
        <p14:creationId xmlns:p14="http://schemas.microsoft.com/office/powerpoint/2010/main" val="237859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4</a:t>
            </a:fld>
            <a:endParaRPr lang="en-US"/>
          </a:p>
        </p:txBody>
      </p:sp>
    </p:spTree>
    <p:extLst>
      <p:ext uri="{BB962C8B-B14F-4D97-AF65-F5344CB8AC3E}">
        <p14:creationId xmlns:p14="http://schemas.microsoft.com/office/powerpoint/2010/main" val="351347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5</a:t>
            </a:fld>
            <a:endParaRPr lang="en-US"/>
          </a:p>
        </p:txBody>
      </p:sp>
    </p:spTree>
    <p:extLst>
      <p:ext uri="{BB962C8B-B14F-4D97-AF65-F5344CB8AC3E}">
        <p14:creationId xmlns:p14="http://schemas.microsoft.com/office/powerpoint/2010/main" val="134192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7</a:t>
            </a:fld>
            <a:endParaRPr lang="en-US"/>
          </a:p>
        </p:txBody>
      </p:sp>
    </p:spTree>
    <p:extLst>
      <p:ext uri="{BB962C8B-B14F-4D97-AF65-F5344CB8AC3E}">
        <p14:creationId xmlns:p14="http://schemas.microsoft.com/office/powerpoint/2010/main" val="211557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11D6A574-35A9-49BE-BFDC-BAF2F335866D}"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9</a:t>
            </a:fld>
            <a:endParaRPr lang="en-US"/>
          </a:p>
        </p:txBody>
      </p:sp>
    </p:spTree>
    <p:extLst>
      <p:ext uri="{BB962C8B-B14F-4D97-AF65-F5344CB8AC3E}">
        <p14:creationId xmlns:p14="http://schemas.microsoft.com/office/powerpoint/2010/main" val="215609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1D6A574-35A9-49BE-BFDC-BAF2F335866D}" type="slidenum">
              <a:rPr lang="en-US" smtClean="0"/>
              <a:pPr/>
              <a:t>10</a:t>
            </a:fld>
            <a:endParaRPr lang="en-US"/>
          </a:p>
        </p:txBody>
      </p:sp>
    </p:spTree>
    <p:extLst>
      <p:ext uri="{BB962C8B-B14F-4D97-AF65-F5344CB8AC3E}">
        <p14:creationId xmlns:p14="http://schemas.microsoft.com/office/powerpoint/2010/main" val="63335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11D6A574-35A9-49BE-BFDC-BAF2F335866D}"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5"/>
          <p:cNvSpPr>
            <a:spLocks noChangeArrowheads="1"/>
          </p:cNvSpPr>
          <p:nvPr userDrawn="1"/>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5"/>
          <p:cNvSpPr>
            <a:spLocks noChangeArrowheads="1"/>
          </p:cNvSpPr>
          <p:nvPr userDrawn="1"/>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5"/>
          <p:cNvSpPr>
            <a:spLocks noChangeArrowheads="1"/>
          </p:cNvSpPr>
          <p:nvPr userDrawn="1"/>
        </p:nvSpPr>
        <p:spPr bwMode="auto">
          <a:xfrm>
            <a:off x="-76200" y="457200"/>
            <a:ext cx="9296400" cy="533400"/>
          </a:xfrm>
          <a:prstGeom prst="rect">
            <a:avLst/>
          </a:prstGeom>
          <a:solidFill>
            <a:schemeClr val="tx2"/>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5"/>
          <p:cNvSpPr>
            <a:spLocks noChangeArrowheads="1"/>
          </p:cNvSpPr>
          <p:nvPr userDrawn="1"/>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5"/>
          <p:cNvSpPr>
            <a:spLocks noChangeArrowheads="1"/>
          </p:cNvSpPr>
          <p:nvPr userDrawn="1"/>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28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4"/>
          <p:cNvSpPr>
            <a:spLocks noChangeArrowheads="1"/>
          </p:cNvSpPr>
          <p:nvPr userDrawn="1"/>
        </p:nvSpPr>
        <p:spPr bwMode="auto">
          <a:xfrm>
            <a:off x="-152400" y="2667000"/>
            <a:ext cx="9525000" cy="1600200"/>
          </a:xfrm>
          <a:prstGeom prst="rect">
            <a:avLst/>
          </a:prstGeom>
          <a:solidFill>
            <a:schemeClr val="accent1"/>
          </a:solidFill>
          <a:ln w="9525">
            <a:noFill/>
            <a:miter lim="800000"/>
            <a:headEnd/>
            <a:tailEnd/>
          </a:ln>
          <a:effectLst>
            <a:outerShdw dist="61087" dir="5400000" rotWithShape="0">
              <a:srgbClr val="808080">
                <a:alpha val="45999"/>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4"/>
          <p:cNvSpPr>
            <a:spLocks noChangeArrowheads="1"/>
          </p:cNvSpPr>
          <p:nvPr userDrawn="1"/>
        </p:nvSpPr>
        <p:spPr bwMode="auto">
          <a:xfrm>
            <a:off x="-152400" y="2667000"/>
            <a:ext cx="9525000" cy="1600200"/>
          </a:xfrm>
          <a:prstGeom prst="rect">
            <a:avLst/>
          </a:prstGeom>
          <a:solidFill>
            <a:srgbClr val="005DAA"/>
          </a:solidFill>
          <a:ln w="9525">
            <a:noFill/>
            <a:miter lim="800000"/>
            <a:headEnd/>
            <a:tailEnd/>
          </a:ln>
          <a:effectLst>
            <a:outerShdw dist="61087" dir="5400000" rotWithShape="0">
              <a:srgbClr val="808080">
                <a:alpha val="45999"/>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4"/>
          <p:cNvSpPr>
            <a:spLocks noChangeArrowheads="1"/>
          </p:cNvSpPr>
          <p:nvPr userDrawn="1"/>
        </p:nvSpPr>
        <p:spPr bwMode="auto">
          <a:xfrm>
            <a:off x="-152400" y="2667000"/>
            <a:ext cx="9525000" cy="1600200"/>
          </a:xfrm>
          <a:prstGeom prst="rect">
            <a:avLst/>
          </a:prstGeom>
          <a:solidFill>
            <a:schemeClr val="tx2"/>
          </a:solidFill>
          <a:ln w="9525">
            <a:noFill/>
            <a:miter lim="800000"/>
            <a:headEnd/>
            <a:tailEnd/>
          </a:ln>
          <a:effectLst>
            <a:outerShdw dist="61087" dir="5400000" rotWithShape="0">
              <a:srgbClr val="808080">
                <a:alpha val="45999"/>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4"/>
          <p:cNvSpPr>
            <a:spLocks noChangeArrowheads="1"/>
          </p:cNvSpPr>
          <p:nvPr userDrawn="1"/>
        </p:nvSpPr>
        <p:spPr bwMode="auto">
          <a:xfrm>
            <a:off x="-152400" y="2667000"/>
            <a:ext cx="9525000" cy="1600200"/>
          </a:xfrm>
          <a:prstGeom prst="rect">
            <a:avLst/>
          </a:prstGeom>
          <a:solidFill>
            <a:srgbClr val="009999"/>
          </a:solidFill>
          <a:ln w="9525">
            <a:noFill/>
            <a:miter lim="800000"/>
            <a:headEnd/>
            <a:tailEnd/>
          </a:ln>
          <a:effectLst>
            <a:outerShdw dist="61087" dir="5400000" rotWithShape="0">
              <a:srgbClr val="808080">
                <a:alpha val="45999"/>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4"/>
          <p:cNvSpPr>
            <a:spLocks noChangeArrowheads="1"/>
          </p:cNvSpPr>
          <p:nvPr userDrawn="1"/>
        </p:nvSpPr>
        <p:spPr bwMode="auto">
          <a:xfrm>
            <a:off x="-152400" y="2667000"/>
            <a:ext cx="9525000" cy="1600200"/>
          </a:xfrm>
          <a:prstGeom prst="rect">
            <a:avLst/>
          </a:prstGeom>
          <a:solidFill>
            <a:srgbClr val="FF7600"/>
          </a:solidFill>
          <a:ln w="9525">
            <a:noFill/>
            <a:miter lim="800000"/>
            <a:headEnd/>
            <a:tailEnd/>
          </a:ln>
          <a:effectLst>
            <a:outerShdw dist="61087" dir="5400000" rotWithShape="0">
              <a:srgbClr val="808080">
                <a:alpha val="45999"/>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nl-NL">
              <a:solidFill>
                <a:srgbClr val="FFFFFF"/>
              </a:solidFill>
              <a:ea typeface="ヒラギノ角ゴ Pro W3" pitchFamily="-84" charset="-128"/>
            </a:endParaRPr>
          </a:p>
        </p:txBody>
      </p:sp>
      <p:sp>
        <p:nvSpPr>
          <p:cNvPr id="5" name="Rectangle 5"/>
          <p:cNvSpPr/>
          <p:nvPr userDrawn="1"/>
        </p:nvSpPr>
        <p:spPr>
          <a:xfrm>
            <a:off x="-76200" y="457200"/>
            <a:ext cx="9296400" cy="5334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nl-NL">
              <a:solidFill>
                <a:srgbClr val="FFFFFF"/>
              </a:solidFill>
              <a:ea typeface="ヒラギノ角ゴ Pro W3" pitchFamily="-8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33795" name="Rectangle 3"/>
          <p:cNvSpPr>
            <a:spLocks noGrp="1" noChangeArrowheads="1"/>
          </p:cNvSpPr>
          <p:nvPr>
            <p:ph type="ctrTitle"/>
          </p:nvPr>
        </p:nvSpPr>
        <p:spPr>
          <a:xfrm>
            <a:off x="696601" y="2305360"/>
            <a:ext cx="7769776" cy="2412586"/>
          </a:xfrm>
          <a:prstGeom prst="rect">
            <a:avLst/>
          </a:prstGeom>
        </p:spPr>
        <p:txBody>
          <a:bodyPr lIns="64310" tIns="32155" rIns="64310" bIns="32155"/>
          <a:lstStyle>
            <a:lvl1pPr>
              <a:defRPr/>
            </a:lvl1pPr>
          </a:lstStyle>
          <a:p>
            <a:r>
              <a:rPr lang="en-US"/>
              <a:t>Click to edit Master title style</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1027" name="Picture 3"/>
          <p:cNvPicPr>
            <a:picLocks noChangeAspect="1"/>
          </p:cNvPicPr>
          <p:nvPr/>
        </p:nvPicPr>
        <p:blipFill>
          <a:blip r:embed="rId11"/>
          <a:srcRect/>
          <a:stretch>
            <a:fillRect/>
          </a:stretch>
        </p:blipFill>
        <p:spPr bwMode="auto">
          <a:xfrm>
            <a:off x="458788" y="6165850"/>
            <a:ext cx="1216025" cy="457200"/>
          </a:xfrm>
          <a:prstGeom prst="rect">
            <a:avLst/>
          </a:prstGeom>
          <a:noFill/>
          <a:ln w="9525">
            <a:noFill/>
            <a:miter lim="800000"/>
            <a:headEnd/>
            <a:tailEnd/>
          </a:ln>
        </p:spPr>
      </p:pic>
      <p:pic>
        <p:nvPicPr>
          <p:cNvPr id="1028" name="Picture 4"/>
          <p:cNvPicPr>
            <a:picLocks noChangeAspect="1"/>
          </p:cNvPicPr>
          <p:nvPr userDrawn="1"/>
        </p:nvPicPr>
        <p:blipFill>
          <a:blip r:embed="rId12"/>
          <a:srcRect/>
          <a:stretch>
            <a:fillRect/>
          </a:stretch>
        </p:blipFill>
        <p:spPr bwMode="auto">
          <a:xfrm>
            <a:off x="5562600" y="152400"/>
            <a:ext cx="3124200" cy="3124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800" r:id="rId7"/>
    <p:sldLayoutId id="2147483801" r:id="rId8"/>
    <p:sldLayoutId id="2147483802" r:id="rId9"/>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p>
            <a:pPr algn="r" eaLnBrk="0" hangingPunct="0"/>
            <a:r>
              <a:rPr lang="en-US" sz="900">
                <a:solidFill>
                  <a:srgbClr val="BCBDC0"/>
                </a:solidFill>
                <a:latin typeface="Arial Narrow" pitchFamily="34" charset="0"/>
              </a:rPr>
              <a:t>TITLE  |  </a:t>
            </a:r>
            <a:fld id="{866687CD-C4CA-4A4C-9FE6-FDC8E39A41EB}" type="slidenum">
              <a:rPr lang="en-US" sz="900">
                <a:solidFill>
                  <a:srgbClr val="BCBDC0"/>
                </a:solidFill>
                <a:latin typeface="Arial Narrow" pitchFamily="34" charset="0"/>
              </a:rPr>
              <a:pPr algn="r" eaLnBrk="0" hangingPunct="0"/>
              <a:t>‹nr.›</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pic>
        <p:nvPicPr>
          <p:cNvPr id="2051" name="Picture 5"/>
          <p:cNvPicPr>
            <a:picLocks noChangeAspect="1"/>
          </p:cNvPicPr>
          <p:nvPr/>
        </p:nvPicPr>
        <p:blipFill>
          <a:blip r:embed="rId19"/>
          <a:srcRect/>
          <a:stretch>
            <a:fillRect/>
          </a:stretch>
        </p:blipFill>
        <p:spPr bwMode="auto">
          <a:xfrm>
            <a:off x="457200" y="6299200"/>
            <a:ext cx="895350"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90" r:id="rId14"/>
    <p:sldLayoutId id="2147483791" r:id="rId15"/>
    <p:sldLayoutId id="2147483806" r:id="rId16"/>
    <p:sldLayoutId id="2147483810" r:id="rId17"/>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p>
            <a:pPr algn="r" eaLnBrk="0" hangingPunct="0"/>
            <a:r>
              <a:rPr lang="en-US" sz="900">
                <a:solidFill>
                  <a:srgbClr val="BCBDC0"/>
                </a:solidFill>
                <a:latin typeface="Arial Narrow" pitchFamily="34" charset="0"/>
              </a:rPr>
              <a:t>TITLE |  </a:t>
            </a:r>
            <a:fld id="{60ADC315-1247-4A4E-9AF0-188D8178DE5C}" type="slidenum">
              <a:rPr lang="en-US" sz="900">
                <a:solidFill>
                  <a:srgbClr val="BCBDC0"/>
                </a:solidFill>
                <a:latin typeface="Arial Narrow" pitchFamily="34" charset="0"/>
              </a:rPr>
              <a:pPr algn="r" eaLnBrk="0" hangingPunct="0"/>
              <a:t>‹nr.›</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pic>
        <p:nvPicPr>
          <p:cNvPr id="8195" name="Picture 3"/>
          <p:cNvPicPr>
            <a:picLocks noChangeAspect="1"/>
          </p:cNvPicPr>
          <p:nvPr/>
        </p:nvPicPr>
        <p:blipFill>
          <a:blip r:embed="rId8"/>
          <a:srcRect/>
          <a:stretch>
            <a:fillRect/>
          </a:stretch>
        </p:blipFill>
        <p:spPr bwMode="auto">
          <a:xfrm>
            <a:off x="457200" y="6299200"/>
            <a:ext cx="895350"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www.rotary.nl/d1610/clubs/how-to-create-a-my-rotary-account.pdf" TargetMode="External"/><Relationship Id="rId4" Type="http://schemas.openxmlformats.org/officeDocument/2006/relationships/hyperlink" Target="https://www.rotary.org/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matchinggrants.org/"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www.rotary.nl/d1610/TRF/Global%20Grants/adviezen-bij-de-start-van-een-projectvoorstel-global-grant/" TargetMode="External"/><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895600"/>
            <a:ext cx="9144000" cy="2133600"/>
          </a:xfrm>
        </p:spPr>
        <p:txBody>
          <a:bodyPr/>
          <a:lstStyle/>
          <a:p>
            <a:r>
              <a:rPr lang="nl-NL" dirty="0"/>
              <a:t>       Hoe dien ik een projectvoorstel</a:t>
            </a:r>
            <a:br>
              <a:rPr lang="nl-NL" dirty="0"/>
            </a:br>
            <a:r>
              <a:rPr lang="nl-NL" dirty="0"/>
              <a:t> 						   voor een</a:t>
            </a:r>
            <a:br>
              <a:rPr lang="nl-NL" dirty="0"/>
            </a:br>
            <a:r>
              <a:rPr lang="nl-NL" dirty="0"/>
              <a:t> 				    Global Grant in?</a:t>
            </a:r>
            <a:endParaRPr lang="nl-NL" b="1" dirty="0">
              <a:latin typeface="Georgia" pitchFamily="18" charset="0"/>
            </a:endParaRPr>
          </a:p>
        </p:txBody>
      </p:sp>
      <p:pic>
        <p:nvPicPr>
          <p:cNvPr id="1027" name="Picture 3" descr="C:\Users\Eigenaar\Pictures\1 foto's voor website D 1610\Rotary.png"/>
          <p:cNvPicPr>
            <a:picLocks noChangeAspect="1" noChangeArrowheads="1"/>
          </p:cNvPicPr>
          <p:nvPr/>
        </p:nvPicPr>
        <p:blipFill>
          <a:blip r:embed="rId3"/>
          <a:srcRect/>
          <a:stretch>
            <a:fillRect/>
          </a:stretch>
        </p:blipFill>
        <p:spPr bwMode="auto">
          <a:xfrm>
            <a:off x="5638800" y="228600"/>
            <a:ext cx="2520000" cy="252249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82EDF7-8872-4EE1-BC26-3EF7F90DCF02}"/>
              </a:ext>
            </a:extLst>
          </p:cNvPr>
          <p:cNvSpPr>
            <a:spLocks noGrp="1"/>
          </p:cNvSpPr>
          <p:nvPr>
            <p:ph type="title"/>
          </p:nvPr>
        </p:nvSpPr>
        <p:spPr>
          <a:xfrm>
            <a:off x="381000" y="457200"/>
            <a:ext cx="8763000" cy="533400"/>
          </a:xfrm>
        </p:spPr>
        <p:txBody>
          <a:bodyPr/>
          <a:lstStyle/>
          <a:p>
            <a:r>
              <a:rPr lang="en-US" sz="3200" b="1" dirty="0">
                <a:latin typeface="Georgia" panose="02040502050405020303" pitchFamily="18" charset="0"/>
              </a:rPr>
              <a:t>In rode </a:t>
            </a:r>
            <a:r>
              <a:rPr lang="en-US" sz="3200" b="1" dirty="0" err="1">
                <a:latin typeface="Georgia" panose="02040502050405020303" pitchFamily="18" charset="0"/>
              </a:rPr>
              <a:t>rechthoek</a:t>
            </a:r>
            <a:r>
              <a:rPr lang="en-US" sz="3200" b="1" dirty="0">
                <a:latin typeface="Georgia" panose="02040502050405020303" pitchFamily="18" charset="0"/>
              </a:rPr>
              <a:t> </a:t>
            </a:r>
            <a:r>
              <a:rPr lang="en-US" sz="3200" b="1" dirty="0" err="1">
                <a:latin typeface="Georgia" panose="02040502050405020303" pitchFamily="18" charset="0"/>
              </a:rPr>
              <a:t>staat</a:t>
            </a:r>
            <a:r>
              <a:rPr lang="en-US" sz="3200" b="1" dirty="0">
                <a:latin typeface="Georgia" panose="02040502050405020303" pitchFamily="18" charset="0"/>
              </a:rPr>
              <a:t> ALLE </a:t>
            </a:r>
            <a:r>
              <a:rPr lang="en-US" sz="3200" b="1" dirty="0" err="1">
                <a:latin typeface="Georgia" panose="02040502050405020303" pitchFamily="18" charset="0"/>
              </a:rPr>
              <a:t>informatie</a:t>
            </a:r>
            <a:endParaRPr lang="en-US" sz="3200" b="1" dirty="0">
              <a:latin typeface="Georgia" panose="02040502050405020303" pitchFamily="18" charset="0"/>
            </a:endParaRPr>
          </a:p>
        </p:txBody>
      </p:sp>
      <p:pic>
        <p:nvPicPr>
          <p:cNvPr id="3" name="Afbeelding 2">
            <a:extLst>
              <a:ext uri="{FF2B5EF4-FFF2-40B4-BE49-F238E27FC236}">
                <a16:creationId xmlns:a16="http://schemas.microsoft.com/office/drawing/2014/main" id="{7715BB76-595B-4DA8-BFE8-CAEF9D84020D}"/>
              </a:ext>
            </a:extLst>
          </p:cNvPr>
          <p:cNvPicPr>
            <a:picLocks noChangeAspect="1"/>
          </p:cNvPicPr>
          <p:nvPr/>
        </p:nvPicPr>
        <p:blipFill>
          <a:blip r:embed="rId3"/>
          <a:srcRect/>
          <a:stretch/>
        </p:blipFill>
        <p:spPr>
          <a:xfrm>
            <a:off x="1066800" y="984043"/>
            <a:ext cx="6480000" cy="5873957"/>
          </a:xfrm>
          <a:prstGeom prst="rect">
            <a:avLst/>
          </a:prstGeom>
          <a:noFill/>
        </p:spPr>
      </p:pic>
    </p:spTree>
    <p:extLst>
      <p:ext uri="{BB962C8B-B14F-4D97-AF65-F5344CB8AC3E}">
        <p14:creationId xmlns:p14="http://schemas.microsoft.com/office/powerpoint/2010/main" val="54219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39AEDE-2F0E-4558-8F1E-4470D2F18EA1}"/>
              </a:ext>
            </a:extLst>
          </p:cNvPr>
          <p:cNvSpPr>
            <a:spLocks noGrp="1"/>
          </p:cNvSpPr>
          <p:nvPr>
            <p:ph type="title"/>
          </p:nvPr>
        </p:nvSpPr>
        <p:spPr>
          <a:xfrm>
            <a:off x="381000" y="457200"/>
            <a:ext cx="8763000" cy="533400"/>
          </a:xfrm>
        </p:spPr>
        <p:txBody>
          <a:bodyPr/>
          <a:lstStyle/>
          <a:p>
            <a:r>
              <a:rPr lang="en-US" sz="2400" b="1" dirty="0">
                <a:latin typeface="Georgia" panose="02040502050405020303" pitchFamily="18" charset="0"/>
              </a:rPr>
              <a:t>Het </a:t>
            </a:r>
            <a:r>
              <a:rPr lang="en-US" sz="2400" b="1" dirty="0" err="1">
                <a:latin typeface="Georgia" panose="02040502050405020303" pitchFamily="18" charset="0"/>
              </a:rPr>
              <a:t>projectvoorstel</a:t>
            </a:r>
            <a:r>
              <a:rPr lang="en-US" sz="2400" b="1" dirty="0">
                <a:latin typeface="Georgia" panose="02040502050405020303" pitchFamily="18" charset="0"/>
              </a:rPr>
              <a:t> </a:t>
            </a:r>
            <a:r>
              <a:rPr lang="en-US" sz="2400" b="1" dirty="0" err="1">
                <a:latin typeface="Georgia" panose="02040502050405020303" pitchFamily="18" charset="0"/>
              </a:rPr>
              <a:t>wordt</a:t>
            </a:r>
            <a:r>
              <a:rPr lang="en-US" sz="2400" b="1" dirty="0">
                <a:latin typeface="Georgia" panose="02040502050405020303" pitchFamily="18" charset="0"/>
              </a:rPr>
              <a:t> in Evanston </a:t>
            </a:r>
            <a:r>
              <a:rPr lang="en-US" sz="2400" b="1" dirty="0" err="1">
                <a:latin typeface="Georgia" panose="02040502050405020303" pitchFamily="18" charset="0"/>
              </a:rPr>
              <a:t>beoordeeld</a:t>
            </a:r>
            <a:r>
              <a:rPr lang="en-US" sz="2400" b="1" dirty="0">
                <a:latin typeface="Georgia" panose="02040502050405020303" pitchFamily="18" charset="0"/>
              </a:rPr>
              <a:t>:</a:t>
            </a:r>
          </a:p>
        </p:txBody>
      </p:sp>
      <p:pic>
        <p:nvPicPr>
          <p:cNvPr id="2" name="Picture 2"/>
          <p:cNvPicPr>
            <a:picLocks noChangeAspect="1" noChangeArrowheads="1"/>
          </p:cNvPicPr>
          <p:nvPr/>
        </p:nvPicPr>
        <p:blipFill>
          <a:blip r:embed="rId2"/>
          <a:stretch>
            <a:fillRect/>
          </a:stretch>
        </p:blipFill>
        <p:spPr bwMode="auto">
          <a:xfrm>
            <a:off x="457200" y="1342485"/>
            <a:ext cx="8229600" cy="42793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2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ppt_x"/>
                                          </p:val>
                                        </p:tav>
                                        <p:tav tm="100000">
                                          <p:val>
                                            <p:strVal val="#ppt_x"/>
                                          </p:val>
                                        </p:tav>
                                      </p:tavLst>
                                    </p:anim>
                                    <p:anim calcmode="lin" valueType="num">
                                      <p:cBhvr additive="base">
                                        <p:cTn id="13"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0"/>
            <a:ext cx="10800000" cy="72864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6A7C60B-2DF8-4E17-85A0-B30CEEE5C80A}"/>
              </a:ext>
            </a:extLst>
          </p:cNvPr>
          <p:cNvSpPr>
            <a:spLocks noGrp="1"/>
          </p:cNvSpPr>
          <p:nvPr>
            <p:ph type="title"/>
          </p:nvPr>
        </p:nvSpPr>
        <p:spPr>
          <a:xfrm>
            <a:off x="381000" y="457200"/>
            <a:ext cx="8763000" cy="533400"/>
          </a:xfrm>
        </p:spPr>
        <p:txBody>
          <a:bodyPr anchor="ctr">
            <a:normAutofit/>
          </a:bodyPr>
          <a:lstStyle/>
          <a:p>
            <a:r>
              <a:rPr lang="en-US" sz="3200" b="1" dirty="0" err="1">
                <a:latin typeface="Georgia" panose="02040502050405020303" pitchFamily="18" charset="0"/>
              </a:rPr>
              <a:t>Enkele</a:t>
            </a:r>
            <a:r>
              <a:rPr lang="en-US" sz="3200" b="1" dirty="0">
                <a:latin typeface="Georgia" panose="02040502050405020303" pitchFamily="18" charset="0"/>
              </a:rPr>
              <a:t> </a:t>
            </a:r>
            <a:r>
              <a:rPr lang="en-US" sz="3200" b="1" dirty="0" err="1">
                <a:latin typeface="Georgia" panose="02040502050405020303" pitchFamily="18" charset="0"/>
              </a:rPr>
              <a:t>belangrijke</a:t>
            </a:r>
            <a:r>
              <a:rPr lang="en-US" sz="3200" b="1" dirty="0">
                <a:latin typeface="Georgia" panose="02040502050405020303" pitchFamily="18" charset="0"/>
              </a:rPr>
              <a:t> </a:t>
            </a:r>
            <a:r>
              <a:rPr lang="en-US" sz="3200" b="1" dirty="0" err="1">
                <a:latin typeface="Georgia" panose="02040502050405020303" pitchFamily="18" charset="0"/>
              </a:rPr>
              <a:t>punten</a:t>
            </a:r>
            <a:r>
              <a:rPr lang="en-US" sz="3200" b="1" dirty="0">
                <a:latin typeface="Georgia" panose="02040502050405020303" pitchFamily="18" charset="0"/>
              </a:rPr>
              <a:t> van </a:t>
            </a:r>
            <a:r>
              <a:rPr lang="en-US" sz="3200" b="1" dirty="0" err="1">
                <a:latin typeface="Georgia" panose="02040502050405020303" pitchFamily="18" charset="0"/>
              </a:rPr>
              <a:t>aandacht</a:t>
            </a:r>
            <a:r>
              <a:rPr lang="en-US" sz="3200" b="1" dirty="0">
                <a:latin typeface="Georgia" panose="02040502050405020303" pitchFamily="18" charset="0"/>
              </a:rPr>
              <a:t>:</a:t>
            </a:r>
          </a:p>
        </p:txBody>
      </p:sp>
      <p:pic>
        <p:nvPicPr>
          <p:cNvPr id="1026" name="Picture 2"/>
          <p:cNvPicPr>
            <a:picLocks noChangeAspect="1" noChangeArrowheads="1"/>
          </p:cNvPicPr>
          <p:nvPr/>
        </p:nvPicPr>
        <p:blipFill>
          <a:blip r:embed="rId3"/>
          <a:stretch/>
        </p:blipFill>
        <p:spPr bwMode="auto">
          <a:xfrm>
            <a:off x="2322000" y="1219200"/>
            <a:ext cx="4500000" cy="537064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2000" fill="hold"/>
                                        <p:tgtEl>
                                          <p:spTgt spid="71"/>
                                        </p:tgtEl>
                                        <p:attrNameLst>
                                          <p:attrName>ppt_x</p:attrName>
                                        </p:attrNameLst>
                                      </p:cBhvr>
                                      <p:tavLst>
                                        <p:tav tm="0">
                                          <p:val>
                                            <p:strVal val="1+#ppt_w/2"/>
                                          </p:val>
                                        </p:tav>
                                        <p:tav tm="100000">
                                          <p:val>
                                            <p:strVal val="#ppt_x"/>
                                          </p:val>
                                        </p:tav>
                                      </p:tavLst>
                                    </p:anim>
                                    <p:anim calcmode="lin" valueType="num">
                                      <p:cBhvr additive="base">
                                        <p:cTn id="8" dur="20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300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1000" fill="hold"/>
                                        <p:tgtEl>
                                          <p:spTgt spid="1026"/>
                                        </p:tgtEl>
                                        <p:attrNameLst>
                                          <p:attrName>ppt_x</p:attrName>
                                        </p:attrNameLst>
                                      </p:cBhvr>
                                      <p:tavLst>
                                        <p:tav tm="0">
                                          <p:val>
                                            <p:strVal val="#ppt_x"/>
                                          </p:val>
                                        </p:tav>
                                        <p:tav tm="100000">
                                          <p:val>
                                            <p:strVal val="#ppt_x"/>
                                          </p:val>
                                        </p:tav>
                                      </p:tavLst>
                                    </p:anim>
                                    <p:anim calcmode="lin" valueType="num">
                                      <p:cBhvr additive="base">
                                        <p:cTn id="13"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bwMode="auto">
          <a:xfrm>
            <a:off x="381000" y="457200"/>
            <a:ext cx="8763000" cy="533400"/>
          </a:xfrm>
        </p:spPr>
        <p:txBody>
          <a:bodyPr vert="horz" numCol="1" anchor="ctr" compatLnSpc="1">
            <a:prstTxWarp prst="textNoShape">
              <a:avLst/>
            </a:prstTxWarp>
            <a:normAutofit/>
          </a:bodyPr>
          <a:lstStyle/>
          <a:p>
            <a:pPr eaLnBrk="1" hangingPunct="1"/>
            <a:r>
              <a:rPr lang="en-US" sz="3200" b="1" dirty="0">
                <a:latin typeface="Georgia" panose="02040502050405020303" pitchFamily="18" charset="0"/>
              </a:rPr>
              <a:t>7 focus </a:t>
            </a:r>
            <a:r>
              <a:rPr lang="en-US" sz="3200" b="1" dirty="0" err="1">
                <a:latin typeface="Georgia" panose="02040502050405020303" pitchFamily="18" charset="0"/>
              </a:rPr>
              <a:t>gebieden</a:t>
            </a:r>
            <a:endParaRPr lang="nl-NL" sz="3200" b="1" dirty="0">
              <a:latin typeface="Georgia" panose="02040502050405020303" pitchFamily="18" charset="0"/>
            </a:endParaRPr>
          </a:p>
        </p:txBody>
      </p:sp>
      <p:pic>
        <p:nvPicPr>
          <p:cNvPr id="84996" name="Afbeelding 3"/>
          <p:cNvPicPr>
            <a:picLocks noChangeAspect="1"/>
          </p:cNvPicPr>
          <p:nvPr/>
        </p:nvPicPr>
        <p:blipFill>
          <a:blip r:embed="rId3"/>
          <a:stretch/>
        </p:blipFill>
        <p:spPr bwMode="auto">
          <a:xfrm>
            <a:off x="144000" y="1035497"/>
            <a:ext cx="9000000" cy="5827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2000" fill="hold"/>
                                        <p:tgtEl>
                                          <p:spTgt spid="84994"/>
                                        </p:tgtEl>
                                        <p:attrNameLst>
                                          <p:attrName>ppt_x</p:attrName>
                                        </p:attrNameLst>
                                      </p:cBhvr>
                                      <p:tavLst>
                                        <p:tav tm="0">
                                          <p:val>
                                            <p:strVal val="1+#ppt_w/2"/>
                                          </p:val>
                                        </p:tav>
                                        <p:tav tm="100000">
                                          <p:val>
                                            <p:strVal val="#ppt_x"/>
                                          </p:val>
                                        </p:tav>
                                      </p:tavLst>
                                    </p:anim>
                                    <p:anim calcmode="lin" valueType="num">
                                      <p:cBhvr additive="base">
                                        <p:cTn id="8" dur="2000" fill="hold"/>
                                        <p:tgtEl>
                                          <p:spTgt spid="8499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84996"/>
                                        </p:tgtEl>
                                        <p:attrNameLst>
                                          <p:attrName>style.visibility</p:attrName>
                                        </p:attrNameLst>
                                      </p:cBhvr>
                                      <p:to>
                                        <p:strVal val="visible"/>
                                      </p:to>
                                    </p:set>
                                    <p:anim calcmode="lin" valueType="num">
                                      <p:cBhvr additive="base">
                                        <p:cTn id="12" dur="5000" fill="hold"/>
                                        <p:tgtEl>
                                          <p:spTgt spid="84996"/>
                                        </p:tgtEl>
                                        <p:attrNameLst>
                                          <p:attrName>ppt_x</p:attrName>
                                        </p:attrNameLst>
                                      </p:cBhvr>
                                      <p:tavLst>
                                        <p:tav tm="0">
                                          <p:val>
                                            <p:strVal val="#ppt_x"/>
                                          </p:val>
                                        </p:tav>
                                        <p:tav tm="100000">
                                          <p:val>
                                            <p:strVal val="#ppt_x"/>
                                          </p:val>
                                        </p:tav>
                                      </p:tavLst>
                                    </p:anim>
                                    <p:anim calcmode="lin" valueType="num">
                                      <p:cBhvr additive="base">
                                        <p:cTn id="13" dur="5000" fill="hold"/>
                                        <p:tgtEl>
                                          <p:spTgt spid="849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Eigenaar\Pictures\1 foto's voor website D 1610\2018 Ditricts Trainingsdag\Community Assessment Tool.PNG"/>
          <p:cNvPicPr>
            <a:picLocks noChangeAspect="1" noChangeArrowheads="1"/>
          </p:cNvPicPr>
          <p:nvPr/>
        </p:nvPicPr>
        <p:blipFill>
          <a:blip r:embed="rId2"/>
          <a:srcRect/>
          <a:stretch>
            <a:fillRect/>
          </a:stretch>
        </p:blipFill>
        <p:spPr bwMode="auto">
          <a:xfrm>
            <a:off x="1752600" y="0"/>
            <a:ext cx="6287378" cy="6858958"/>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Eigenaar\Pictures\1 foto's voor website D 1610\2018 Ditricts Trainingsdag\sustainability.PNG"/>
          <p:cNvPicPr>
            <a:picLocks noChangeAspect="1" noChangeArrowheads="1"/>
          </p:cNvPicPr>
          <p:nvPr/>
        </p:nvPicPr>
        <p:blipFill>
          <a:blip r:embed="rId2"/>
          <a:srcRect/>
          <a:stretch>
            <a:fillRect/>
          </a:stretch>
        </p:blipFill>
        <p:spPr bwMode="auto">
          <a:xfrm>
            <a:off x="1919288" y="-52388"/>
            <a:ext cx="5305425" cy="696277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a:latin typeface="Georgia" pitchFamily="18" charset="0"/>
              </a:rPr>
              <a:t>Hoe kom je bij My Rotary?</a:t>
            </a:r>
          </a:p>
        </p:txBody>
      </p:sp>
      <p:pic>
        <p:nvPicPr>
          <p:cNvPr id="4" name="Picture 2" descr="C:\Users\Eigenaar\Pictures\1 foto's voor website D 1610\2018 Ditricts Trainingsdag\rotary.org.PNG"/>
          <p:cNvPicPr>
            <a:picLocks noChangeAspect="1" noChangeArrowheads="1"/>
          </p:cNvPicPr>
          <p:nvPr/>
        </p:nvPicPr>
        <p:blipFill>
          <a:blip r:embed="rId3"/>
          <a:srcRect/>
          <a:stretch>
            <a:fillRect/>
          </a:stretch>
        </p:blipFill>
        <p:spPr bwMode="auto">
          <a:xfrm>
            <a:off x="-38100" y="2341562"/>
            <a:ext cx="9144000" cy="974548"/>
          </a:xfrm>
          <a:prstGeom prst="rect">
            <a:avLst/>
          </a:prstGeom>
          <a:noFill/>
        </p:spPr>
      </p:pic>
      <p:sp>
        <p:nvSpPr>
          <p:cNvPr id="5" name="Rechthoek 4"/>
          <p:cNvSpPr/>
          <p:nvPr/>
        </p:nvSpPr>
        <p:spPr>
          <a:xfrm>
            <a:off x="342900" y="1371600"/>
            <a:ext cx="8458200" cy="2677656"/>
          </a:xfrm>
          <a:prstGeom prst="rect">
            <a:avLst/>
          </a:prstGeom>
        </p:spPr>
        <p:txBody>
          <a:bodyPr wrap="square">
            <a:spAutoFit/>
          </a:bodyPr>
          <a:lstStyle/>
          <a:p>
            <a:r>
              <a:rPr lang="nl-NL" b="1" dirty="0">
                <a:solidFill>
                  <a:schemeClr val="tx2"/>
                </a:solidFill>
                <a:latin typeface="Georgia" pitchFamily="18" charset="0"/>
              </a:rPr>
              <a:t>inloggen bij</a:t>
            </a:r>
            <a:r>
              <a:rPr lang="nl-NL" dirty="0">
                <a:solidFill>
                  <a:schemeClr val="tx2"/>
                </a:solidFill>
                <a:latin typeface="Georgia" pitchFamily="18" charset="0"/>
              </a:rPr>
              <a:t> </a:t>
            </a:r>
            <a:r>
              <a:rPr lang="nl-NL" dirty="0" err="1">
                <a:solidFill>
                  <a:schemeClr val="tx2"/>
                </a:solidFill>
                <a:latin typeface="Georgia" pitchFamily="18" charset="0"/>
                <a:hlinkClick r:id="rId4"/>
              </a:rPr>
              <a:t>https</a:t>
            </a:r>
            <a:r>
              <a:rPr lang="nl-NL" dirty="0">
                <a:solidFill>
                  <a:schemeClr val="tx2"/>
                </a:solidFill>
                <a:latin typeface="Georgia" pitchFamily="18" charset="0"/>
                <a:hlinkClick r:id="rId4"/>
              </a:rPr>
              <a:t>://</a:t>
            </a:r>
            <a:r>
              <a:rPr lang="nl-NL" dirty="0" err="1">
                <a:solidFill>
                  <a:schemeClr val="tx2"/>
                </a:solidFill>
                <a:latin typeface="Georgia" pitchFamily="18" charset="0"/>
                <a:hlinkClick r:id="rId4"/>
              </a:rPr>
              <a:t>www.rotary.org</a:t>
            </a:r>
            <a:r>
              <a:rPr lang="nl-NL" dirty="0">
                <a:solidFill>
                  <a:schemeClr val="tx2"/>
                </a:solidFill>
                <a:latin typeface="Georgia" pitchFamily="18" charset="0"/>
                <a:hlinkClick r:id="rId4"/>
              </a:rPr>
              <a:t>/en</a:t>
            </a:r>
            <a:endParaRPr lang="nl-NL" dirty="0">
              <a:solidFill>
                <a:schemeClr val="tx2"/>
              </a:solidFill>
              <a:latin typeface="Georgia" pitchFamily="18" charset="0"/>
            </a:endParaRPr>
          </a:p>
          <a:p>
            <a:endParaRPr lang="nl-NL" dirty="0">
              <a:solidFill>
                <a:schemeClr val="tx2"/>
              </a:solidFill>
              <a:latin typeface="Georgia" pitchFamily="18" charset="0"/>
            </a:endParaRPr>
          </a:p>
          <a:p>
            <a:endParaRPr lang="nl-NL" dirty="0">
              <a:solidFill>
                <a:schemeClr val="tx2"/>
              </a:solidFill>
              <a:latin typeface="Georgia" pitchFamily="18" charset="0"/>
            </a:endParaRPr>
          </a:p>
          <a:p>
            <a:endParaRPr lang="nl-NL" dirty="0">
              <a:solidFill>
                <a:schemeClr val="tx2"/>
              </a:solidFill>
              <a:latin typeface="Georgia" pitchFamily="18" charset="0"/>
            </a:endParaRPr>
          </a:p>
          <a:p>
            <a:endParaRPr lang="nl-NL" dirty="0">
              <a:solidFill>
                <a:schemeClr val="tx2"/>
              </a:solidFill>
              <a:latin typeface="Georgia" pitchFamily="18" charset="0"/>
            </a:endParaRPr>
          </a:p>
          <a:p>
            <a:endParaRPr lang="nl-NL" dirty="0">
              <a:solidFill>
                <a:schemeClr val="tx2"/>
              </a:solidFill>
              <a:latin typeface="Georgia" pitchFamily="18" charset="0"/>
            </a:endParaRPr>
          </a:p>
          <a:p>
            <a:endParaRPr lang="nl-NL" dirty="0">
              <a:solidFill>
                <a:schemeClr val="tx2"/>
              </a:solidFill>
              <a:latin typeface="Georgia" pitchFamily="18" charset="0"/>
            </a:endParaRPr>
          </a:p>
        </p:txBody>
      </p:sp>
      <p:sp>
        <p:nvSpPr>
          <p:cNvPr id="3" name="Tekstvak 2">
            <a:extLst>
              <a:ext uri="{FF2B5EF4-FFF2-40B4-BE49-F238E27FC236}">
                <a16:creationId xmlns:a16="http://schemas.microsoft.com/office/drawing/2014/main" id="{BCE56E38-3928-4749-BDE5-9A52CA0C1F9B}"/>
              </a:ext>
            </a:extLst>
          </p:cNvPr>
          <p:cNvSpPr txBox="1"/>
          <p:nvPr/>
        </p:nvSpPr>
        <p:spPr>
          <a:xfrm>
            <a:off x="381000" y="4213504"/>
            <a:ext cx="8458200" cy="1261884"/>
          </a:xfrm>
          <a:prstGeom prst="rect">
            <a:avLst/>
          </a:prstGeom>
          <a:noFill/>
        </p:spPr>
        <p:txBody>
          <a:bodyPr wrap="square" rtlCol="0">
            <a:spAutoFit/>
          </a:bodyPr>
          <a:lstStyle/>
          <a:p>
            <a:endParaRPr lang="nl-NL" sz="2800" b="1" u="sng" dirty="0">
              <a:solidFill>
                <a:srgbClr val="58585A"/>
              </a:solidFill>
              <a:latin typeface="Georgia" pitchFamily="18" charset="0"/>
              <a:hlinkClick r:id="rId5">
                <a:extLst>
                  <a:ext uri="{A12FA001-AC4F-418D-AE19-62706E023703}">
                    <ahyp:hlinkClr xmlns:ahyp="http://schemas.microsoft.com/office/drawing/2018/hyperlinkcolor" val="tx"/>
                  </a:ext>
                </a:extLst>
              </a:hlinkClick>
            </a:endParaRPr>
          </a:p>
          <a:p>
            <a:r>
              <a:rPr lang="nl-NL" dirty="0" err="1">
                <a:solidFill>
                  <a:srgbClr val="0000FF"/>
                </a:solidFill>
                <a:latin typeface="Georgia" pitchFamily="18" charset="0"/>
                <a:hlinkClick r:id="rId5">
                  <a:extLst>
                    <a:ext uri="{A12FA001-AC4F-418D-AE19-62706E023703}">
                      <ahyp:hlinkClr xmlns:ahyp="http://schemas.microsoft.com/office/drawing/2018/hyperlinkcolor" val="tx"/>
                    </a:ext>
                  </a:extLst>
                </a:hlinkClick>
              </a:rPr>
              <a:t>https</a:t>
            </a:r>
            <a:r>
              <a:rPr lang="nl-NL" dirty="0">
                <a:solidFill>
                  <a:srgbClr val="0000FF"/>
                </a:solidFill>
                <a:latin typeface="Georgia" pitchFamily="18" charset="0"/>
                <a:hlinkClick r:id="rId5">
                  <a:extLst>
                    <a:ext uri="{A12FA001-AC4F-418D-AE19-62706E023703}">
                      <ahyp:hlinkClr xmlns:ahyp="http://schemas.microsoft.com/office/drawing/2018/hyperlinkcolor" val="tx"/>
                    </a:ext>
                  </a:extLst>
                </a:hlinkClick>
              </a:rPr>
              <a:t>://</a:t>
            </a:r>
            <a:r>
              <a:rPr lang="nl-NL" dirty="0" err="1">
                <a:solidFill>
                  <a:srgbClr val="0000FF"/>
                </a:solidFill>
                <a:latin typeface="Georgia" pitchFamily="18" charset="0"/>
                <a:hlinkClick r:id="rId5">
                  <a:extLst>
                    <a:ext uri="{A12FA001-AC4F-418D-AE19-62706E023703}">
                      <ahyp:hlinkClr xmlns:ahyp="http://schemas.microsoft.com/office/drawing/2018/hyperlinkcolor" val="tx"/>
                    </a:ext>
                  </a:extLst>
                </a:hlinkClick>
              </a:rPr>
              <a:t>www.rotary.nl</a:t>
            </a:r>
            <a:r>
              <a:rPr lang="nl-NL" dirty="0">
                <a:solidFill>
                  <a:srgbClr val="0000FF"/>
                </a:solidFill>
                <a:latin typeface="Georgia" pitchFamily="18" charset="0"/>
                <a:hlinkClick r:id="rId5">
                  <a:extLst>
                    <a:ext uri="{A12FA001-AC4F-418D-AE19-62706E023703}">
                      <ahyp:hlinkClr xmlns:ahyp="http://schemas.microsoft.com/office/drawing/2018/hyperlinkcolor" val="tx"/>
                    </a:ext>
                  </a:extLst>
                </a:hlinkClick>
              </a:rPr>
              <a:t>/</a:t>
            </a:r>
            <a:r>
              <a:rPr lang="nl-NL" dirty="0" err="1">
                <a:solidFill>
                  <a:srgbClr val="0000FF"/>
                </a:solidFill>
                <a:latin typeface="Georgia" pitchFamily="18" charset="0"/>
                <a:hlinkClick r:id="rId5">
                  <a:extLst>
                    <a:ext uri="{A12FA001-AC4F-418D-AE19-62706E023703}">
                      <ahyp:hlinkClr xmlns:ahyp="http://schemas.microsoft.com/office/drawing/2018/hyperlinkcolor" val="tx"/>
                    </a:ext>
                  </a:extLst>
                </a:hlinkClick>
              </a:rPr>
              <a:t>d1610</a:t>
            </a:r>
            <a:r>
              <a:rPr lang="nl-NL" dirty="0">
                <a:solidFill>
                  <a:srgbClr val="0000FF"/>
                </a:solidFill>
                <a:latin typeface="Georgia" pitchFamily="18" charset="0"/>
                <a:hlinkClick r:id="rId5">
                  <a:extLst>
                    <a:ext uri="{A12FA001-AC4F-418D-AE19-62706E023703}">
                      <ahyp:hlinkClr xmlns:ahyp="http://schemas.microsoft.com/office/drawing/2018/hyperlinkcolor" val="tx"/>
                    </a:ext>
                  </a:extLst>
                </a:hlinkClick>
              </a:rPr>
              <a:t>/clubs/</a:t>
            </a:r>
            <a:r>
              <a:rPr lang="nl-NL" dirty="0" err="1">
                <a:solidFill>
                  <a:srgbClr val="0000FF"/>
                </a:solidFill>
                <a:latin typeface="Georgia" pitchFamily="18" charset="0"/>
                <a:hlinkClick r:id="rId5">
                  <a:extLst>
                    <a:ext uri="{A12FA001-AC4F-418D-AE19-62706E023703}">
                      <ahyp:hlinkClr xmlns:ahyp="http://schemas.microsoft.com/office/drawing/2018/hyperlinkcolor" val="tx"/>
                    </a:ext>
                  </a:extLst>
                </a:hlinkClick>
              </a:rPr>
              <a:t>how</a:t>
            </a:r>
            <a:r>
              <a:rPr lang="nl-NL" dirty="0">
                <a:solidFill>
                  <a:srgbClr val="0000FF"/>
                </a:solidFill>
                <a:latin typeface="Georgia" pitchFamily="18" charset="0"/>
                <a:hlinkClick r:id="rId5">
                  <a:extLst>
                    <a:ext uri="{A12FA001-AC4F-418D-AE19-62706E023703}">
                      <ahyp:hlinkClr xmlns:ahyp="http://schemas.microsoft.com/office/drawing/2018/hyperlinkcolor" val="tx"/>
                    </a:ext>
                  </a:extLst>
                </a:hlinkClick>
              </a:rPr>
              <a:t>-</a:t>
            </a:r>
            <a:r>
              <a:rPr lang="nl-NL" dirty="0" err="1">
                <a:solidFill>
                  <a:srgbClr val="0000FF"/>
                </a:solidFill>
                <a:latin typeface="Georgia" pitchFamily="18" charset="0"/>
                <a:hlinkClick r:id="rId5">
                  <a:extLst>
                    <a:ext uri="{A12FA001-AC4F-418D-AE19-62706E023703}">
                      <ahyp:hlinkClr xmlns:ahyp="http://schemas.microsoft.com/office/drawing/2018/hyperlinkcolor" val="tx"/>
                    </a:ext>
                  </a:extLst>
                </a:hlinkClick>
              </a:rPr>
              <a:t>to</a:t>
            </a:r>
            <a:r>
              <a:rPr lang="nl-NL" dirty="0">
                <a:solidFill>
                  <a:srgbClr val="0000FF"/>
                </a:solidFill>
                <a:latin typeface="Georgia" pitchFamily="18" charset="0"/>
                <a:hlinkClick r:id="rId5">
                  <a:extLst>
                    <a:ext uri="{A12FA001-AC4F-418D-AE19-62706E023703}">
                      <ahyp:hlinkClr xmlns:ahyp="http://schemas.microsoft.com/office/drawing/2018/hyperlinkcolor" val="tx"/>
                    </a:ext>
                  </a:extLst>
                </a:hlinkClick>
              </a:rPr>
              <a:t>-</a:t>
            </a:r>
            <a:r>
              <a:rPr lang="nl-NL" dirty="0" err="1">
                <a:solidFill>
                  <a:srgbClr val="0000FF"/>
                </a:solidFill>
                <a:latin typeface="Georgia" pitchFamily="18" charset="0"/>
                <a:hlinkClick r:id="rId5">
                  <a:extLst>
                    <a:ext uri="{A12FA001-AC4F-418D-AE19-62706E023703}">
                      <ahyp:hlinkClr xmlns:ahyp="http://schemas.microsoft.com/office/drawing/2018/hyperlinkcolor" val="tx"/>
                    </a:ext>
                  </a:extLst>
                </a:hlinkClick>
              </a:rPr>
              <a:t>create</a:t>
            </a:r>
            <a:r>
              <a:rPr lang="nl-NL" dirty="0">
                <a:solidFill>
                  <a:srgbClr val="0000FF"/>
                </a:solidFill>
                <a:latin typeface="Georgia" pitchFamily="18" charset="0"/>
                <a:hlinkClick r:id="rId5">
                  <a:extLst>
                    <a:ext uri="{A12FA001-AC4F-418D-AE19-62706E023703}">
                      <ahyp:hlinkClr xmlns:ahyp="http://schemas.microsoft.com/office/drawing/2018/hyperlinkcolor" val="tx"/>
                    </a:ext>
                  </a:extLst>
                </a:hlinkClick>
              </a:rPr>
              <a:t>-a-</a:t>
            </a:r>
            <a:r>
              <a:rPr lang="nl-NL" dirty="0" err="1">
                <a:solidFill>
                  <a:srgbClr val="0000FF"/>
                </a:solidFill>
                <a:latin typeface="Georgia" pitchFamily="18" charset="0"/>
                <a:hlinkClick r:id="rId5">
                  <a:extLst>
                    <a:ext uri="{A12FA001-AC4F-418D-AE19-62706E023703}">
                      <ahyp:hlinkClr xmlns:ahyp="http://schemas.microsoft.com/office/drawing/2018/hyperlinkcolor" val="tx"/>
                    </a:ext>
                  </a:extLst>
                </a:hlinkClick>
              </a:rPr>
              <a:t>my</a:t>
            </a:r>
            <a:r>
              <a:rPr lang="nl-NL" dirty="0">
                <a:solidFill>
                  <a:srgbClr val="0000FF"/>
                </a:solidFill>
                <a:latin typeface="Georgia" pitchFamily="18" charset="0"/>
                <a:hlinkClick r:id="rId5">
                  <a:extLst>
                    <a:ext uri="{A12FA001-AC4F-418D-AE19-62706E023703}">
                      <ahyp:hlinkClr xmlns:ahyp="http://schemas.microsoft.com/office/drawing/2018/hyperlinkcolor" val="tx"/>
                    </a:ext>
                  </a:extLst>
                </a:hlinkClick>
              </a:rPr>
              <a:t>-</a:t>
            </a:r>
            <a:r>
              <a:rPr lang="nl-NL" dirty="0" err="1">
                <a:solidFill>
                  <a:srgbClr val="0000FF"/>
                </a:solidFill>
                <a:latin typeface="Georgia" pitchFamily="18" charset="0"/>
                <a:hlinkClick r:id="rId5">
                  <a:extLst>
                    <a:ext uri="{A12FA001-AC4F-418D-AE19-62706E023703}">
                      <ahyp:hlinkClr xmlns:ahyp="http://schemas.microsoft.com/office/drawing/2018/hyperlinkcolor" val="tx"/>
                    </a:ext>
                  </a:extLst>
                </a:hlinkClick>
              </a:rPr>
              <a:t>rotary-account.pdf</a:t>
            </a:r>
            <a:endParaRPr lang="nl-NL" dirty="0">
              <a:solidFill>
                <a:schemeClr val="tx2"/>
              </a:solidFill>
              <a:latin typeface="Georgia" pitchFamily="18" charset="0"/>
            </a:endParaRPr>
          </a:p>
        </p:txBody>
      </p:sp>
      <p:sp>
        <p:nvSpPr>
          <p:cNvPr id="6" name="Tekstvak 5">
            <a:extLst>
              <a:ext uri="{FF2B5EF4-FFF2-40B4-BE49-F238E27FC236}">
                <a16:creationId xmlns:a16="http://schemas.microsoft.com/office/drawing/2014/main" id="{1EA9ECFD-4046-4371-AA2B-40113134A4BD}"/>
              </a:ext>
            </a:extLst>
          </p:cNvPr>
          <p:cNvSpPr txBox="1"/>
          <p:nvPr/>
        </p:nvSpPr>
        <p:spPr>
          <a:xfrm>
            <a:off x="381000" y="3733800"/>
            <a:ext cx="3886200" cy="461665"/>
          </a:xfrm>
          <a:prstGeom prst="rect">
            <a:avLst/>
          </a:prstGeom>
          <a:noFill/>
        </p:spPr>
        <p:txBody>
          <a:bodyPr wrap="square" rtlCol="0">
            <a:spAutoFit/>
          </a:bodyPr>
          <a:lstStyle/>
          <a:p>
            <a:r>
              <a:rPr lang="nl-NL" b="1" dirty="0">
                <a:solidFill>
                  <a:srgbClr val="58585A"/>
                </a:solidFill>
                <a:latin typeface="Georgia" panose="02040502050405020303" pitchFamily="18" charset="0"/>
              </a:rPr>
              <a:t>zo nodig: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0000"/>
                            </p:stCondLst>
                            <p:childTnLst>
                              <p:par>
                                <p:cTn id="20" presetID="2" presetClass="entr" presetSubtype="4" fill="hold" grpId="0" nodeType="afterEffect">
                                  <p:stCondLst>
                                    <p:cond delay="20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ppt_x"/>
                                          </p:val>
                                        </p:tav>
                                        <p:tav tm="100000">
                                          <p:val>
                                            <p:strVal val="#ppt_x"/>
                                          </p:val>
                                        </p:tav>
                                      </p:tavLst>
                                    </p:anim>
                                    <p:anim calcmode="lin" valueType="num">
                                      <p:cBhvr additive="base">
                                        <p:cTn id="23" dur="10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3000"/>
                            </p:stCondLst>
                            <p:childTnLst>
                              <p:par>
                                <p:cTn id="25" presetID="2" presetClass="entr" presetSubtype="4" fill="hold" grpId="0" nodeType="afterEffect">
                                  <p:stCondLst>
                                    <p:cond delay="20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2000" fill="hold"/>
                                        <p:tgtEl>
                                          <p:spTgt spid="3"/>
                                        </p:tgtEl>
                                        <p:attrNameLst>
                                          <p:attrName>ppt_x</p:attrName>
                                        </p:attrNameLst>
                                      </p:cBhvr>
                                      <p:tavLst>
                                        <p:tav tm="0">
                                          <p:val>
                                            <p:strVal val="#ppt_x"/>
                                          </p:val>
                                        </p:tav>
                                        <p:tav tm="100000">
                                          <p:val>
                                            <p:strVal val="#ppt_x"/>
                                          </p:val>
                                        </p:tav>
                                      </p:tavLst>
                                    </p:anim>
                                    <p:anim calcmode="lin" valueType="num">
                                      <p:cBhvr additive="base">
                                        <p:cTn id="2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a:latin typeface="Georgia" pitchFamily="18" charset="0"/>
              </a:rPr>
              <a:t>Hoe kom je bij </a:t>
            </a:r>
            <a:r>
              <a:rPr lang="nl-NL" sz="4000" b="1" dirty="0" err="1">
                <a:latin typeface="Georgia" pitchFamily="18" charset="0"/>
              </a:rPr>
              <a:t>Grant</a:t>
            </a:r>
            <a:r>
              <a:rPr lang="nl-NL" sz="4000" b="1" dirty="0">
                <a:latin typeface="Georgia" pitchFamily="18" charset="0"/>
              </a:rPr>
              <a:t> Center?</a:t>
            </a:r>
          </a:p>
        </p:txBody>
      </p:sp>
      <p:pic>
        <p:nvPicPr>
          <p:cNvPr id="5" name="Tijdelijke aanduiding voor inhoud 4">
            <a:extLst>
              <a:ext uri="{FF2B5EF4-FFF2-40B4-BE49-F238E27FC236}">
                <a16:creationId xmlns:a16="http://schemas.microsoft.com/office/drawing/2014/main" id="{A38D2BFE-B986-4AAB-99E1-4F791211AD2D}"/>
              </a:ext>
            </a:extLst>
          </p:cNvPr>
          <p:cNvPicPr>
            <a:picLocks noGrp="1" noChangeAspect="1"/>
          </p:cNvPicPr>
          <p:nvPr>
            <p:ph idx="1"/>
          </p:nvPr>
        </p:nvPicPr>
        <p:blipFill>
          <a:blip r:embed="rId3"/>
          <a:srcRect/>
          <a:stretch/>
        </p:blipFill>
        <p:spPr>
          <a:xfrm>
            <a:off x="0" y="1919514"/>
            <a:ext cx="9144000" cy="301897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3000" fill="hold"/>
                                        <p:tgtEl>
                                          <p:spTgt spid="5"/>
                                        </p:tgtEl>
                                        <p:attrNameLst>
                                          <p:attrName>ppt_x</p:attrName>
                                        </p:attrNameLst>
                                      </p:cBhvr>
                                      <p:tavLst>
                                        <p:tav tm="0">
                                          <p:val>
                                            <p:strVal val="#ppt_x"/>
                                          </p:val>
                                        </p:tav>
                                        <p:tav tm="100000">
                                          <p:val>
                                            <p:strVal val="#ppt_x"/>
                                          </p:val>
                                        </p:tav>
                                      </p:tavLst>
                                    </p:anim>
                                    <p:anim calcmode="lin" valueType="num">
                                      <p:cBhvr additive="base">
                                        <p:cTn id="13"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DF275CE0-61B1-4A17-9D66-628DB1491A0E}"/>
              </a:ext>
            </a:extLst>
          </p:cNvPr>
          <p:cNvSpPr>
            <a:spLocks noGrp="1"/>
          </p:cNvSpPr>
          <p:nvPr>
            <p:ph type="title"/>
          </p:nvPr>
        </p:nvSpPr>
        <p:spPr>
          <a:xfrm>
            <a:off x="381000" y="457200"/>
            <a:ext cx="8763000" cy="533400"/>
          </a:xfrm>
        </p:spPr>
        <p:txBody>
          <a:bodyPr/>
          <a:lstStyle/>
          <a:p>
            <a:r>
              <a:rPr lang="en-US" sz="3200" b="1" dirty="0">
                <a:latin typeface="Georgia" panose="02040502050405020303" pitchFamily="18" charset="0"/>
              </a:rPr>
              <a:t>The lifecycle of a Rotary Global Grant</a:t>
            </a:r>
          </a:p>
        </p:txBody>
      </p:sp>
      <p:pic>
        <p:nvPicPr>
          <p:cNvPr id="75778" name="Picture 2"/>
          <p:cNvPicPr>
            <a:picLocks noChangeAspect="1" noChangeArrowheads="1"/>
          </p:cNvPicPr>
          <p:nvPr/>
        </p:nvPicPr>
        <p:blipFill>
          <a:blip r:embed="rId3"/>
          <a:stretch>
            <a:fillRect/>
          </a:stretch>
        </p:blipFill>
        <p:spPr bwMode="auto">
          <a:xfrm>
            <a:off x="457200" y="1856836"/>
            <a:ext cx="8229600" cy="32506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2000" fill="hold"/>
                                        <p:tgtEl>
                                          <p:spTgt spid="71"/>
                                        </p:tgtEl>
                                        <p:attrNameLst>
                                          <p:attrName>ppt_x</p:attrName>
                                        </p:attrNameLst>
                                      </p:cBhvr>
                                      <p:tavLst>
                                        <p:tav tm="0">
                                          <p:val>
                                            <p:strVal val="1+#ppt_w/2"/>
                                          </p:val>
                                        </p:tav>
                                        <p:tav tm="100000">
                                          <p:val>
                                            <p:strVal val="#ppt_x"/>
                                          </p:val>
                                        </p:tav>
                                      </p:tavLst>
                                    </p:anim>
                                    <p:anim calcmode="lin" valueType="num">
                                      <p:cBhvr additive="base">
                                        <p:cTn id="8" dur="20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5778"/>
                                        </p:tgtEl>
                                        <p:attrNameLst>
                                          <p:attrName>style.visibility</p:attrName>
                                        </p:attrNameLst>
                                      </p:cBhvr>
                                      <p:to>
                                        <p:strVal val="visible"/>
                                      </p:to>
                                    </p:set>
                                    <p:anim calcmode="lin" valueType="num">
                                      <p:cBhvr additive="base">
                                        <p:cTn id="12" dur="3000" fill="hold"/>
                                        <p:tgtEl>
                                          <p:spTgt spid="75778"/>
                                        </p:tgtEl>
                                        <p:attrNameLst>
                                          <p:attrName>ppt_x</p:attrName>
                                        </p:attrNameLst>
                                      </p:cBhvr>
                                      <p:tavLst>
                                        <p:tav tm="0">
                                          <p:val>
                                            <p:strVal val="#ppt_x"/>
                                          </p:val>
                                        </p:tav>
                                        <p:tav tm="100000">
                                          <p:val>
                                            <p:strVal val="#ppt_x"/>
                                          </p:val>
                                        </p:tav>
                                      </p:tavLst>
                                    </p:anim>
                                    <p:anim calcmode="lin" valueType="num">
                                      <p:cBhvr additive="base">
                                        <p:cTn id="13" dur="3000" fill="hold"/>
                                        <p:tgtEl>
                                          <p:spTgt spid="757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a:latin typeface="Georgia" pitchFamily="18" charset="0"/>
              </a:rPr>
              <a:t>Global </a:t>
            </a:r>
            <a:r>
              <a:rPr lang="nl-NL" sz="4000" b="1" dirty="0" err="1">
                <a:latin typeface="Georgia" pitchFamily="18" charset="0"/>
              </a:rPr>
              <a:t>Grant</a:t>
            </a:r>
            <a:r>
              <a:rPr lang="nl-NL" sz="4000" b="1" dirty="0">
                <a:latin typeface="Georgia" pitchFamily="18" charset="0"/>
              </a:rPr>
              <a:t> vraag je niet aan!</a:t>
            </a:r>
          </a:p>
        </p:txBody>
      </p:sp>
      <p:sp>
        <p:nvSpPr>
          <p:cNvPr id="3" name="Tijdelijke aanduiding voor inhoud 2"/>
          <p:cNvSpPr>
            <a:spLocks noGrp="1"/>
          </p:cNvSpPr>
          <p:nvPr>
            <p:ph idx="1"/>
          </p:nvPr>
        </p:nvSpPr>
        <p:spPr/>
        <p:txBody>
          <a:bodyPr/>
          <a:lstStyle/>
          <a:p>
            <a:r>
              <a:rPr lang="nl-NL" sz="2400" b="1" dirty="0"/>
              <a:t>Je dient een </a:t>
            </a:r>
            <a:r>
              <a:rPr lang="nl-NL" sz="2400" b="1" dirty="0">
                <a:solidFill>
                  <a:srgbClr val="C00000"/>
                </a:solidFill>
              </a:rPr>
              <a:t>projectvoorstel</a:t>
            </a:r>
            <a:r>
              <a:rPr lang="nl-NL" sz="2400" b="1" dirty="0"/>
              <a:t> voor een Global Grant in</a:t>
            </a:r>
          </a:p>
          <a:p>
            <a:r>
              <a:rPr lang="nl-NL" sz="2400" b="1" dirty="0"/>
              <a:t>online</a:t>
            </a:r>
          </a:p>
          <a:p>
            <a:r>
              <a:rPr lang="nl-NL" sz="2400" b="1" dirty="0"/>
              <a:t>rechtstreeks zonder tussenkomst van het district bij de Rotary Foundation in Evanston.</a:t>
            </a:r>
          </a:p>
          <a:p>
            <a:r>
              <a:rPr lang="nl-NL" sz="2400" b="1" dirty="0"/>
              <a:t>Dit projectvoorstel wordt door Evanston </a:t>
            </a:r>
            <a:r>
              <a:rPr lang="nl-NL" sz="2400" b="1" dirty="0">
                <a:solidFill>
                  <a:srgbClr val="C00000"/>
                </a:solidFill>
              </a:rPr>
              <a:t>beoordeeld</a:t>
            </a:r>
            <a:r>
              <a:rPr lang="nl-NL" sz="2400" b="1" dirty="0"/>
              <a:t> aan de hand van een checklist.</a:t>
            </a:r>
          </a:p>
          <a:p>
            <a:r>
              <a:rPr lang="nl-NL" sz="2400" b="1" dirty="0"/>
              <a:t>Het district beoordeelt niet.</a:t>
            </a:r>
          </a:p>
          <a:p>
            <a:r>
              <a:rPr lang="nl-NL" sz="2400" b="1" dirty="0"/>
              <a:t>Indienen </a:t>
            </a:r>
            <a:r>
              <a:rPr lang="nl-NL" sz="2400" b="1" dirty="0" err="1"/>
              <a:t>pojectvoorstel</a:t>
            </a:r>
            <a:r>
              <a:rPr lang="nl-NL" sz="2400" b="1" dirty="0"/>
              <a:t> ≠ aanvragen.</a:t>
            </a:r>
          </a:p>
          <a:p>
            <a:r>
              <a:rPr lang="nl-NL" sz="2400" b="1" dirty="0"/>
              <a:t>Verschil met District Grant:</a:t>
            </a:r>
          </a:p>
          <a:p>
            <a:r>
              <a:rPr lang="nl-NL" sz="2400" b="1" dirty="0"/>
              <a:t>die vraag je wel aan</a:t>
            </a:r>
          </a:p>
          <a:p>
            <a:r>
              <a:rPr lang="nl-NL" sz="2400" b="1" dirty="0"/>
              <a:t>via de site van </a:t>
            </a:r>
            <a:r>
              <a:rPr lang="nl-NL" sz="2400" b="1" dirty="0" err="1"/>
              <a:t>D1610</a:t>
            </a:r>
            <a:r>
              <a:rPr lang="nl-NL" sz="2400" b="1" dirty="0"/>
              <a:t>. </a:t>
            </a:r>
          </a:p>
          <a:p>
            <a:pPr marL="0" indent="0">
              <a:buNone/>
            </a:pPr>
            <a:r>
              <a:rPr lang="nl-NL" sz="2400" b="1" dirty="0"/>
              <a:t>     		</a:t>
            </a:r>
            <a:r>
              <a:rPr lang="nl-NL" sz="2400" b="1" dirty="0">
                <a:latin typeface="Georgia" panose="02040502050405020303" pitchFamily="18" charset="0"/>
                <a:ea typeface="Calibri" panose="020F0502020204030204" pitchFamily="34" charset="0"/>
                <a:cs typeface="Calibri" panose="020F0502020204030204" pitchFamily="34" charset="0"/>
              </a:rPr>
              <a:t>#</a:t>
            </a:r>
            <a:endParaRPr lang="nl-NL"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2" fill="hold" nodeType="afterEffect">
                                  <p:stCondLst>
                                    <p:cond delay="20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8000"/>
                            </p:stCondLst>
                            <p:childTnLst>
                              <p:par>
                                <p:cTn id="20" presetID="2" presetClass="entr" presetSubtype="2" fill="hold" nodeType="afterEffect">
                                  <p:stCondLst>
                                    <p:cond delay="200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12000"/>
                            </p:stCondLst>
                            <p:childTnLst>
                              <p:par>
                                <p:cTn id="25" presetID="2" presetClass="entr" presetSubtype="2" fill="hold" nodeType="afterEffect">
                                  <p:stCondLst>
                                    <p:cond delay="400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18000"/>
                            </p:stCondLst>
                            <p:childTnLst>
                              <p:par>
                                <p:cTn id="30" presetID="2" presetClass="entr" presetSubtype="2" fill="hold" nodeType="afterEffect">
                                  <p:stCondLst>
                                    <p:cond delay="400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24000"/>
                            </p:stCondLst>
                            <p:childTnLst>
                              <p:par>
                                <p:cTn id="35" presetID="2" presetClass="entr" presetSubtype="2" fill="hold" nodeType="afterEffect">
                                  <p:stCondLst>
                                    <p:cond delay="40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29000"/>
                            </p:stCondLst>
                            <p:childTnLst>
                              <p:par>
                                <p:cTn id="40" presetID="2" presetClass="entr" presetSubtype="2" fill="hold" nodeType="afterEffect">
                                  <p:stCondLst>
                                    <p:cond delay="200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32000"/>
                            </p:stCondLst>
                            <p:childTnLst>
                              <p:par>
                                <p:cTn id="45" presetID="2" presetClass="entr" presetSubtype="2" fill="hold" nodeType="afterEffect">
                                  <p:stCondLst>
                                    <p:cond delay="200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9" fill="hold">
                            <p:stCondLst>
                              <p:cond delay="35000"/>
                            </p:stCondLst>
                            <p:childTnLst>
                              <p:par>
                                <p:cTn id="50" presetID="2" presetClass="entr" presetSubtype="2" fill="hold" nodeType="afterEffect">
                                  <p:stCondLst>
                                    <p:cond delay="200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1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54" fill="hold">
                            <p:stCondLst>
                              <p:cond delay="38000"/>
                            </p:stCondLst>
                            <p:childTnLst>
                              <p:par>
                                <p:cTn id="55" presetID="2" presetClass="entr" presetSubtype="2" fill="hold" nodeType="afterEffect">
                                  <p:stCondLst>
                                    <p:cond delay="400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1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8"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Eigenaar\Pictures\1 foto's voor website D 1610\2018 Ditricts Trainingsdag\apply for a grant.PNG"/>
          <p:cNvPicPr>
            <a:picLocks noChangeAspect="1" noChangeArrowheads="1"/>
          </p:cNvPicPr>
          <p:nvPr/>
        </p:nvPicPr>
        <p:blipFill>
          <a:blip r:embed="rId2"/>
          <a:srcRect/>
          <a:stretch>
            <a:fillRect/>
          </a:stretch>
        </p:blipFill>
        <p:spPr bwMode="auto">
          <a:xfrm>
            <a:off x="0" y="0"/>
            <a:ext cx="9144000" cy="4628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3000" fill="hold"/>
                                        <p:tgtEl>
                                          <p:spTgt spid="76802"/>
                                        </p:tgtEl>
                                        <p:attrNameLst>
                                          <p:attrName>ppt_x</p:attrName>
                                        </p:attrNameLst>
                                      </p:cBhvr>
                                      <p:tavLst>
                                        <p:tav tm="0">
                                          <p:val>
                                            <p:strVal val="#ppt_x"/>
                                          </p:val>
                                        </p:tav>
                                        <p:tav tm="100000">
                                          <p:val>
                                            <p:strVal val="#ppt_x"/>
                                          </p:val>
                                        </p:tav>
                                      </p:tavLst>
                                    </p:anim>
                                    <p:anim calcmode="lin" valueType="num">
                                      <p:cBhvr additive="base">
                                        <p:cTn id="8" dur="3000" fill="hold"/>
                                        <p:tgtEl>
                                          <p:spTgt spid="768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9D8C5335-D219-488C-B94B-76CC161648AD}"/>
              </a:ext>
            </a:extLst>
          </p:cNvPr>
          <p:cNvSpPr>
            <a:spLocks noGrp="1"/>
          </p:cNvSpPr>
          <p:nvPr>
            <p:ph type="title"/>
          </p:nvPr>
        </p:nvSpPr>
        <p:spPr>
          <a:xfrm>
            <a:off x="381000" y="457200"/>
            <a:ext cx="8763000" cy="533400"/>
          </a:xfrm>
        </p:spPr>
        <p:txBody>
          <a:bodyPr/>
          <a:lstStyle/>
          <a:p>
            <a:r>
              <a:rPr lang="en-US" sz="4000" b="1" dirty="0" err="1">
                <a:latin typeface="Georgia" panose="02040502050405020303" pitchFamily="18" charset="0"/>
              </a:rPr>
              <a:t>rekenschema</a:t>
            </a:r>
            <a:endParaRPr lang="en-US" sz="4000" b="1" dirty="0">
              <a:latin typeface="Georgia" panose="02040502050405020303" pitchFamily="18" charset="0"/>
            </a:endParaRPr>
          </a:p>
        </p:txBody>
      </p:sp>
      <p:sp>
        <p:nvSpPr>
          <p:cNvPr id="6" name="Tekstvak 5">
            <a:extLst>
              <a:ext uri="{FF2B5EF4-FFF2-40B4-BE49-F238E27FC236}">
                <a16:creationId xmlns:a16="http://schemas.microsoft.com/office/drawing/2014/main" id="{54F8B522-ED3C-4745-A320-0150B16437CD}"/>
              </a:ext>
            </a:extLst>
          </p:cNvPr>
          <p:cNvSpPr txBox="1"/>
          <p:nvPr/>
        </p:nvSpPr>
        <p:spPr>
          <a:xfrm>
            <a:off x="2105535" y="5973763"/>
            <a:ext cx="4932929" cy="523220"/>
          </a:xfrm>
          <a:prstGeom prst="rect">
            <a:avLst/>
          </a:prstGeom>
          <a:noFill/>
        </p:spPr>
        <p:txBody>
          <a:bodyPr wrap="square" rtlCol="0">
            <a:spAutoFit/>
          </a:bodyPr>
          <a:lstStyle/>
          <a:p>
            <a:r>
              <a:rPr lang="nl-NL" sz="2800" b="1" dirty="0">
                <a:solidFill>
                  <a:srgbClr val="58585A"/>
                </a:solidFill>
                <a:latin typeface="Georgia" panose="02040502050405020303" pitchFamily="18" charset="0"/>
              </a:rPr>
              <a:t>te downloaden via de site</a:t>
            </a:r>
          </a:p>
        </p:txBody>
      </p:sp>
      <p:pic>
        <p:nvPicPr>
          <p:cNvPr id="3" name="Afbeelding 2">
            <a:extLst>
              <a:ext uri="{FF2B5EF4-FFF2-40B4-BE49-F238E27FC236}">
                <a16:creationId xmlns:a16="http://schemas.microsoft.com/office/drawing/2014/main" id="{A68AD47B-46EC-4064-909A-DE4CCADB5A25}"/>
              </a:ext>
            </a:extLst>
          </p:cNvPr>
          <p:cNvPicPr>
            <a:picLocks noChangeAspect="1"/>
          </p:cNvPicPr>
          <p:nvPr/>
        </p:nvPicPr>
        <p:blipFill>
          <a:blip r:embed="rId3"/>
          <a:stretch>
            <a:fillRect/>
          </a:stretch>
        </p:blipFill>
        <p:spPr>
          <a:xfrm>
            <a:off x="1714500" y="1028700"/>
            <a:ext cx="5715000"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2000" fill="hold"/>
                                        <p:tgtEl>
                                          <p:spTgt spid="71"/>
                                        </p:tgtEl>
                                        <p:attrNameLst>
                                          <p:attrName>ppt_x</p:attrName>
                                        </p:attrNameLst>
                                      </p:cBhvr>
                                      <p:tavLst>
                                        <p:tav tm="0">
                                          <p:val>
                                            <p:strVal val="1+#ppt_w/2"/>
                                          </p:val>
                                        </p:tav>
                                        <p:tav tm="100000">
                                          <p:val>
                                            <p:strVal val="#ppt_x"/>
                                          </p:val>
                                        </p:tav>
                                      </p:tavLst>
                                    </p:anim>
                                    <p:anim calcmode="lin" valueType="num">
                                      <p:cBhvr additive="base">
                                        <p:cTn id="8" dur="20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3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a:latin typeface="Georgia" pitchFamily="18" charset="0"/>
              </a:rPr>
              <a:t>Adviezen bij de start (3)</a:t>
            </a:r>
          </a:p>
        </p:txBody>
      </p:sp>
      <p:sp>
        <p:nvSpPr>
          <p:cNvPr id="3" name="Tijdelijke aanduiding voor inhoud 2"/>
          <p:cNvSpPr>
            <a:spLocks noGrp="1"/>
          </p:cNvSpPr>
          <p:nvPr>
            <p:ph idx="1"/>
          </p:nvPr>
        </p:nvSpPr>
        <p:spPr/>
        <p:txBody>
          <a:bodyPr/>
          <a:lstStyle/>
          <a:p>
            <a:pPr lvl="0">
              <a:buFont typeface="+mj-lt"/>
              <a:buAutoNum type="arabicPeriod"/>
            </a:pPr>
            <a:r>
              <a:rPr lang="nl-NL" sz="1600" b="1" dirty="0"/>
              <a:t>Zelf een project aandragen is een lastig traject.</a:t>
            </a:r>
          </a:p>
          <a:p>
            <a:pPr lvl="0">
              <a:buFont typeface="+mj-lt"/>
              <a:buAutoNum type="arabicPeriod"/>
            </a:pPr>
            <a:r>
              <a:rPr lang="nl-NL" sz="1600" b="1" dirty="0"/>
              <a:t>Begin aan de ‘achterkant’: zoek op </a:t>
            </a:r>
            <a:r>
              <a:rPr lang="nl-NL" sz="1600" b="1" u="sng" dirty="0">
                <a:hlinkClick r:id="rId3"/>
              </a:rPr>
              <a:t>http://www.matchinggrants.org/</a:t>
            </a:r>
            <a:r>
              <a:rPr lang="nl-NL" sz="1600" b="1" dirty="0"/>
              <a:t> een project dat de club aanspreekt.</a:t>
            </a:r>
          </a:p>
          <a:p>
            <a:pPr lvl="0">
              <a:buFont typeface="+mj-lt"/>
              <a:buAutoNum type="arabicPeriod"/>
            </a:pPr>
            <a:r>
              <a:rPr lang="nl-NL" sz="1600" b="1" dirty="0"/>
              <a:t>Kies een club uit die reeds ervaring heeft opgedaan met matching en </a:t>
            </a:r>
            <a:r>
              <a:rPr lang="nl-NL" sz="1600" b="1" dirty="0" err="1"/>
              <a:t>global</a:t>
            </a:r>
            <a:r>
              <a:rPr lang="nl-NL" sz="1600" b="1" dirty="0"/>
              <a:t> </a:t>
            </a:r>
            <a:r>
              <a:rPr lang="nl-NL" sz="1600" b="1" dirty="0" err="1"/>
              <a:t>grants</a:t>
            </a:r>
            <a:r>
              <a:rPr lang="nl-NL" sz="1600" b="1" dirty="0"/>
              <a:t>. (bewezen 'track record')</a:t>
            </a:r>
          </a:p>
          <a:p>
            <a:pPr lvl="0">
              <a:buFont typeface="+mj-lt"/>
              <a:buAutoNum type="arabicPeriod"/>
            </a:pPr>
            <a:r>
              <a:rPr lang="nl-NL" sz="1600" b="1" dirty="0"/>
              <a:t>Van belang is dat de hulpvraag met alle aspecten goed gedocumenteerd en onderbouwd met specifieke offertes wordt ingediend.</a:t>
            </a:r>
          </a:p>
          <a:p>
            <a:pPr lvl="0">
              <a:buFont typeface="+mj-lt"/>
              <a:buAutoNum type="arabicPeriod"/>
            </a:pPr>
            <a:r>
              <a:rPr lang="nl-NL" sz="1600" b="1" dirty="0" err="1"/>
              <a:t>Pojectomschrijving</a:t>
            </a:r>
            <a:r>
              <a:rPr lang="nl-NL" sz="1600" b="1" dirty="0"/>
              <a:t> op één kantje </a:t>
            </a:r>
            <a:r>
              <a:rPr lang="nl-NL" sz="1600" b="1" dirty="0" err="1"/>
              <a:t>A-4</a:t>
            </a:r>
            <a:r>
              <a:rPr lang="nl-NL" sz="1600" b="1" dirty="0"/>
              <a:t> in NL &gt; native speaker een vrije vertaling in het Engels &gt; naar  Grant-staflid in Evanston ter advisering (</a:t>
            </a:r>
            <a:r>
              <a:rPr lang="nl-NL" sz="1600" b="1" dirty="0" err="1"/>
              <a:t>preliminary</a:t>
            </a:r>
            <a:r>
              <a:rPr lang="nl-NL" sz="1600" b="1" dirty="0"/>
              <a:t> review). </a:t>
            </a:r>
            <a:r>
              <a:rPr lang="nl-NL" sz="1600" b="1" dirty="0">
                <a:solidFill>
                  <a:srgbClr val="C00000"/>
                </a:solidFill>
              </a:rPr>
              <a:t>DOEN!</a:t>
            </a:r>
          </a:p>
          <a:p>
            <a:pPr lvl="0">
              <a:buFont typeface="+mj-lt"/>
              <a:buAutoNum type="arabicPeriod"/>
            </a:pPr>
            <a:r>
              <a:rPr lang="nl-NL" sz="1600" b="1" dirty="0"/>
              <a:t>Werk bij het ontwikkelen van het projectvoorstel met zijn tweeën. Zo zie je niet zo gauw zaken over het hoofd. </a:t>
            </a:r>
          </a:p>
          <a:p>
            <a:pPr lvl="0">
              <a:buFont typeface="+mj-lt"/>
              <a:buAutoNum type="arabicPeriod"/>
            </a:pPr>
            <a:r>
              <a:rPr lang="nl-NL" sz="1600" b="1" dirty="0"/>
              <a:t>Is er een Rotarian uit de club die ervaring heeft met het aanvragen van subsidies in Brussel of Den Haag:  vraag hem/haar om te helpen. </a:t>
            </a:r>
          </a:p>
          <a:p>
            <a:pPr lvl="0">
              <a:buFont typeface="+mj-lt"/>
              <a:buAutoNum type="arabicPeriod"/>
            </a:pPr>
            <a:r>
              <a:rPr lang="nl-NL" sz="1600" b="1" dirty="0"/>
              <a:t>Ons Engels kan grammaticaal perfect zijn, maar dit wil niet zeggen dat de bedoeling goed overkomt. Is er hulp mogelijk van een native speaker uit een van de clubs?</a:t>
            </a:r>
          </a:p>
          <a:p>
            <a:pPr marL="0" lvl="0" indent="0">
              <a:buNone/>
            </a:pPr>
            <a:r>
              <a:rPr lang="nl-NL" sz="1600" b="1" dirty="0"/>
              <a:t>      #</a:t>
            </a:r>
          </a:p>
          <a:p>
            <a:pPr marL="514350" indent="-514350">
              <a:buFont typeface="+mj-lt"/>
              <a:buAutoNum type="arabicPeriod"/>
            </a:pP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3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2" fill="hold" nodeType="afterEffect">
                                  <p:stCondLst>
                                    <p:cond delay="20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3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0000"/>
                            </p:stCondLst>
                            <p:childTnLst>
                              <p:par>
                                <p:cTn id="20" presetID="2" presetClass="entr" presetSubtype="2" fill="hold" nodeType="afterEffect">
                                  <p:stCondLst>
                                    <p:cond delay="400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3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17000"/>
                            </p:stCondLst>
                            <p:childTnLst>
                              <p:par>
                                <p:cTn id="25" presetID="2" presetClass="entr" presetSubtype="2" fill="hold" nodeType="afterEffect">
                                  <p:stCondLst>
                                    <p:cond delay="400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3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3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4000"/>
                            </p:stCondLst>
                            <p:childTnLst>
                              <p:par>
                                <p:cTn id="30" presetID="2" presetClass="entr" presetSubtype="2" fill="hold" nodeType="afterEffect">
                                  <p:stCondLst>
                                    <p:cond delay="400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3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3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1000"/>
                            </p:stCondLst>
                            <p:childTnLst>
                              <p:par>
                                <p:cTn id="35" presetID="2" presetClass="entr" presetSubtype="2" fill="hold" nodeType="afterEffect">
                                  <p:stCondLst>
                                    <p:cond delay="40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7000"/>
                            </p:stCondLst>
                            <p:childTnLst>
                              <p:par>
                                <p:cTn id="40" presetID="2" presetClass="entr" presetSubtype="2" fill="hold" nodeType="afterEffect">
                                  <p:stCondLst>
                                    <p:cond delay="400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3000"/>
                            </p:stCondLst>
                            <p:childTnLst>
                              <p:par>
                                <p:cTn id="45" presetID="2" presetClass="entr" presetSubtype="2" fill="hold" nodeType="afterEffect">
                                  <p:stCondLst>
                                    <p:cond delay="400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3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8" dur="3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9" fill="hold">
                            <p:stCondLst>
                              <p:cond delay="50000"/>
                            </p:stCondLst>
                            <p:childTnLst>
                              <p:par>
                                <p:cTn id="50" presetID="2" presetClass="entr" presetSubtype="2" fill="hold" nodeType="afterEffect">
                                  <p:stCondLst>
                                    <p:cond delay="600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1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a:latin typeface="Georgia" pitchFamily="18" charset="0"/>
              </a:rPr>
              <a:t>Hoe ga je verder?</a:t>
            </a:r>
          </a:p>
        </p:txBody>
      </p:sp>
      <p:sp>
        <p:nvSpPr>
          <p:cNvPr id="3" name="Tijdelijke aanduiding voor inhoud 2"/>
          <p:cNvSpPr>
            <a:spLocks noGrp="1"/>
          </p:cNvSpPr>
          <p:nvPr>
            <p:ph idx="1"/>
          </p:nvPr>
        </p:nvSpPr>
        <p:spPr>
          <a:xfrm>
            <a:off x="457200" y="1166018"/>
            <a:ext cx="8229600" cy="4525963"/>
          </a:xfrm>
        </p:spPr>
        <p:txBody>
          <a:bodyPr/>
          <a:lstStyle/>
          <a:p>
            <a:pPr marL="514350" indent="-514350">
              <a:buFont typeface="+mj-lt"/>
              <a:buAutoNum type="arabicPeriod"/>
            </a:pPr>
            <a:r>
              <a:rPr lang="nl-NL" sz="2400" b="1" dirty="0"/>
              <a:t>International club heeft initiatief. Jouw club dus.</a:t>
            </a:r>
          </a:p>
          <a:p>
            <a:pPr marL="514350" indent="-514350">
              <a:buFont typeface="+mj-lt"/>
              <a:buAutoNum type="arabicPeriod"/>
            </a:pPr>
            <a:r>
              <a:rPr lang="nl-NL" sz="2400" b="1" dirty="0" err="1"/>
              <a:t>Hostclub</a:t>
            </a:r>
            <a:r>
              <a:rPr lang="nl-NL" sz="2400" b="1" dirty="0"/>
              <a:t> voert uit.</a:t>
            </a:r>
          </a:p>
          <a:p>
            <a:pPr marL="514350" indent="-514350">
              <a:buFont typeface="+mj-lt"/>
              <a:buAutoNum type="arabicPeriod"/>
            </a:pPr>
            <a:r>
              <a:rPr lang="nl-NL" sz="2400" b="1" dirty="0"/>
              <a:t>Goede kontakten met de Hostclub zijn van ‘levensbelang’.</a:t>
            </a:r>
          </a:p>
          <a:p>
            <a:pPr marL="514350" indent="-514350">
              <a:buFont typeface="+mj-lt"/>
              <a:buAutoNum type="arabicPeriod"/>
            </a:pPr>
            <a:r>
              <a:rPr lang="nl-NL" sz="2400" b="1" dirty="0"/>
              <a:t>Laat de </a:t>
            </a:r>
            <a:r>
              <a:rPr lang="nl-NL" sz="2400" b="1" dirty="0" err="1"/>
              <a:t>hostclub</a:t>
            </a:r>
            <a:r>
              <a:rPr lang="nl-NL" sz="2400" b="1" dirty="0"/>
              <a:t> teksten corrigeren of liever laat de </a:t>
            </a:r>
            <a:r>
              <a:rPr lang="nl-NL" sz="2400" b="1" dirty="0" err="1"/>
              <a:t>hostclub</a:t>
            </a:r>
            <a:r>
              <a:rPr lang="nl-NL" sz="2400" b="1" dirty="0"/>
              <a:t> teksten maken.</a:t>
            </a:r>
          </a:p>
          <a:p>
            <a:pPr marL="514350" indent="-514350">
              <a:buFont typeface="+mj-lt"/>
              <a:buAutoNum type="arabicPeriod"/>
            </a:pPr>
            <a:r>
              <a:rPr lang="nl-NL" sz="2400" b="1" dirty="0"/>
              <a:t>De enige manier om een hulpvraag te lokaliseren is te kijken naar een partij die een project heeft.</a:t>
            </a:r>
          </a:p>
          <a:p>
            <a:pPr marL="514350" indent="-514350">
              <a:buFont typeface="+mj-lt"/>
              <a:buAutoNum type="arabicPeriod"/>
            </a:pPr>
            <a:r>
              <a:rPr lang="nl-NL" sz="2400" b="1" dirty="0"/>
              <a:t>Levert de bedoelde club zelf ook een substantiële bijdrage? Dan is er sterke reden om een project goed te laten slagen.</a:t>
            </a:r>
          </a:p>
          <a:p>
            <a:pPr marL="0" indent="0">
              <a:buNone/>
            </a:pPr>
            <a:r>
              <a:rPr lang="nl-NL" sz="2400" b="1" dirty="0"/>
              <a:t>           # </a:t>
            </a:r>
          </a:p>
          <a:p>
            <a:pPr marL="514350" indent="-514350">
              <a:buFont typeface="+mj-lt"/>
              <a:buAutoNum type="arabicPeriod"/>
            </a:pPr>
            <a:endParaRPr lang="nl-NL" dirty="0"/>
          </a:p>
          <a:p>
            <a:pPr marL="514350" indent="-514350">
              <a:buFont typeface="+mj-lt"/>
              <a:buAutoNum type="arabicPeriod"/>
            </a:pP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3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2" fill="hold" nodeType="afterEffect">
                                  <p:stCondLst>
                                    <p:cond delay="20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3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0000"/>
                            </p:stCondLst>
                            <p:childTnLst>
                              <p:par>
                                <p:cTn id="20" presetID="2" presetClass="entr" presetSubtype="2" fill="hold" nodeType="afterEffect">
                                  <p:stCondLst>
                                    <p:cond delay="200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3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15000"/>
                            </p:stCondLst>
                            <p:childTnLst>
                              <p:par>
                                <p:cTn id="25" presetID="2" presetClass="entr" presetSubtype="2" fill="hold" nodeType="afterEffect">
                                  <p:stCondLst>
                                    <p:cond delay="400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3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3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2000"/>
                            </p:stCondLst>
                            <p:childTnLst>
                              <p:par>
                                <p:cTn id="30" presetID="2" presetClass="entr" presetSubtype="2" fill="hold" nodeType="afterEffect">
                                  <p:stCondLst>
                                    <p:cond delay="400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3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3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29000"/>
                            </p:stCondLst>
                            <p:childTnLst>
                              <p:par>
                                <p:cTn id="35" presetID="2" presetClass="entr" presetSubtype="2" fill="hold" nodeType="afterEffect">
                                  <p:stCondLst>
                                    <p:cond delay="60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3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3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8000"/>
                            </p:stCondLst>
                            <p:childTnLst>
                              <p:par>
                                <p:cTn id="40" presetID="2" presetClass="entr" presetSubtype="2" fill="hold" nodeType="afterEffect">
                                  <p:stCondLst>
                                    <p:cond delay="600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err="1">
                <a:latin typeface="Georgia" pitchFamily="18" charset="0"/>
              </a:rPr>
              <a:t>Evanston</a:t>
            </a:r>
            <a:endParaRPr lang="nl-NL" sz="4000" b="1" dirty="0">
              <a:latin typeface="Georgia" pitchFamily="18" charset="0"/>
            </a:endParaRPr>
          </a:p>
        </p:txBody>
      </p:sp>
      <p:sp>
        <p:nvSpPr>
          <p:cNvPr id="3" name="Tijdelijke aanduiding voor inhoud 2"/>
          <p:cNvSpPr>
            <a:spLocks noGrp="1"/>
          </p:cNvSpPr>
          <p:nvPr>
            <p:ph idx="1"/>
          </p:nvPr>
        </p:nvSpPr>
        <p:spPr/>
        <p:txBody>
          <a:bodyPr/>
          <a:lstStyle/>
          <a:p>
            <a:pPr lvl="0"/>
            <a:r>
              <a:rPr lang="nl-NL" sz="2400" b="1" dirty="0"/>
              <a:t>Hou het simpel. Daarmee voorkom je misverstanden tussen de Rotary Foundation in </a:t>
            </a:r>
            <a:r>
              <a:rPr lang="nl-NL" sz="2400" b="1" dirty="0" err="1"/>
              <a:t>Evanston</a:t>
            </a:r>
            <a:r>
              <a:rPr lang="nl-NL" sz="2400" b="1" dirty="0"/>
              <a:t> en jullie. </a:t>
            </a:r>
          </a:p>
          <a:p>
            <a:pPr lvl="0"/>
            <a:r>
              <a:rPr lang="nl-NL" sz="2400" b="1" dirty="0"/>
              <a:t>Bedenk dat in Evanston professionals werken. Zij toetsen jullie projectvoorstel aan alle regels die er zijn; alle documenten zijn te vinden op de website D1610: </a:t>
            </a:r>
          </a:p>
          <a:p>
            <a:pPr lvl="1"/>
            <a:r>
              <a:rPr lang="nl-NL" sz="2400" b="1" dirty="0" err="1"/>
              <a:t>terms</a:t>
            </a:r>
            <a:r>
              <a:rPr lang="nl-NL" sz="2400" b="1" dirty="0"/>
              <a:t> and </a:t>
            </a:r>
            <a:r>
              <a:rPr lang="nl-NL" sz="2400" b="1" dirty="0" err="1"/>
              <a:t>conditons</a:t>
            </a:r>
            <a:r>
              <a:rPr lang="nl-NL" sz="2400" b="1" dirty="0"/>
              <a:t> </a:t>
            </a:r>
          </a:p>
          <a:p>
            <a:pPr lvl="1"/>
            <a:r>
              <a:rPr lang="nl-NL" sz="2400" b="1" dirty="0" err="1"/>
              <a:t>community</a:t>
            </a:r>
            <a:r>
              <a:rPr lang="nl-NL" sz="2400" b="1" dirty="0"/>
              <a:t> </a:t>
            </a:r>
            <a:r>
              <a:rPr lang="nl-NL" sz="2400" b="1" dirty="0" err="1"/>
              <a:t>assessment</a:t>
            </a:r>
            <a:r>
              <a:rPr lang="nl-NL" sz="2400" b="1" dirty="0"/>
              <a:t> </a:t>
            </a:r>
          </a:p>
          <a:p>
            <a:pPr lvl="1"/>
            <a:r>
              <a:rPr lang="nl-NL" sz="2400" b="1" dirty="0" err="1"/>
              <a:t>area</a:t>
            </a:r>
            <a:r>
              <a:rPr lang="nl-NL" sz="2400" b="1" dirty="0"/>
              <a:t> of focus </a:t>
            </a:r>
          </a:p>
          <a:p>
            <a:pPr lvl="1"/>
            <a:r>
              <a:rPr lang="nl-NL" sz="2400" b="1" dirty="0" err="1"/>
              <a:t>sustainabilty</a:t>
            </a:r>
            <a:r>
              <a:rPr lang="nl-NL" sz="2400" b="1" dirty="0"/>
              <a:t> </a:t>
            </a:r>
          </a:p>
          <a:p>
            <a:pPr lvl="1"/>
            <a:r>
              <a:rPr lang="nl-NL" sz="2400" b="1" dirty="0"/>
              <a:t>duidelijke inzet door Rotarians van de hostclub</a:t>
            </a:r>
          </a:p>
          <a:p>
            <a:pPr marL="457200" lvl="1" indent="0">
              <a:buNone/>
            </a:pPr>
            <a:r>
              <a:rPr lang="nl-NL" sz="2400" b="1" dirty="0"/>
              <a:t>    #</a:t>
            </a:r>
          </a:p>
          <a:p>
            <a:pPr marL="514350" indent="-514350">
              <a:buFont typeface="+mj-lt"/>
              <a:buAutoNum type="arabicPeriod"/>
            </a:pPr>
            <a:endParaRPr lang="nl-NL" dirty="0"/>
          </a:p>
          <a:p>
            <a:pPr marL="514350" indent="-514350">
              <a:buFont typeface="+mj-lt"/>
              <a:buAutoNum type="arabicPeriod"/>
            </a:pP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1+#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0"/>
                            </p:stCondLst>
                            <p:childTnLst>
                              <p:par>
                                <p:cTn id="14" presetID="2" presetClass="entr" presetSubtype="2" fill="hold" nodeType="afterEffect">
                                  <p:stCondLst>
                                    <p:cond delay="600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4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4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5000"/>
                            </p:stCondLst>
                            <p:childTnLst>
                              <p:par>
                                <p:cTn id="19" presetID="2" presetClass="entr" presetSubtype="2" fill="hold" nodeType="afterEffect">
                                  <p:stCondLst>
                                    <p:cond delay="80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25000"/>
                            </p:stCondLst>
                            <p:childTnLst>
                              <p:par>
                                <p:cTn id="24" presetID="2" presetClass="entr" presetSubtype="2" fill="hold" nodeType="afterEffect">
                                  <p:stCondLst>
                                    <p:cond delay="200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9000"/>
                            </p:stCondLst>
                            <p:childTnLst>
                              <p:par>
                                <p:cTn id="29" presetID="2" presetClass="entr" presetSubtype="2" fill="hold" nodeType="afterEffect">
                                  <p:stCondLst>
                                    <p:cond delay="200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33000"/>
                            </p:stCondLst>
                            <p:childTnLst>
                              <p:par>
                                <p:cTn id="34" presetID="2" presetClass="entr" presetSubtype="2" fill="hold" nodeType="afterEffect">
                                  <p:stCondLst>
                                    <p:cond delay="200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7"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7000"/>
                            </p:stCondLst>
                            <p:childTnLst>
                              <p:par>
                                <p:cTn id="39" presetID="2" presetClass="entr" presetSubtype="2" fill="hold" nodeType="afterEffect">
                                  <p:stCondLst>
                                    <p:cond delay="200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3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2" dur="3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42000"/>
                            </p:stCondLst>
                            <p:childTnLst>
                              <p:par>
                                <p:cTn id="44" presetID="2" presetClass="entr" presetSubtype="2" fill="hold" nodeType="afterEffect">
                                  <p:stCondLst>
                                    <p:cond delay="200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7"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err="1">
                <a:latin typeface="Georgia" pitchFamily="18" charset="0"/>
              </a:rPr>
              <a:t>Evanston</a:t>
            </a:r>
            <a:endParaRPr lang="nl-NL" sz="4000" b="1" dirty="0">
              <a:latin typeface="Georgia" pitchFamily="18" charset="0"/>
            </a:endParaRPr>
          </a:p>
        </p:txBody>
      </p:sp>
      <p:sp>
        <p:nvSpPr>
          <p:cNvPr id="3" name="Tijdelijke aanduiding voor inhoud 2"/>
          <p:cNvSpPr>
            <a:spLocks noGrp="1"/>
          </p:cNvSpPr>
          <p:nvPr>
            <p:ph idx="1"/>
          </p:nvPr>
        </p:nvSpPr>
        <p:spPr>
          <a:xfrm>
            <a:off x="457200" y="1219200"/>
            <a:ext cx="8458200" cy="4525963"/>
          </a:xfrm>
        </p:spPr>
        <p:txBody>
          <a:bodyPr/>
          <a:lstStyle/>
          <a:p>
            <a:pPr marL="514350" lvl="0" indent="-514350">
              <a:buNone/>
            </a:pPr>
            <a:r>
              <a:rPr lang="nl-NL" sz="2400" dirty="0"/>
              <a:t>Kijk kritisch naar alle aspecten die voor TRF van belang zijn.</a:t>
            </a:r>
          </a:p>
          <a:p>
            <a:pPr marL="514350" lvl="0" indent="-514350">
              <a:buNone/>
            </a:pPr>
            <a:r>
              <a:rPr lang="nl-NL" sz="2400" b="1" dirty="0"/>
              <a:t>Kritische punten zijn:</a:t>
            </a:r>
          </a:p>
          <a:p>
            <a:pPr marL="514350" lvl="0" indent="-514350">
              <a:buFont typeface="+mj-lt"/>
              <a:buAutoNum type="arabicPeriod"/>
            </a:pPr>
            <a:r>
              <a:rPr lang="nl-NL" sz="1800" b="1" dirty="0" err="1"/>
              <a:t>sustainability</a:t>
            </a:r>
            <a:endParaRPr lang="nl-NL" sz="1800" b="1" dirty="0"/>
          </a:p>
          <a:p>
            <a:pPr marL="514350" lvl="0" indent="-514350">
              <a:buFont typeface="+mj-lt"/>
              <a:buAutoNum type="arabicPeriod"/>
            </a:pPr>
            <a:r>
              <a:rPr lang="nl-NL" sz="1800" b="1" dirty="0"/>
              <a:t>financiële onderbouwing</a:t>
            </a:r>
          </a:p>
          <a:p>
            <a:pPr marL="514350" lvl="0" indent="-514350">
              <a:buFont typeface="+mj-lt"/>
              <a:buAutoNum type="arabicPeriod"/>
            </a:pPr>
            <a:r>
              <a:rPr lang="nl-NL" sz="1800" b="1" dirty="0"/>
              <a:t>voldoende management ondersteuning zowel op club als gemeenschapsniveau</a:t>
            </a:r>
          </a:p>
          <a:p>
            <a:pPr marL="514350" lvl="0" indent="-514350">
              <a:buFont typeface="+mj-lt"/>
              <a:buAutoNum type="arabicPeriod"/>
            </a:pPr>
            <a:r>
              <a:rPr lang="nl-NL" sz="1800" b="1" dirty="0" err="1"/>
              <a:t>timeline</a:t>
            </a:r>
            <a:r>
              <a:rPr lang="nl-NL" sz="1800" b="1" dirty="0"/>
              <a:t> met meetmomenten</a:t>
            </a:r>
          </a:p>
          <a:p>
            <a:pPr marL="514350" lvl="0" indent="-514350">
              <a:buFont typeface="+mj-lt"/>
              <a:buAutoNum type="arabicPeriod"/>
            </a:pPr>
            <a:r>
              <a:rPr lang="nl-NL" sz="1800" b="1" dirty="0"/>
              <a:t>betalingswijze aan de onderdelen van het project tijdens uitvoering</a:t>
            </a:r>
          </a:p>
          <a:p>
            <a:pPr marL="514350" lvl="0" indent="-514350">
              <a:buFont typeface="+mj-lt"/>
              <a:buAutoNum type="arabicPeriod"/>
            </a:pPr>
            <a:r>
              <a:rPr lang="nl-NL" sz="1800" b="1" dirty="0"/>
              <a:t>een </a:t>
            </a:r>
            <a:r>
              <a:rPr lang="nl-NL" sz="1800" b="1" dirty="0" err="1"/>
              <a:t>dedicated</a:t>
            </a:r>
            <a:r>
              <a:rPr lang="nl-NL" sz="1800" b="1" dirty="0"/>
              <a:t> account waarop eenduidig ontvangsten en betalingen worden geboekt</a:t>
            </a:r>
          </a:p>
          <a:p>
            <a:pPr marL="514350" lvl="0" indent="-514350">
              <a:buFont typeface="+mj-lt"/>
              <a:buAutoNum type="arabicPeriod"/>
            </a:pPr>
            <a:r>
              <a:rPr lang="nl-NL" sz="1800" b="1" dirty="0"/>
              <a:t>regelmatig rapportage van voortgang</a:t>
            </a:r>
          </a:p>
          <a:p>
            <a:pPr marL="514350" lvl="0" indent="-514350">
              <a:buFont typeface="+mj-lt"/>
              <a:buAutoNum type="arabicPeriod"/>
            </a:pPr>
            <a:r>
              <a:rPr lang="nl-NL" sz="1800" b="1" dirty="0"/>
              <a:t>controle op uitvoering en financiële verantwoordelijkheid</a:t>
            </a:r>
          </a:p>
          <a:p>
            <a:pPr marL="514350" lvl="0" indent="-514350">
              <a:buFont typeface="+mj-lt"/>
              <a:buAutoNum type="arabicPeriod"/>
            </a:pPr>
            <a:r>
              <a:rPr lang="nl-NL" sz="1800" b="1" dirty="0"/>
              <a:t>werkzaamheid en zelfredzaamheid in de gemeenschap</a:t>
            </a:r>
          </a:p>
          <a:p>
            <a:pPr marL="514350" lvl="0" indent="-514350">
              <a:buFont typeface="+mj-lt"/>
              <a:buAutoNum type="arabicPeriod"/>
            </a:pPr>
            <a:r>
              <a:rPr lang="nl-NL" sz="1800" b="1" dirty="0"/>
              <a:t>eventueel eigendomsrechten</a:t>
            </a:r>
          </a:p>
          <a:p>
            <a:pPr marL="0" lvl="0" indent="0">
              <a:buNone/>
            </a:pPr>
            <a:r>
              <a:rPr lang="nl-NL" sz="1800" b="1" dirty="0"/>
              <a:t>               #</a:t>
            </a:r>
          </a:p>
          <a:p>
            <a:pPr marL="514350" indent="-514350">
              <a:buFont typeface="+mj-lt"/>
              <a:buAutoNum type="arabicPeriod"/>
            </a:pPr>
            <a:endParaRPr lang="nl-NL" sz="2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3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2" fill="hold" grpId="0" nodeType="afterEffect">
                                  <p:stCondLst>
                                    <p:cond delay="20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9000"/>
                            </p:stCondLst>
                            <p:childTnLst>
                              <p:par>
                                <p:cTn id="20" presetID="2" presetClass="entr" presetSubtype="2" fill="hold" grpId="0" nodeType="afterEffect">
                                  <p:stCondLst>
                                    <p:cond delay="200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3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14000"/>
                            </p:stCondLst>
                            <p:childTnLst>
                              <p:par>
                                <p:cTn id="25" presetID="2" presetClass="entr" presetSubtype="2" fill="hold" grpId="0" nodeType="afterEffect">
                                  <p:stCondLst>
                                    <p:cond delay="200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3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3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19000"/>
                            </p:stCondLst>
                            <p:childTnLst>
                              <p:par>
                                <p:cTn id="30" presetID="2" presetClass="entr" presetSubtype="2" fill="hold" grpId="0" nodeType="afterEffect">
                                  <p:stCondLst>
                                    <p:cond delay="200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3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3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24000"/>
                            </p:stCondLst>
                            <p:childTnLst>
                              <p:par>
                                <p:cTn id="35" presetID="2" presetClass="entr" presetSubtype="2" fill="hold" grpId="0" nodeType="afterEffect">
                                  <p:stCondLst>
                                    <p:cond delay="40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3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3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1000"/>
                            </p:stCondLst>
                            <p:childTnLst>
                              <p:par>
                                <p:cTn id="40" presetID="2" presetClass="entr" presetSubtype="2" fill="hold" grpId="0" nodeType="afterEffect">
                                  <p:stCondLst>
                                    <p:cond delay="200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3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3" dur="3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36000"/>
                            </p:stCondLst>
                            <p:childTnLst>
                              <p:par>
                                <p:cTn id="45" presetID="2" presetClass="entr" presetSubtype="2" fill="hold" grpId="0" nodeType="afterEffect">
                                  <p:stCondLst>
                                    <p:cond delay="400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3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8" dur="3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9" fill="hold">
                            <p:stCondLst>
                              <p:cond delay="43000"/>
                            </p:stCondLst>
                            <p:childTnLst>
                              <p:par>
                                <p:cTn id="50" presetID="2" presetClass="entr" presetSubtype="2" fill="hold" grpId="0" nodeType="afterEffect">
                                  <p:stCondLst>
                                    <p:cond delay="400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3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3" dur="3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0"/>
                            </p:stCondLst>
                            <p:childTnLst>
                              <p:par>
                                <p:cTn id="55" presetID="2" presetClass="entr" presetSubtype="2" fill="hold" grpId="0" nodeType="afterEffect">
                                  <p:stCondLst>
                                    <p:cond delay="200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3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8" dur="3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0"/>
                            </p:stCondLst>
                            <p:childTnLst>
                              <p:par>
                                <p:cTn id="60" presetID="2" presetClass="entr" presetSubtype="2" fill="hold" grpId="0" nodeType="afterEffect">
                                  <p:stCondLst>
                                    <p:cond delay="2000"/>
                                  </p:stCondLst>
                                  <p:childTnLst>
                                    <p:set>
                                      <p:cBhvr>
                                        <p:cTn id="61" dur="1" fill="hold">
                                          <p:stCondLst>
                                            <p:cond delay="0"/>
                                          </p:stCondLst>
                                        </p:cTn>
                                        <p:tgtEl>
                                          <p:spTgt spid="3">
                                            <p:txEl>
                                              <p:pRg st="10" end="10"/>
                                            </p:txEl>
                                          </p:spTgt>
                                        </p:tgtEl>
                                        <p:attrNameLst>
                                          <p:attrName>style.visibility</p:attrName>
                                        </p:attrNameLst>
                                      </p:cBhvr>
                                      <p:to>
                                        <p:strVal val="visible"/>
                                      </p:to>
                                    </p:set>
                                    <p:anim calcmode="lin" valueType="num">
                                      <p:cBhvr additive="base">
                                        <p:cTn id="62" dur="3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63" dur="3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64" fill="hold">
                            <p:stCondLst>
                              <p:cond delay="60000"/>
                            </p:stCondLst>
                            <p:childTnLst>
                              <p:par>
                                <p:cTn id="65" presetID="2" presetClass="entr" presetSubtype="2" fill="hold" grpId="0" nodeType="afterEffect">
                                  <p:stCondLst>
                                    <p:cond delay="200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3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68" dur="3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par>
                          <p:cTn id="69" fill="hold">
                            <p:stCondLst>
                              <p:cond delay="65000"/>
                            </p:stCondLst>
                            <p:childTnLst>
                              <p:par>
                                <p:cTn id="70" presetID="2" presetClass="entr" presetSubtype="2" fill="hold" grpId="0" nodeType="afterEffect">
                                  <p:stCondLst>
                                    <p:cond delay="2000"/>
                                  </p:stCondLst>
                                  <p:childTnLst>
                                    <p:set>
                                      <p:cBhvr>
                                        <p:cTn id="71" dur="1" fill="hold">
                                          <p:stCondLst>
                                            <p:cond delay="0"/>
                                          </p:stCondLst>
                                        </p:cTn>
                                        <p:tgtEl>
                                          <p:spTgt spid="3">
                                            <p:txEl>
                                              <p:pRg st="12" end="12"/>
                                            </p:txEl>
                                          </p:spTgt>
                                        </p:tgtEl>
                                        <p:attrNameLst>
                                          <p:attrName>style.visibility</p:attrName>
                                        </p:attrNameLst>
                                      </p:cBhvr>
                                      <p:to>
                                        <p:strVal val="visible"/>
                                      </p:to>
                                    </p:set>
                                    <p:anim calcmode="lin" valueType="num">
                                      <p:cBhvr additive="base">
                                        <p:cTn id="72" dur="10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73" dur="10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a:latin typeface="Georgia" pitchFamily="18" charset="0"/>
              </a:rPr>
              <a:t>drie tips</a:t>
            </a:r>
          </a:p>
        </p:txBody>
      </p:sp>
      <p:sp>
        <p:nvSpPr>
          <p:cNvPr id="3" name="Tijdelijke aanduiding voor inhoud 2"/>
          <p:cNvSpPr>
            <a:spLocks noGrp="1"/>
          </p:cNvSpPr>
          <p:nvPr>
            <p:ph idx="1"/>
          </p:nvPr>
        </p:nvSpPr>
        <p:spPr/>
        <p:txBody>
          <a:bodyPr/>
          <a:lstStyle/>
          <a:p>
            <a:pPr marL="514350" indent="-514350">
              <a:buFont typeface="+mj-lt"/>
              <a:buAutoNum type="arabicPeriod"/>
            </a:pPr>
            <a:r>
              <a:rPr lang="nl-NL" b="1" dirty="0"/>
              <a:t>Kies één area of focus (niet meer!)</a:t>
            </a:r>
          </a:p>
          <a:p>
            <a:pPr marL="514350" indent="-514350">
              <a:buFont typeface="+mj-lt"/>
              <a:buAutoNum type="arabicPeriod"/>
            </a:pPr>
            <a:r>
              <a:rPr lang="nl-NL" b="1" dirty="0"/>
              <a:t>Gebruik ‘Six steps to </a:t>
            </a:r>
            <a:r>
              <a:rPr lang="nl-NL" b="1" dirty="0" err="1"/>
              <a:t>Sustainability</a:t>
            </a:r>
            <a:r>
              <a:rPr lang="nl-NL" b="1" dirty="0"/>
              <a:t>’</a:t>
            </a:r>
          </a:p>
          <a:p>
            <a:pPr marL="514350" indent="-514350">
              <a:buFont typeface="+mj-lt"/>
              <a:buAutoNum type="arabicPeriod"/>
            </a:pPr>
            <a:r>
              <a:rPr lang="nl-NL" b="1" dirty="0"/>
              <a:t>Voer een Community Assessment uit</a:t>
            </a:r>
          </a:p>
          <a:p>
            <a:pPr marL="0" indent="0">
              <a:buNone/>
            </a:pPr>
            <a:r>
              <a:rPr lang="nl-NL" b="1" dirty="0"/>
              <a:t>      #</a:t>
            </a:r>
          </a:p>
          <a:p>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2" fill="hold" grpId="0" nodeType="afterEffect">
                                  <p:stCondLst>
                                    <p:cond delay="20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9000"/>
                            </p:stCondLst>
                            <p:childTnLst>
                              <p:par>
                                <p:cTn id="20" presetID="2" presetClass="entr" presetSubtype="2" fill="hold" grpId="0" nodeType="afterEffect">
                                  <p:stCondLst>
                                    <p:cond delay="200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13000"/>
                            </p:stCondLst>
                            <p:childTnLst>
                              <p:par>
                                <p:cTn id="25" presetID="2" presetClass="entr" presetSubtype="2" fill="hold" grpId="0" nodeType="afterEffect">
                                  <p:stCondLst>
                                    <p:cond delay="200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a:latin typeface="Georgia" pitchFamily="18" charset="0"/>
              </a:rPr>
              <a:t>en toch nog een vierde tip</a:t>
            </a:r>
          </a:p>
        </p:txBody>
      </p:sp>
      <p:sp>
        <p:nvSpPr>
          <p:cNvPr id="3" name="Tijdelijke aanduiding voor inhoud 2"/>
          <p:cNvSpPr>
            <a:spLocks noGrp="1"/>
          </p:cNvSpPr>
          <p:nvPr>
            <p:ph idx="1"/>
          </p:nvPr>
        </p:nvSpPr>
        <p:spPr/>
        <p:txBody>
          <a:bodyPr/>
          <a:lstStyle/>
          <a:p>
            <a:pPr marL="0" indent="0">
              <a:spcBef>
                <a:spcPts val="0"/>
              </a:spcBef>
              <a:buNone/>
            </a:pPr>
            <a:r>
              <a:rPr lang="nl-NL" b="1" dirty="0"/>
              <a:t>Neem</a:t>
            </a:r>
            <a:br>
              <a:rPr lang="nl-NL" b="1" dirty="0"/>
            </a:br>
            <a:r>
              <a:rPr lang="nl-NL" b="1" dirty="0"/>
              <a:t>‘Global Grant, adviezen bij de start’ </a:t>
            </a:r>
          </a:p>
          <a:p>
            <a:pPr marL="0" indent="0">
              <a:spcBef>
                <a:spcPts val="0"/>
              </a:spcBef>
              <a:buNone/>
            </a:pPr>
            <a:r>
              <a:rPr lang="nl-NL" b="1" dirty="0"/>
              <a:t>goed door.</a:t>
            </a:r>
            <a:br>
              <a:rPr lang="nl-NL" b="1" dirty="0"/>
            </a:br>
            <a:endParaRPr lang="nl-NL" b="1" dirty="0"/>
          </a:p>
          <a:p>
            <a:pPr marL="0" indent="0">
              <a:buNone/>
            </a:pPr>
            <a:r>
              <a:rPr lang="nl-NL" b="1" dirty="0"/>
              <a:t>En vraag vooral een </a:t>
            </a:r>
            <a:r>
              <a:rPr lang="nl-NL" b="1" dirty="0" err="1">
                <a:solidFill>
                  <a:srgbClr val="FF0000"/>
                </a:solidFill>
              </a:rPr>
              <a:t>preliminary</a:t>
            </a:r>
            <a:r>
              <a:rPr lang="nl-NL" b="1" dirty="0">
                <a:solidFill>
                  <a:srgbClr val="FF0000"/>
                </a:solidFill>
              </a:rPr>
              <a:t> review </a:t>
            </a:r>
            <a:r>
              <a:rPr lang="nl-NL" b="1" dirty="0"/>
              <a:t>aan. Zie punt 22 van ‘Global Grant, adviezen bij de start’.</a:t>
            </a:r>
          </a:p>
          <a:p>
            <a:pPr marL="0" indent="0">
              <a:buNone/>
            </a:pPr>
            <a:r>
              <a:rPr lang="nl-NL" b="1" dirty="0"/>
              <a:t>De medewerkers in Evanston zijn heel vriendelijk en helpen graag!</a:t>
            </a:r>
          </a:p>
          <a:p>
            <a:pPr marL="0" indent="0">
              <a:buNone/>
            </a:pPr>
            <a:r>
              <a:rPr lang="nl-NL" b="1" dirty="0"/>
              <a:t>Hun </a:t>
            </a:r>
            <a:r>
              <a:rPr lang="nl-NL" b="1" dirty="0" err="1"/>
              <a:t>aviezen</a:t>
            </a:r>
            <a:r>
              <a:rPr lang="nl-NL" b="1" dirty="0"/>
              <a:t> besparen je later veel tijd!</a:t>
            </a:r>
          </a:p>
          <a:p>
            <a:pPr marL="0" indent="0">
              <a:buNone/>
            </a:pPr>
            <a:r>
              <a:rPr lang="nl-NL" b="1" dirty="0"/>
              <a:t>         #</a:t>
            </a:r>
            <a:br>
              <a:rPr lang="nl-NL" b="1" dirty="0"/>
            </a:br>
            <a:endParaRPr lang="nl-NL" b="1" dirty="0"/>
          </a:p>
          <a:p>
            <a:endParaRPr lang="nl-NL" dirty="0"/>
          </a:p>
        </p:txBody>
      </p:sp>
    </p:spTree>
    <p:extLst>
      <p:ext uri="{BB962C8B-B14F-4D97-AF65-F5344CB8AC3E}">
        <p14:creationId xmlns:p14="http://schemas.microsoft.com/office/powerpoint/2010/main" val="32524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2" fill="hold" grpId="0" nodeType="after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8000"/>
                            </p:stCondLst>
                            <p:childTnLst>
                              <p:par>
                                <p:cTn id="20" presetID="2" presetClass="entr" presetSubtype="2" fill="hold" grpId="0" nodeType="afterEffect">
                                  <p:stCondLst>
                                    <p:cond delay="400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3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15000"/>
                            </p:stCondLst>
                            <p:childTnLst>
                              <p:par>
                                <p:cTn id="25" presetID="2" presetClass="entr" presetSubtype="2" fill="hold" grpId="0" nodeType="afterEffect">
                                  <p:stCondLst>
                                    <p:cond delay="600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3000"/>
                            </p:stCondLst>
                            <p:childTnLst>
                              <p:par>
                                <p:cTn id="30" presetID="2" presetClass="entr" presetSubtype="2" fill="hold" grpId="0" nodeType="afterEffect">
                                  <p:stCondLst>
                                    <p:cond delay="400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29000"/>
                            </p:stCondLst>
                            <p:childTnLst>
                              <p:par>
                                <p:cTn id="35" presetID="2" presetClass="entr" presetSubtype="2" fill="hold" grpId="0" nodeType="afterEffect">
                                  <p:stCondLst>
                                    <p:cond delay="20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Afbeeldingsresultaat voor keep it stupidly simpl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igenaar\Pictures\1 foto's voor website D 1610\2018 Ditricts Trainingsdag\succes.jpg"/>
          <p:cNvPicPr>
            <a:picLocks noChangeAspect="1" noChangeArrowheads="1"/>
          </p:cNvPicPr>
          <p:nvPr/>
        </p:nvPicPr>
        <p:blipFill>
          <a:blip r:embed="rId2"/>
          <a:srcRect/>
          <a:stretch>
            <a:fillRect/>
          </a:stretch>
        </p:blipFill>
        <p:spPr bwMode="auto">
          <a:xfrm>
            <a:off x="2197100" y="1905000"/>
            <a:ext cx="4749800" cy="304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dirty="0">
                <a:latin typeface="Georgia" pitchFamily="18" charset="0"/>
              </a:rPr>
              <a:t>Hoe begin je?</a:t>
            </a:r>
          </a:p>
        </p:txBody>
      </p:sp>
      <p:sp>
        <p:nvSpPr>
          <p:cNvPr id="3" name="Tijdelijke aanduiding voor inhoud 2"/>
          <p:cNvSpPr>
            <a:spLocks noGrp="1"/>
          </p:cNvSpPr>
          <p:nvPr>
            <p:ph idx="1"/>
          </p:nvPr>
        </p:nvSpPr>
        <p:spPr/>
        <p:txBody>
          <a:bodyPr/>
          <a:lstStyle/>
          <a:p>
            <a:pPr marL="0" indent="0">
              <a:buNone/>
            </a:pPr>
            <a:r>
              <a:rPr lang="nl-NL" b="1" dirty="0"/>
              <a:t>Ga naar de site van </a:t>
            </a:r>
            <a:r>
              <a:rPr lang="nl-NL" b="1" dirty="0" err="1"/>
              <a:t>D1610</a:t>
            </a:r>
            <a:r>
              <a:rPr lang="nl-NL" b="1" dirty="0"/>
              <a:t>.</a:t>
            </a:r>
          </a:p>
          <a:p>
            <a:pPr marL="0" indent="0">
              <a:buNone/>
            </a:pPr>
            <a:endParaRPr lang="nl-NL"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6217C2A3-F5A2-4ADF-B4FD-BFF010E0AE3F}"/>
              </a:ext>
            </a:extLst>
          </p:cNvPr>
          <p:cNvPicPr>
            <a:picLocks noChangeAspect="1"/>
          </p:cNvPicPr>
          <p:nvPr/>
        </p:nvPicPr>
        <p:blipFill>
          <a:blip r:embed="rId3"/>
          <a:stretch>
            <a:fillRect/>
          </a:stretch>
        </p:blipFill>
        <p:spPr>
          <a:xfrm>
            <a:off x="0" y="1237117"/>
            <a:ext cx="9144000" cy="4383766"/>
          </a:xfrm>
          <a:prstGeom prst="rect">
            <a:avLst/>
          </a:prstGeom>
        </p:spPr>
      </p:pic>
      <p:sp>
        <p:nvSpPr>
          <p:cNvPr id="4" name="Titel 3">
            <a:extLst>
              <a:ext uri="{FF2B5EF4-FFF2-40B4-BE49-F238E27FC236}">
                <a16:creationId xmlns:a16="http://schemas.microsoft.com/office/drawing/2014/main" id="{AD55BFC1-05B4-4821-94CA-A2D86A875856}"/>
              </a:ext>
            </a:extLst>
          </p:cNvPr>
          <p:cNvSpPr>
            <a:spLocks noGrp="1"/>
          </p:cNvSpPr>
          <p:nvPr>
            <p:ph type="title"/>
          </p:nvPr>
        </p:nvSpPr>
        <p:spPr/>
        <p:txBody>
          <a:bodyPr/>
          <a:lstStyle/>
          <a:p>
            <a:r>
              <a:rPr lang="nl-NL" sz="4000" b="1" dirty="0">
                <a:latin typeface="Georgia" panose="02040502050405020303" pitchFamily="18" charset="0"/>
              </a:rPr>
              <a:t>de website van </a:t>
            </a:r>
            <a:r>
              <a:rPr lang="nl-NL" sz="4000" b="1" dirty="0" err="1">
                <a:latin typeface="Georgia" panose="02040502050405020303" pitchFamily="18" charset="0"/>
              </a:rPr>
              <a:t>D1610</a:t>
            </a:r>
            <a:endParaRPr lang="nl-NL" sz="4000" b="1" dirty="0">
              <a:latin typeface="Georgia" panose="02040502050405020303" pitchFamily="18" charset="0"/>
            </a:endParaRPr>
          </a:p>
        </p:txBody>
      </p:sp>
    </p:spTree>
    <p:extLst>
      <p:ext uri="{BB962C8B-B14F-4D97-AF65-F5344CB8AC3E}">
        <p14:creationId xmlns:p14="http://schemas.microsoft.com/office/powerpoint/2010/main" val="1647327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26885B-DC6C-445D-B8A9-C94E989805C6}"/>
              </a:ext>
            </a:extLst>
          </p:cNvPr>
          <p:cNvSpPr>
            <a:spLocks noGrp="1"/>
          </p:cNvSpPr>
          <p:nvPr>
            <p:ph type="title"/>
          </p:nvPr>
        </p:nvSpPr>
        <p:spPr/>
        <p:txBody>
          <a:bodyPr/>
          <a:lstStyle/>
          <a:p>
            <a:r>
              <a:rPr lang="nl-NL" sz="4000" b="1" dirty="0">
                <a:latin typeface="Georgia" panose="02040502050405020303" pitchFamily="18" charset="0"/>
              </a:rPr>
              <a:t>volg de nummers:</a:t>
            </a:r>
          </a:p>
        </p:txBody>
      </p:sp>
      <p:pic>
        <p:nvPicPr>
          <p:cNvPr id="7" name="Tijdelijke aanduiding voor inhoud 6" descr="Afbeelding met tekst&#10;&#10;Automatisch gegenereerde beschrijving">
            <a:extLst>
              <a:ext uri="{FF2B5EF4-FFF2-40B4-BE49-F238E27FC236}">
                <a16:creationId xmlns:a16="http://schemas.microsoft.com/office/drawing/2014/main" id="{EA91454E-BDEF-4416-AD04-1F386347A640}"/>
              </a:ext>
            </a:extLst>
          </p:cNvPr>
          <p:cNvPicPr>
            <a:picLocks noGrp="1" noChangeAspect="1"/>
          </p:cNvPicPr>
          <p:nvPr>
            <p:ph idx="1"/>
          </p:nvPr>
        </p:nvPicPr>
        <p:blipFill>
          <a:blip r:embed="rId3"/>
          <a:stretch>
            <a:fillRect/>
          </a:stretch>
        </p:blipFill>
        <p:spPr>
          <a:xfrm>
            <a:off x="36000" y="1005840"/>
            <a:ext cx="9108000" cy="6144353"/>
          </a:xfrm>
        </p:spPr>
      </p:pic>
    </p:spTree>
    <p:extLst>
      <p:ext uri="{BB962C8B-B14F-4D97-AF65-F5344CB8AC3E}">
        <p14:creationId xmlns:p14="http://schemas.microsoft.com/office/powerpoint/2010/main" val="1046797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7A6EFB-410A-41CC-B010-E085268FC153}"/>
              </a:ext>
            </a:extLst>
          </p:cNvPr>
          <p:cNvSpPr>
            <a:spLocks noGrp="1"/>
          </p:cNvSpPr>
          <p:nvPr>
            <p:ph type="title"/>
          </p:nvPr>
        </p:nvSpPr>
        <p:spPr>
          <a:xfrm>
            <a:off x="381000" y="457200"/>
            <a:ext cx="8763000" cy="533400"/>
          </a:xfrm>
        </p:spPr>
        <p:txBody>
          <a:bodyPr/>
          <a:lstStyle/>
          <a:p>
            <a:r>
              <a:rPr lang="en-US" sz="4000" b="1" dirty="0" err="1">
                <a:latin typeface="Georgia" panose="02040502050405020303" pitchFamily="18" charset="0"/>
              </a:rPr>
              <a:t>Adviezen</a:t>
            </a:r>
            <a:r>
              <a:rPr lang="en-US" sz="4000" b="1" dirty="0">
                <a:latin typeface="Georgia" panose="02040502050405020303" pitchFamily="18" charset="0"/>
              </a:rPr>
              <a:t> </a:t>
            </a:r>
            <a:r>
              <a:rPr lang="en-US" sz="4000" b="1" dirty="0" err="1">
                <a:latin typeface="Georgia" panose="02040502050405020303" pitchFamily="18" charset="0"/>
              </a:rPr>
              <a:t>bij</a:t>
            </a:r>
            <a:r>
              <a:rPr lang="en-US" sz="4000" b="1" dirty="0">
                <a:latin typeface="Georgia" panose="02040502050405020303" pitchFamily="18" charset="0"/>
              </a:rPr>
              <a:t> de start</a:t>
            </a:r>
          </a:p>
        </p:txBody>
      </p:sp>
      <p:pic>
        <p:nvPicPr>
          <p:cNvPr id="2" name="Afbeelding 1">
            <a:extLst>
              <a:ext uri="{FF2B5EF4-FFF2-40B4-BE49-F238E27FC236}">
                <a16:creationId xmlns:a16="http://schemas.microsoft.com/office/drawing/2014/main" id="{B35F6D29-43E1-43A3-9AE5-A41862E84A55}"/>
              </a:ext>
            </a:extLst>
          </p:cNvPr>
          <p:cNvPicPr/>
          <p:nvPr/>
        </p:nvPicPr>
        <p:blipFill>
          <a:blip r:embed="rId2" cstate="print"/>
          <a:stretch>
            <a:fillRect/>
          </a:stretch>
        </p:blipFill>
        <p:spPr>
          <a:xfrm>
            <a:off x="637547" y="1166018"/>
            <a:ext cx="7807947" cy="4525963"/>
          </a:xfrm>
          <a:prstGeom prst="rect">
            <a:avLst/>
          </a:prstGeom>
          <a:noFill/>
        </p:spPr>
      </p:pic>
      <p:sp>
        <p:nvSpPr>
          <p:cNvPr id="5" name="Tekstvak 4">
            <a:extLst>
              <a:ext uri="{FF2B5EF4-FFF2-40B4-BE49-F238E27FC236}">
                <a16:creationId xmlns:a16="http://schemas.microsoft.com/office/drawing/2014/main" id="{9CC73F09-0580-4993-8C78-CD55097361B0}"/>
              </a:ext>
            </a:extLst>
          </p:cNvPr>
          <p:cNvSpPr txBox="1"/>
          <p:nvPr/>
        </p:nvSpPr>
        <p:spPr>
          <a:xfrm>
            <a:off x="668027" y="5547360"/>
            <a:ext cx="7807946" cy="1200329"/>
          </a:xfrm>
          <a:prstGeom prst="rect">
            <a:avLst/>
          </a:prstGeom>
          <a:noFill/>
        </p:spPr>
        <p:txBody>
          <a:bodyPr wrap="square">
            <a:spAutoFit/>
          </a:bodyPr>
          <a:lstStyle/>
          <a:p>
            <a:r>
              <a:rPr lang="nl-NL" b="1" dirty="0" err="1">
                <a:solidFill>
                  <a:srgbClr val="58585A"/>
                </a:solidFill>
                <a:latin typeface="+mn-lt"/>
                <a:hlinkClick r:id="rId3"/>
              </a:rPr>
              <a:t>https</a:t>
            </a:r>
            <a:r>
              <a:rPr lang="nl-NL" b="1" dirty="0">
                <a:solidFill>
                  <a:srgbClr val="58585A"/>
                </a:solidFill>
                <a:latin typeface="+mn-lt"/>
                <a:hlinkClick r:id="rId3"/>
              </a:rPr>
              <a:t>://</a:t>
            </a:r>
            <a:r>
              <a:rPr lang="nl-NL" b="1" dirty="0" err="1">
                <a:solidFill>
                  <a:srgbClr val="58585A"/>
                </a:solidFill>
                <a:latin typeface="+mn-lt"/>
                <a:hlinkClick r:id="rId3"/>
              </a:rPr>
              <a:t>www.rotary.nl</a:t>
            </a:r>
            <a:r>
              <a:rPr lang="nl-NL" b="1" dirty="0">
                <a:solidFill>
                  <a:srgbClr val="58585A"/>
                </a:solidFill>
                <a:latin typeface="+mn-lt"/>
                <a:hlinkClick r:id="rId3"/>
              </a:rPr>
              <a:t>/</a:t>
            </a:r>
            <a:r>
              <a:rPr lang="nl-NL" b="1" dirty="0" err="1">
                <a:solidFill>
                  <a:srgbClr val="58585A"/>
                </a:solidFill>
                <a:latin typeface="+mn-lt"/>
                <a:hlinkClick r:id="rId3"/>
              </a:rPr>
              <a:t>d1610</a:t>
            </a:r>
            <a:r>
              <a:rPr lang="nl-NL" b="1" dirty="0">
                <a:solidFill>
                  <a:srgbClr val="58585A"/>
                </a:solidFill>
                <a:latin typeface="+mn-lt"/>
                <a:hlinkClick r:id="rId3"/>
              </a:rPr>
              <a:t>/</a:t>
            </a:r>
            <a:r>
              <a:rPr lang="nl-NL" b="1" dirty="0" err="1">
                <a:solidFill>
                  <a:srgbClr val="58585A"/>
                </a:solidFill>
                <a:latin typeface="+mn-lt"/>
                <a:hlinkClick r:id="rId3"/>
              </a:rPr>
              <a:t>TRF</a:t>
            </a:r>
            <a:r>
              <a:rPr lang="nl-NL" b="1" dirty="0">
                <a:solidFill>
                  <a:srgbClr val="58585A"/>
                </a:solidFill>
                <a:latin typeface="+mn-lt"/>
                <a:hlinkClick r:id="rId3"/>
              </a:rPr>
              <a:t>/</a:t>
            </a:r>
            <a:r>
              <a:rPr lang="nl-NL" b="1" dirty="0" err="1">
                <a:solidFill>
                  <a:srgbClr val="58585A"/>
                </a:solidFill>
                <a:latin typeface="+mn-lt"/>
                <a:hlinkClick r:id="rId3"/>
              </a:rPr>
              <a:t>Global%20Grants</a:t>
            </a:r>
            <a:r>
              <a:rPr lang="nl-NL" b="1" dirty="0">
                <a:solidFill>
                  <a:srgbClr val="58585A"/>
                </a:solidFill>
                <a:latin typeface="+mn-lt"/>
                <a:hlinkClick r:id="rId3"/>
              </a:rPr>
              <a:t>/adviezen-bij-de-start-van-een-projectvoorstel-</a:t>
            </a:r>
            <a:r>
              <a:rPr lang="nl-NL" b="1" dirty="0" err="1">
                <a:solidFill>
                  <a:srgbClr val="58585A"/>
                </a:solidFill>
                <a:latin typeface="+mn-lt"/>
                <a:hlinkClick r:id="rId3"/>
              </a:rPr>
              <a:t>global</a:t>
            </a:r>
            <a:r>
              <a:rPr lang="nl-NL" b="1" dirty="0">
                <a:solidFill>
                  <a:srgbClr val="58585A"/>
                </a:solidFill>
                <a:latin typeface="+mn-lt"/>
                <a:hlinkClick r:id="rId3"/>
              </a:rPr>
              <a:t>-</a:t>
            </a:r>
            <a:r>
              <a:rPr lang="nl-NL" b="1" dirty="0" err="1">
                <a:solidFill>
                  <a:srgbClr val="58585A"/>
                </a:solidFill>
                <a:latin typeface="+mn-lt"/>
                <a:hlinkClick r:id="rId3"/>
              </a:rPr>
              <a:t>grant</a:t>
            </a:r>
            <a:r>
              <a:rPr lang="nl-NL" b="1" dirty="0">
                <a:solidFill>
                  <a:srgbClr val="58585A"/>
                </a:solidFill>
                <a:latin typeface="+mn-lt"/>
                <a:hlinkClick r:id="rId3"/>
              </a:rPr>
              <a:t>/</a:t>
            </a:r>
            <a:endParaRPr lang="nl-NL" b="1" dirty="0">
              <a:solidFill>
                <a:srgbClr val="58585A"/>
              </a:solidFill>
              <a:latin typeface="+mn-lt"/>
            </a:endParaRPr>
          </a:p>
          <a:p>
            <a:endParaRPr lang="nl-NL" b="1" dirty="0">
              <a:solidFill>
                <a:srgbClr val="58585A"/>
              </a:solidFill>
              <a:latin typeface="+mn-lt"/>
            </a:endParaRPr>
          </a:p>
        </p:txBody>
      </p:sp>
    </p:spTree>
    <p:extLst>
      <p:ext uri="{BB962C8B-B14F-4D97-AF65-F5344CB8AC3E}">
        <p14:creationId xmlns:p14="http://schemas.microsoft.com/office/powerpoint/2010/main" val="10155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ppt_x"/>
                                          </p:val>
                                        </p:tav>
                                        <p:tav tm="100000">
                                          <p:val>
                                            <p:strVal val="#ppt_x"/>
                                          </p:val>
                                        </p:tav>
                                      </p:tavLst>
                                    </p:anim>
                                    <p:anim calcmode="lin" valueType="num">
                                      <p:cBhvr additive="base">
                                        <p:cTn id="13" dur="2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ppt_x"/>
                                          </p:val>
                                        </p:tav>
                                        <p:tav tm="100000">
                                          <p:val>
                                            <p:strVal val="#ppt_x"/>
                                          </p:val>
                                        </p:tav>
                                      </p:tavLst>
                                    </p:anim>
                                    <p:anim calcmode="lin" valueType="num">
                                      <p:cBhvr additive="base">
                                        <p:cTn id="1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7A6EFB-410A-41CC-B010-E085268FC153}"/>
              </a:ext>
            </a:extLst>
          </p:cNvPr>
          <p:cNvSpPr>
            <a:spLocks noGrp="1"/>
          </p:cNvSpPr>
          <p:nvPr>
            <p:ph type="title"/>
          </p:nvPr>
        </p:nvSpPr>
        <p:spPr>
          <a:xfrm>
            <a:off x="381000" y="457200"/>
            <a:ext cx="8763000" cy="533400"/>
          </a:xfrm>
        </p:spPr>
        <p:txBody>
          <a:bodyPr/>
          <a:lstStyle/>
          <a:p>
            <a:r>
              <a:rPr lang="en-US" sz="4000" b="1" dirty="0" err="1">
                <a:latin typeface="Georgia" panose="02040502050405020303" pitchFamily="18" charset="0"/>
              </a:rPr>
              <a:t>Adviezen</a:t>
            </a:r>
            <a:r>
              <a:rPr lang="en-US" sz="4000" b="1" dirty="0">
                <a:latin typeface="Georgia" panose="02040502050405020303" pitchFamily="18" charset="0"/>
              </a:rPr>
              <a:t> </a:t>
            </a:r>
            <a:r>
              <a:rPr lang="en-US" sz="4000" b="1" dirty="0" err="1">
                <a:latin typeface="Georgia" panose="02040502050405020303" pitchFamily="18" charset="0"/>
              </a:rPr>
              <a:t>bij</a:t>
            </a:r>
            <a:r>
              <a:rPr lang="en-US" sz="4000" b="1" dirty="0">
                <a:latin typeface="Georgia" panose="02040502050405020303" pitchFamily="18" charset="0"/>
              </a:rPr>
              <a:t> de start (1)</a:t>
            </a:r>
          </a:p>
        </p:txBody>
      </p:sp>
      <p:sp>
        <p:nvSpPr>
          <p:cNvPr id="6" name="Tijdelijke aanduiding voor inhoud 2">
            <a:extLst>
              <a:ext uri="{FF2B5EF4-FFF2-40B4-BE49-F238E27FC236}">
                <a16:creationId xmlns:a16="http://schemas.microsoft.com/office/drawing/2014/main" id="{D7087695-357B-4080-B3F6-68896AF39AE1}"/>
              </a:ext>
            </a:extLst>
          </p:cNvPr>
          <p:cNvSpPr>
            <a:spLocks noGrp="1"/>
          </p:cNvSpPr>
          <p:nvPr>
            <p:ph idx="1"/>
          </p:nvPr>
        </p:nvSpPr>
        <p:spPr>
          <a:xfrm>
            <a:off x="457200" y="1219200"/>
            <a:ext cx="8229600" cy="4525963"/>
          </a:xfrm>
        </p:spPr>
        <p:txBody>
          <a:bodyPr/>
          <a:lstStyle/>
          <a:p>
            <a:pPr>
              <a:spcBef>
                <a:spcPts val="1000"/>
              </a:spcBef>
            </a:pPr>
            <a:r>
              <a:rPr lang="nl-NL" sz="2000" b="1" dirty="0">
                <a:solidFill>
                  <a:srgbClr val="4F81BD"/>
                </a:solidFill>
                <a:effectLst/>
                <a:latin typeface="Georgia" panose="02040502050405020303" pitchFamily="18" charset="0"/>
                <a:ea typeface="Times New Roman" panose="02020603050405020304" pitchFamily="18" charset="0"/>
                <a:cs typeface="Times New Roman" panose="02020603050405020304" pitchFamily="18" charset="0"/>
              </a:rPr>
              <a:t>vooraf</a:t>
            </a:r>
          </a:p>
          <a:p>
            <a:pPr marL="342900" lvl="0" indent="-342900">
              <a:buFont typeface="+mj-lt"/>
              <a:buAutoNum type="arabicPeriod"/>
            </a:pPr>
            <a:r>
              <a:rPr lang="nl-NL" sz="2000" b="1" dirty="0">
                <a:effectLst/>
                <a:latin typeface="Georgia" panose="02040502050405020303" pitchFamily="18" charset="0"/>
                <a:ea typeface="Calibri" panose="020F0502020204030204" pitchFamily="34" charset="0"/>
                <a:cs typeface="Calibri" panose="020F0502020204030204" pitchFamily="34" charset="0"/>
              </a:rPr>
              <a:t>Realiseer je dat je geen Global Grant aanvraagt, maar een </a:t>
            </a:r>
            <a:r>
              <a:rPr lang="nl-NL" sz="2000" b="1" dirty="0">
                <a:solidFill>
                  <a:srgbClr val="FF0000"/>
                </a:solidFill>
                <a:effectLst/>
                <a:latin typeface="Georgia" panose="02040502050405020303" pitchFamily="18" charset="0"/>
                <a:ea typeface="Calibri" panose="020F0502020204030204" pitchFamily="34" charset="0"/>
                <a:cs typeface="Calibri" panose="020F0502020204030204" pitchFamily="34" charset="0"/>
              </a:rPr>
              <a:t>projectvoorstel</a:t>
            </a:r>
            <a:r>
              <a:rPr lang="nl-NL" sz="2000" b="1" i="1" dirty="0">
                <a:effectLst/>
                <a:latin typeface="Georgia" panose="02040502050405020303" pitchFamily="18" charset="0"/>
                <a:ea typeface="Calibri" panose="020F0502020204030204" pitchFamily="34" charset="0"/>
                <a:cs typeface="Calibri" panose="020F0502020204030204" pitchFamily="34" charset="0"/>
              </a:rPr>
              <a:t> </a:t>
            </a:r>
            <a:r>
              <a:rPr lang="nl-NL" sz="2000" b="1" dirty="0">
                <a:effectLst/>
                <a:latin typeface="Georgia" panose="02040502050405020303" pitchFamily="18" charset="0"/>
                <a:ea typeface="Calibri" panose="020F0502020204030204" pitchFamily="34" charset="0"/>
                <a:cs typeface="Calibri" panose="020F0502020204030204" pitchFamily="34" charset="0"/>
              </a:rPr>
              <a:t>voor een Global Grant </a:t>
            </a:r>
            <a:r>
              <a:rPr lang="nl-NL" sz="2000" b="1" dirty="0">
                <a:solidFill>
                  <a:srgbClr val="FF0000"/>
                </a:solidFill>
                <a:effectLst/>
                <a:latin typeface="Georgia" panose="02040502050405020303" pitchFamily="18" charset="0"/>
                <a:ea typeface="Calibri" panose="020F0502020204030204" pitchFamily="34" charset="0"/>
                <a:cs typeface="Calibri" panose="020F0502020204030204" pitchFamily="34" charset="0"/>
              </a:rPr>
              <a:t>indient</a:t>
            </a:r>
            <a:r>
              <a:rPr lang="nl-NL" sz="2000" b="1" dirty="0">
                <a:effectLst/>
                <a:latin typeface="Georgia" panose="02040502050405020303" pitchFamily="18" charset="0"/>
                <a:ea typeface="Calibri" panose="020F0502020204030204" pitchFamily="34" charset="0"/>
                <a:cs typeface="Calibri" panose="020F0502020204030204" pitchFamily="34" charset="0"/>
              </a:rPr>
              <a:t>. Dit indienen gebeurt niet bij het District, maar rechtstreeks online bij de Rotary Foundation in Evanston.</a:t>
            </a:r>
            <a:endParaRPr lang="nl-NL" sz="2000" b="1"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2000" b="1" dirty="0">
                <a:effectLst/>
                <a:latin typeface="Georgia" panose="02040502050405020303" pitchFamily="18" charset="0"/>
                <a:ea typeface="Calibri" panose="020F0502020204030204" pitchFamily="34" charset="0"/>
                <a:cs typeface="Calibri" panose="020F0502020204030204" pitchFamily="34" charset="0"/>
              </a:rPr>
              <a:t>Het hele proces voor het indienen van een projectvoorstel is in wezen niet moeilijk, maar vergt wel veel leeswerk. Immers, de meesten doen dit voor het eerst. </a:t>
            </a:r>
            <a:endParaRPr lang="nl-NL" sz="2000" b="1"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2000" b="1" dirty="0">
                <a:effectLst/>
                <a:latin typeface="Georgia" panose="02040502050405020303" pitchFamily="18" charset="0"/>
                <a:ea typeface="Calibri" panose="020F0502020204030204" pitchFamily="34" charset="0"/>
                <a:cs typeface="Calibri" panose="020F0502020204030204" pitchFamily="34" charset="0"/>
              </a:rPr>
              <a:t>Volhouden is het toverwoord!</a:t>
            </a:r>
            <a:endParaRPr lang="nl-NL" sz="2000" b="1"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2000" b="1" dirty="0">
                <a:effectLst/>
                <a:latin typeface="Georgia" panose="02040502050405020303" pitchFamily="18" charset="0"/>
                <a:ea typeface="Times New Roman" panose="02020603050405020304" pitchFamily="18" charset="0"/>
                <a:cs typeface="Calibri" panose="020F0502020204030204" pitchFamily="34" charset="0"/>
              </a:rPr>
              <a:t>Werk bij het ontwikkelen van het projectvoorstel met zijn tweeën. Zo zie je niet zo gauw zaken over het hoofd. </a:t>
            </a:r>
            <a:endParaRPr lang="nl-NL" sz="2000" b="1"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2000" b="1" dirty="0">
                <a:effectLst/>
                <a:latin typeface="Georgia" panose="02040502050405020303" pitchFamily="18" charset="0"/>
                <a:ea typeface="Calibri" panose="020F0502020204030204" pitchFamily="34" charset="0"/>
                <a:cs typeface="Calibri" panose="020F0502020204030204" pitchFamily="34" charset="0"/>
              </a:rPr>
              <a:t>Alle informatie staat op de website van </a:t>
            </a:r>
            <a:r>
              <a:rPr lang="nl-NL" sz="2000" b="1" dirty="0" err="1">
                <a:effectLst/>
                <a:latin typeface="Georgia" panose="02040502050405020303" pitchFamily="18" charset="0"/>
                <a:ea typeface="Calibri" panose="020F0502020204030204" pitchFamily="34" charset="0"/>
                <a:cs typeface="Calibri" panose="020F0502020204030204" pitchFamily="34" charset="0"/>
              </a:rPr>
              <a:t>D1610</a:t>
            </a:r>
            <a:r>
              <a:rPr lang="nl-NL" sz="2000" b="1" dirty="0">
                <a:effectLst/>
                <a:latin typeface="Georgia" panose="02040502050405020303" pitchFamily="18" charset="0"/>
                <a:ea typeface="Calibri" panose="020F0502020204030204" pitchFamily="34" charset="0"/>
                <a:cs typeface="Calibri" panose="020F0502020204030204" pitchFamily="34" charset="0"/>
              </a:rPr>
              <a:t> onder tabblad The Rotary Foundation, </a:t>
            </a:r>
            <a:r>
              <a:rPr lang="nl-NL" sz="2000" b="1" dirty="0" err="1">
                <a:effectLst/>
                <a:latin typeface="Georgia" panose="02040502050405020303" pitchFamily="18" charset="0"/>
                <a:ea typeface="Calibri" panose="020F0502020204030204" pitchFamily="34" charset="0"/>
                <a:cs typeface="Calibri" panose="020F0502020204030204" pitchFamily="34" charset="0"/>
              </a:rPr>
              <a:t>Gobal</a:t>
            </a:r>
            <a:r>
              <a:rPr lang="nl-NL" sz="2000" b="1" dirty="0">
                <a:effectLst/>
                <a:latin typeface="Georgia" panose="02040502050405020303" pitchFamily="18" charset="0"/>
                <a:ea typeface="Calibri" panose="020F0502020204030204" pitchFamily="34" charset="0"/>
                <a:cs typeface="Calibri" panose="020F0502020204030204" pitchFamily="34" charset="0"/>
              </a:rPr>
              <a:t> Grants.</a:t>
            </a:r>
          </a:p>
          <a:p>
            <a:pPr marL="0" lvl="0" indent="0">
              <a:buNone/>
            </a:pPr>
            <a:r>
              <a:rPr lang="nl-NL" sz="2000" b="1" dirty="0">
                <a:effectLst/>
                <a:latin typeface="Georgia" panose="02040502050405020303" pitchFamily="18" charset="0"/>
                <a:ea typeface="Calibri" panose="020F0502020204030204" pitchFamily="34" charset="0"/>
                <a:cs typeface="Calibri" panose="020F0502020204030204" pitchFamily="34" charset="0"/>
              </a:rPr>
              <a:t>     #</a:t>
            </a:r>
            <a:endParaRPr lang="nl-NL" sz="2000" b="1" dirty="0">
              <a:effectLst/>
              <a:latin typeface="Georgia" panose="02040502050405020303" pitchFamily="18"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153765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100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grpId="0" nodeType="afterEffect">
                                  <p:stCondLst>
                                    <p:cond delay="100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40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8" dur="4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9000"/>
                            </p:stCondLst>
                            <p:childTnLst>
                              <p:par>
                                <p:cTn id="20" presetID="2" presetClass="entr" presetSubtype="2" fill="hold" grpId="0" nodeType="afterEffect">
                                  <p:stCondLst>
                                    <p:cond delay="800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30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3" dur="3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0"/>
                            </p:stCondLst>
                            <p:childTnLst>
                              <p:par>
                                <p:cTn id="25" presetID="2" presetClass="entr" presetSubtype="2" fill="hold" grpId="0" nodeType="afterEffect">
                                  <p:stCondLst>
                                    <p:cond delay="600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10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7000"/>
                            </p:stCondLst>
                            <p:childTnLst>
                              <p:par>
                                <p:cTn id="30" presetID="2" presetClass="entr" presetSubtype="2" fill="hold" grpId="0" nodeType="afterEffect">
                                  <p:stCondLst>
                                    <p:cond delay="200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30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33" dur="3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2000"/>
                            </p:stCondLst>
                            <p:childTnLst>
                              <p:par>
                                <p:cTn id="35" presetID="2" presetClass="entr" presetSubtype="2" fill="hold" grpId="0" nodeType="afterEffect">
                                  <p:stCondLst>
                                    <p:cond delay="400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40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8" dur="40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40000"/>
                            </p:stCondLst>
                            <p:childTnLst>
                              <p:par>
                                <p:cTn id="40" presetID="2" presetClass="entr" presetSubtype="2" fill="hold" grpId="0" nodeType="afterEffect">
                                  <p:stCondLst>
                                    <p:cond delay="4000"/>
                                  </p:stCondLst>
                                  <p:childTnLst>
                                    <p:set>
                                      <p:cBhvr>
                                        <p:cTn id="41" dur="1" fill="hold">
                                          <p:stCondLst>
                                            <p:cond delay="0"/>
                                          </p:stCondLst>
                                        </p:cTn>
                                        <p:tgtEl>
                                          <p:spTgt spid="6">
                                            <p:txEl>
                                              <p:pRg st="6" end="6"/>
                                            </p:txEl>
                                          </p:spTgt>
                                        </p:tgtEl>
                                        <p:attrNameLst>
                                          <p:attrName>style.visibility</p:attrName>
                                        </p:attrNameLst>
                                      </p:cBhvr>
                                      <p:to>
                                        <p:strVal val="visible"/>
                                      </p:to>
                                    </p:set>
                                    <p:anim calcmode="lin" valueType="num">
                                      <p:cBhvr additive="base">
                                        <p:cTn id="42" dur="10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p:cNvSpPr txBox="1"/>
          <p:nvPr/>
        </p:nvSpPr>
        <p:spPr>
          <a:xfrm>
            <a:off x="457200" y="2514600"/>
            <a:ext cx="8458200" cy="8063746"/>
          </a:xfrm>
          <a:prstGeom prst="rect">
            <a:avLst/>
          </a:prstGeom>
          <a:noFill/>
        </p:spPr>
        <p:txBody>
          <a:bodyPr wrap="square" rtlCol="0">
            <a:spAutoFit/>
          </a:bodyPr>
          <a:lstStyle/>
          <a:p>
            <a:r>
              <a:rPr lang="nl-NL" b="1" dirty="0" err="1">
                <a:solidFill>
                  <a:srgbClr val="58585A"/>
                </a:solidFill>
                <a:latin typeface="Georgia" pitchFamily="18" charset="0"/>
              </a:rPr>
              <a:t>Evanston</a:t>
            </a:r>
            <a:r>
              <a:rPr lang="nl-NL" b="1" dirty="0">
                <a:solidFill>
                  <a:srgbClr val="58585A"/>
                </a:solidFill>
                <a:latin typeface="Georgia" pitchFamily="18" charset="0"/>
              </a:rPr>
              <a:t>                                                              jouw club                                                   </a:t>
            </a:r>
          </a:p>
          <a:p>
            <a:r>
              <a:rPr lang="nl-NL" sz="1400" b="1" dirty="0">
                <a:solidFill>
                  <a:srgbClr val="58585A"/>
                </a:solidFill>
                <a:latin typeface="Georgia" pitchFamily="18" charset="0"/>
              </a:rPr>
              <a:t>                                                                                                                                             (international club)</a:t>
            </a: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r>
              <a:rPr lang="nl-NL" b="1" dirty="0">
                <a:solidFill>
                  <a:srgbClr val="58585A"/>
                </a:solidFill>
                <a:latin typeface="Georgia" pitchFamily="18" charset="0"/>
              </a:rPr>
              <a:t>                                                                                         </a:t>
            </a:r>
            <a:r>
              <a:rPr lang="nl-NL" sz="1400" b="1" i="1" dirty="0">
                <a:solidFill>
                  <a:srgbClr val="58585A"/>
                </a:solidFill>
                <a:latin typeface="Georgia" pitchFamily="18" charset="0"/>
              </a:rPr>
              <a:t>District 1610</a:t>
            </a: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r>
              <a:rPr lang="nl-NL" b="1" dirty="0">
                <a:solidFill>
                  <a:srgbClr val="58585A"/>
                </a:solidFill>
                <a:latin typeface="Georgia" pitchFamily="18" charset="0"/>
              </a:rPr>
              <a:t>                                          </a:t>
            </a:r>
            <a:r>
              <a:rPr lang="nl-NL" b="1" dirty="0" err="1">
                <a:solidFill>
                  <a:srgbClr val="58585A"/>
                </a:solidFill>
                <a:latin typeface="Georgia" pitchFamily="18" charset="0"/>
              </a:rPr>
              <a:t>hostclub</a:t>
            </a:r>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a:p>
            <a:endParaRPr lang="nl-NL" b="1" dirty="0">
              <a:solidFill>
                <a:srgbClr val="58585A"/>
              </a:solidFill>
              <a:latin typeface="Georgia" pitchFamily="18" charset="0"/>
            </a:endParaRPr>
          </a:p>
        </p:txBody>
      </p:sp>
      <p:pic>
        <p:nvPicPr>
          <p:cNvPr id="5131" name="Picture 11" descr="C:\Users\Eigenaar\Pictures\1 foto's voor website D 1610\2018 Ditricts Trainingsdag\driehoek.jpg"/>
          <p:cNvPicPr>
            <a:picLocks noChangeAspect="1" noChangeArrowheads="1"/>
          </p:cNvPicPr>
          <p:nvPr/>
        </p:nvPicPr>
        <p:blipFill>
          <a:blip r:embed="rId3"/>
          <a:srcRect/>
          <a:stretch>
            <a:fillRect/>
          </a:stretch>
        </p:blipFill>
        <p:spPr bwMode="auto">
          <a:xfrm>
            <a:off x="2057400" y="2514600"/>
            <a:ext cx="4644000" cy="2572412"/>
          </a:xfrm>
          <a:prstGeom prst="rect">
            <a:avLst/>
          </a:prstGeom>
          <a:noFill/>
        </p:spPr>
      </p:pic>
      <p:cxnSp>
        <p:nvCxnSpPr>
          <p:cNvPr id="6" name="Rechte verbindingslijn met pijl 5"/>
          <p:cNvCxnSpPr/>
          <p:nvPr/>
        </p:nvCxnSpPr>
        <p:spPr>
          <a:xfrm flipV="1">
            <a:off x="8001000" y="3389326"/>
            <a:ext cx="0" cy="7620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 name="Titel 3">
            <a:extLst>
              <a:ext uri="{FF2B5EF4-FFF2-40B4-BE49-F238E27FC236}">
                <a16:creationId xmlns:a16="http://schemas.microsoft.com/office/drawing/2014/main" id="{CC77B51E-CB19-499B-8914-C849F7A1CBBC}"/>
              </a:ext>
            </a:extLst>
          </p:cNvPr>
          <p:cNvSpPr>
            <a:spLocks noGrp="1"/>
          </p:cNvSpPr>
          <p:nvPr>
            <p:ph type="title"/>
          </p:nvPr>
        </p:nvSpPr>
        <p:spPr/>
        <p:txBody>
          <a:bodyPr/>
          <a:lstStyle/>
          <a:p>
            <a:r>
              <a:rPr lang="nl-NL" b="1" dirty="0">
                <a:latin typeface="Georgia" panose="02040502050405020303" pitchFamily="18" charset="0"/>
              </a:rPr>
              <a:t>Je werkt samen met een hostclub die het project managet</a:t>
            </a:r>
          </a:p>
        </p:txBody>
      </p:sp>
      <p:sp>
        <p:nvSpPr>
          <p:cNvPr id="5" name="Tijdelijke aanduiding voor inhoud 4">
            <a:extLst>
              <a:ext uri="{FF2B5EF4-FFF2-40B4-BE49-F238E27FC236}">
                <a16:creationId xmlns:a16="http://schemas.microsoft.com/office/drawing/2014/main" id="{E5FD6E1E-AFBF-4D14-922E-4ECFCC563033}"/>
              </a:ext>
            </a:extLst>
          </p:cNvPr>
          <p:cNvSpPr>
            <a:spLocks noGrp="1"/>
          </p:cNvSpPr>
          <p:nvPr>
            <p:ph idx="1"/>
          </p:nvPr>
        </p:nvSpPr>
        <p:spPr/>
        <p:txBody>
          <a:bodyPr/>
          <a:lstStyle/>
          <a:p>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10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3000" fill="hold"/>
                                        <p:tgtEl>
                                          <p:spTgt spid="13"/>
                                        </p:tgtEl>
                                        <p:attrNameLst>
                                          <p:attrName>ppt_x</p:attrName>
                                        </p:attrNameLst>
                                      </p:cBhvr>
                                      <p:tavLst>
                                        <p:tav tm="0">
                                          <p:val>
                                            <p:strVal val="#ppt_x"/>
                                          </p:val>
                                        </p:tav>
                                        <p:tav tm="100000">
                                          <p:val>
                                            <p:strVal val="#ppt_x"/>
                                          </p:val>
                                        </p:tav>
                                      </p:tavLst>
                                    </p:anim>
                                    <p:anim calcmode="lin" valueType="num">
                                      <p:cBhvr additive="base">
                                        <p:cTn id="13"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7A6EFB-410A-41CC-B010-E085268FC153}"/>
              </a:ext>
            </a:extLst>
          </p:cNvPr>
          <p:cNvSpPr>
            <a:spLocks noGrp="1"/>
          </p:cNvSpPr>
          <p:nvPr>
            <p:ph type="title"/>
          </p:nvPr>
        </p:nvSpPr>
        <p:spPr>
          <a:xfrm>
            <a:off x="381000" y="457200"/>
            <a:ext cx="8763000" cy="533400"/>
          </a:xfrm>
        </p:spPr>
        <p:txBody>
          <a:bodyPr/>
          <a:lstStyle/>
          <a:p>
            <a:r>
              <a:rPr lang="en-US" sz="4000" b="1" dirty="0" err="1">
                <a:latin typeface="Georgia" panose="02040502050405020303" pitchFamily="18" charset="0"/>
              </a:rPr>
              <a:t>Adviezen</a:t>
            </a:r>
            <a:r>
              <a:rPr lang="en-US" sz="4000" b="1" dirty="0">
                <a:latin typeface="Georgia" panose="02040502050405020303" pitchFamily="18" charset="0"/>
              </a:rPr>
              <a:t> </a:t>
            </a:r>
            <a:r>
              <a:rPr lang="en-US" sz="4000" b="1" dirty="0" err="1">
                <a:latin typeface="Georgia" panose="02040502050405020303" pitchFamily="18" charset="0"/>
              </a:rPr>
              <a:t>bij</a:t>
            </a:r>
            <a:r>
              <a:rPr lang="en-US" sz="4000" b="1" dirty="0">
                <a:latin typeface="Georgia" panose="02040502050405020303" pitchFamily="18" charset="0"/>
              </a:rPr>
              <a:t> de start (2)</a:t>
            </a:r>
          </a:p>
        </p:txBody>
      </p:sp>
      <p:sp>
        <p:nvSpPr>
          <p:cNvPr id="5" name="Tekstvak 4">
            <a:extLst>
              <a:ext uri="{FF2B5EF4-FFF2-40B4-BE49-F238E27FC236}">
                <a16:creationId xmlns:a16="http://schemas.microsoft.com/office/drawing/2014/main" id="{5B33C3A0-8A7B-4F70-BBC4-A0AFC0CD2E52}"/>
              </a:ext>
            </a:extLst>
          </p:cNvPr>
          <p:cNvSpPr txBox="1"/>
          <p:nvPr/>
        </p:nvSpPr>
        <p:spPr>
          <a:xfrm>
            <a:off x="152400" y="1076265"/>
            <a:ext cx="8229600" cy="5355312"/>
          </a:xfrm>
          <a:prstGeom prst="rect">
            <a:avLst/>
          </a:prstGeom>
          <a:noFill/>
        </p:spPr>
        <p:txBody>
          <a:bodyPr wrap="square">
            <a:spAutoFit/>
          </a:bodyPr>
          <a:lstStyle/>
          <a:p>
            <a:pPr marL="342900" indent="-342900">
              <a:buFont typeface="+mj-lt"/>
              <a:buAutoNum type="arabicPeriod" startAt="6"/>
            </a:pPr>
            <a:r>
              <a:rPr lang="nl-NL" sz="1800" b="1" dirty="0">
                <a:solidFill>
                  <a:srgbClr val="58585A"/>
                </a:solidFill>
                <a:latin typeface="Georgia" panose="02040502050405020303" pitchFamily="18" charset="0"/>
                <a:ea typeface="Calibri" panose="020F0502020204030204" pitchFamily="34" charset="0"/>
                <a:cs typeface="Calibri" panose="020F0502020204030204" pitchFamily="34" charset="0"/>
              </a:rPr>
              <a:t>Het proces geschiedt geheel online bij het ‘Grant Center’ op </a:t>
            </a:r>
            <a:r>
              <a:rPr lang="nl-NL" sz="1800" b="1" dirty="0" err="1">
                <a:solidFill>
                  <a:srgbClr val="58585A"/>
                </a:solidFill>
                <a:latin typeface="Georgia" panose="02040502050405020303" pitchFamily="18" charset="0"/>
                <a:ea typeface="Calibri" panose="020F0502020204030204" pitchFamily="34" charset="0"/>
                <a:cs typeface="Calibri" panose="020F0502020204030204" pitchFamily="34" charset="0"/>
              </a:rPr>
              <a:t>rotary.org</a:t>
            </a:r>
            <a:r>
              <a:rPr lang="nl-NL" sz="1800" b="1" dirty="0">
                <a:solidFill>
                  <a:srgbClr val="58585A"/>
                </a:solidFill>
                <a:latin typeface="Georgia" panose="02040502050405020303" pitchFamily="18" charset="0"/>
                <a:ea typeface="Calibri" panose="020F0502020204030204" pitchFamily="34" charset="0"/>
                <a:cs typeface="Calibri" panose="020F0502020204030204" pitchFamily="34" charset="0"/>
              </a:rPr>
              <a:t> en kan elk moment onderbroken worden. De ingevulde gegevens blijven behouden. Je kunt ook weer gegevens wissen of verbeteren. Ook de hostclub kan gegevens invullen. Zo wordt het projectvoorstel een voorstel van twee partijen.</a:t>
            </a:r>
            <a:endParaRPr lang="nl-NL" sz="1800" b="1" dirty="0">
              <a:solidFill>
                <a:srgbClr val="58585A"/>
              </a:solidFill>
              <a:latin typeface="Georgia" panose="02040502050405020303" pitchFamily="18" charset="0"/>
              <a:ea typeface="Calibri" panose="020F0502020204030204" pitchFamily="34" charset="0"/>
              <a:cs typeface="Times New Roman" panose="02020603050405020304" pitchFamily="18" charset="0"/>
            </a:endParaRPr>
          </a:p>
          <a:p>
            <a:pPr marL="342900" indent="-342900">
              <a:buFont typeface="+mj-lt"/>
              <a:buAutoNum type="arabicPeriod" startAt="6"/>
            </a:pPr>
            <a:r>
              <a:rPr lang="nl-NL" sz="1800" b="1" dirty="0">
                <a:solidFill>
                  <a:srgbClr val="58585A"/>
                </a:solidFill>
                <a:latin typeface="Georgia" panose="02040502050405020303" pitchFamily="18" charset="0"/>
                <a:ea typeface="Times New Roman" panose="02020603050405020304" pitchFamily="18" charset="0"/>
                <a:cs typeface="Calibri" panose="020F0502020204030204" pitchFamily="34" charset="0"/>
              </a:rPr>
              <a:t>Elk project krijgt een uniek Grant ID.</a:t>
            </a:r>
            <a:endParaRPr lang="nl-NL" sz="1800" b="1" dirty="0">
              <a:solidFill>
                <a:srgbClr val="58585A"/>
              </a:solidFill>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buFont typeface="+mj-lt"/>
              <a:buAutoNum type="arabicPeriod" startAt="6"/>
            </a:pP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De Foundation Staf in Evanston opent pas het projectvoorstel, wanneer het projectvoorstel gesloten wordt door de indieners en geaccordeerd wordt door </a:t>
            </a:r>
            <a:r>
              <a:rPr lang="nl-NL" sz="1800" b="1" dirty="0" err="1">
                <a:solidFill>
                  <a:srgbClr val="58585A"/>
                </a:solidFill>
                <a:effectLst/>
                <a:latin typeface="Georgia" panose="02040502050405020303" pitchFamily="18" charset="0"/>
                <a:ea typeface="Calibri" panose="020F0502020204030204" pitchFamily="34" charset="0"/>
                <a:cs typeface="Calibri" panose="020F0502020204030204" pitchFamily="34" charset="0"/>
              </a:rPr>
              <a:t>oa</a:t>
            </a: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 de gouverneur. Voor die tijd doet Evanston dus niets.</a:t>
            </a:r>
            <a:endParaRPr lang="nl-NL" sz="1800" b="1" dirty="0">
              <a:solidFill>
                <a:srgbClr val="58585A"/>
              </a:solidFill>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buFont typeface="+mj-lt"/>
              <a:buAutoNum type="arabicPeriod" startAt="6"/>
            </a:pP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Een aantal essentiële zaken:</a:t>
            </a:r>
            <a:endParaRPr lang="nl-NL" sz="1800" b="1" dirty="0">
              <a:solidFill>
                <a:srgbClr val="58585A"/>
              </a:solidFill>
              <a:effectLst/>
              <a:latin typeface="Georgia" panose="02040502050405020303" pitchFamily="18" charset="0"/>
              <a:ea typeface="Calibri" panose="020F0502020204030204" pitchFamily="34" charset="0"/>
              <a:cs typeface="Times New Roman" panose="02020603050405020304" pitchFamily="18" charset="0"/>
            </a:endParaRPr>
          </a:p>
          <a:p>
            <a:pPr marL="742950" lvl="1" indent="-285750">
              <a:buFont typeface="+mj-lt"/>
              <a:buAutoNum type="arabicPeriod"/>
            </a:pP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Er is een ‘</a:t>
            </a:r>
            <a:r>
              <a:rPr lang="nl-NL" sz="1800" b="1" dirty="0" err="1">
                <a:solidFill>
                  <a:srgbClr val="58585A"/>
                </a:solidFill>
                <a:effectLst/>
                <a:latin typeface="Georgia" panose="02040502050405020303" pitchFamily="18" charset="0"/>
                <a:ea typeface="Calibri" panose="020F0502020204030204" pitchFamily="34" charset="0"/>
                <a:cs typeface="Calibri" panose="020F0502020204030204" pitchFamily="34" charset="0"/>
              </a:rPr>
              <a:t>international</a:t>
            </a: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 club en een ‘</a:t>
            </a:r>
            <a:r>
              <a:rPr lang="nl-NL" sz="1800" b="1" dirty="0" err="1">
                <a:solidFill>
                  <a:srgbClr val="58585A"/>
                </a:solidFill>
                <a:effectLst/>
                <a:latin typeface="Georgia" panose="02040502050405020303" pitchFamily="18" charset="0"/>
                <a:ea typeface="Calibri" panose="020F0502020204030204" pitchFamily="34" charset="0"/>
                <a:cs typeface="Calibri" panose="020F0502020204030204" pitchFamily="34" charset="0"/>
              </a:rPr>
              <a:t>host’club</a:t>
            </a: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 De </a:t>
            </a:r>
            <a:r>
              <a:rPr lang="nl-NL" sz="1800" b="1" dirty="0" err="1">
                <a:solidFill>
                  <a:srgbClr val="58585A"/>
                </a:solidFill>
                <a:effectLst/>
                <a:latin typeface="Georgia" panose="02040502050405020303" pitchFamily="18" charset="0"/>
                <a:ea typeface="Calibri" panose="020F0502020204030204" pitchFamily="34" charset="0"/>
                <a:cs typeface="Calibri" panose="020F0502020204030204" pitchFamily="34" charset="0"/>
              </a:rPr>
              <a:t>international</a:t>
            </a: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 club initieert, de hostclub voert uit.</a:t>
            </a:r>
            <a:endParaRPr lang="nl-NL" sz="1800" b="1" dirty="0">
              <a:solidFill>
                <a:srgbClr val="58585A"/>
              </a:solidFill>
              <a:effectLst/>
              <a:latin typeface="Georgia" panose="02040502050405020303" pitchFamily="18" charset="0"/>
              <a:ea typeface="Calibri" panose="020F0502020204030204" pitchFamily="34" charset="0"/>
              <a:cs typeface="Times New Roman" panose="02020603050405020304" pitchFamily="18" charset="0"/>
            </a:endParaRPr>
          </a:p>
          <a:p>
            <a:pPr marL="742950" lvl="1" indent="-285750">
              <a:buFont typeface="+mj-lt"/>
              <a:buAutoNum type="arabicPeriod"/>
            </a:pP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Toon de noodzaak van het project aan via een ‘community assessment’. </a:t>
            </a:r>
            <a:endParaRPr lang="nl-NL" sz="1800" b="1" dirty="0">
              <a:solidFill>
                <a:srgbClr val="58585A"/>
              </a:solidFill>
              <a:effectLst/>
              <a:latin typeface="Georgia" panose="02040502050405020303" pitchFamily="18" charset="0"/>
              <a:ea typeface="Calibri" panose="020F0502020204030204" pitchFamily="34" charset="0"/>
              <a:cs typeface="Times New Roman" panose="02020603050405020304" pitchFamily="18" charset="0"/>
            </a:endParaRPr>
          </a:p>
          <a:p>
            <a:pPr marL="742950" lvl="1" indent="-285750">
              <a:buFont typeface="+mj-lt"/>
              <a:buAutoNum type="arabicPeriod"/>
            </a:pP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Bepaal nauwkeurig welke area of focus het beste past. Kies er één. Lees goed het Area of Focus-beleid. </a:t>
            </a:r>
            <a:endParaRPr lang="nl-NL" sz="1800" b="1" dirty="0">
              <a:solidFill>
                <a:srgbClr val="58585A"/>
              </a:solidFill>
              <a:effectLst/>
              <a:latin typeface="Georgia" panose="02040502050405020303" pitchFamily="18" charset="0"/>
              <a:ea typeface="Calibri" panose="020F0502020204030204" pitchFamily="34" charset="0"/>
              <a:cs typeface="Times New Roman" panose="02020603050405020304" pitchFamily="18" charset="0"/>
            </a:endParaRPr>
          </a:p>
          <a:p>
            <a:pPr marL="742950" lvl="1" indent="-285750">
              <a:buFont typeface="+mj-lt"/>
              <a:buAutoNum type="arabicPeriod"/>
            </a:pP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Volg nauwkeurig de ‘Six steps </a:t>
            </a:r>
            <a:r>
              <a:rPr lang="nl-NL" sz="1800" b="1" dirty="0" err="1">
                <a:solidFill>
                  <a:srgbClr val="58585A"/>
                </a:solidFill>
                <a:effectLst/>
                <a:latin typeface="Georgia" panose="02040502050405020303" pitchFamily="18" charset="0"/>
                <a:ea typeface="Calibri" panose="020F0502020204030204" pitchFamily="34" charset="0"/>
                <a:cs typeface="Calibri" panose="020F0502020204030204" pitchFamily="34" charset="0"/>
              </a:rPr>
              <a:t>to</a:t>
            </a: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 </a:t>
            </a:r>
            <a:r>
              <a:rPr lang="nl-NL" sz="1800" b="1" dirty="0" err="1">
                <a:solidFill>
                  <a:srgbClr val="58585A"/>
                </a:solidFill>
                <a:effectLst/>
                <a:latin typeface="Georgia" panose="02040502050405020303" pitchFamily="18" charset="0"/>
                <a:ea typeface="Calibri" panose="020F0502020204030204" pitchFamily="34" charset="0"/>
                <a:cs typeface="Calibri" panose="020F0502020204030204" pitchFamily="34" charset="0"/>
              </a:rPr>
              <a:t>sustainability</a:t>
            </a:r>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 </a:t>
            </a:r>
          </a:p>
          <a:p>
            <a:pPr lvl="1"/>
            <a:r>
              <a:rPr lang="nl-NL" sz="1800" b="1" dirty="0">
                <a:solidFill>
                  <a:srgbClr val="58585A"/>
                </a:solidFill>
                <a:effectLst/>
                <a:latin typeface="Georgia" panose="02040502050405020303" pitchFamily="18" charset="0"/>
                <a:ea typeface="Calibri" panose="020F0502020204030204" pitchFamily="34" charset="0"/>
                <a:cs typeface="Calibri" panose="020F0502020204030204" pitchFamily="34" charset="0"/>
              </a:rPr>
              <a:t>      #</a:t>
            </a:r>
            <a:endParaRPr lang="nl-NL" sz="1800" b="1" dirty="0">
              <a:solidFill>
                <a:srgbClr val="58585A"/>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387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100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5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2" presetClass="entr" presetSubtype="2" fill="hold" nodeType="afterEffect">
                                  <p:stCondLst>
                                    <p:cond delay="1000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9000"/>
                            </p:stCondLst>
                            <p:childTnLst>
                              <p:par>
                                <p:cTn id="20" presetID="2" presetClass="entr" presetSubtype="2" fill="hold" nodeType="afterEffect">
                                  <p:stCondLst>
                                    <p:cond delay="200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3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3" dur="3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4000"/>
                            </p:stCondLst>
                            <p:childTnLst>
                              <p:par>
                                <p:cTn id="25" presetID="2" presetClass="entr" presetSubtype="2" fill="hold" nodeType="afterEffect">
                                  <p:stCondLst>
                                    <p:cond delay="600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10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31000"/>
                            </p:stCondLst>
                            <p:childTnLst>
                              <p:par>
                                <p:cTn id="30" presetID="2" presetClass="entr" presetSubtype="2" fill="hold" nodeType="afterEffect">
                                  <p:stCondLst>
                                    <p:cond delay="200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20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5000"/>
                            </p:stCondLst>
                            <p:childTnLst>
                              <p:par>
                                <p:cTn id="35" presetID="2" presetClass="entr" presetSubtype="2" fill="hold" nodeType="afterEffect">
                                  <p:stCondLst>
                                    <p:cond delay="400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20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41000"/>
                            </p:stCondLst>
                            <p:childTnLst>
                              <p:par>
                                <p:cTn id="40" presetID="2" presetClass="entr" presetSubtype="2" fill="hold" nodeType="afterEffect">
                                  <p:stCondLst>
                                    <p:cond delay="400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additive="base">
                                        <p:cTn id="42" dur="20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7000"/>
                            </p:stCondLst>
                            <p:childTnLst>
                              <p:par>
                                <p:cTn id="45" presetID="2" presetClass="entr" presetSubtype="2" fill="hold" nodeType="afterEffect">
                                  <p:stCondLst>
                                    <p:cond delay="400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10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par>
                          <p:cTn id="49" fill="hold">
                            <p:stCondLst>
                              <p:cond delay="52000"/>
                            </p:stCondLst>
                            <p:childTnLst>
                              <p:par>
                                <p:cTn id="50" presetID="2" presetClass="entr" presetSubtype="2" fill="hold" nodeType="afterEffect">
                                  <p:stCondLst>
                                    <p:cond delay="400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additive="base">
                                        <p:cTn id="52" dur="100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378</TotalTime>
  <Words>1193</Words>
  <Application>Microsoft Office PowerPoint</Application>
  <PresentationFormat>Diavoorstelling (4:3)</PresentationFormat>
  <Paragraphs>158</Paragraphs>
  <Slides>29</Slides>
  <Notes>19</Notes>
  <HiddenSlides>0</HiddenSlides>
  <MMClips>0</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29</vt:i4>
      </vt:variant>
    </vt:vector>
  </HeadingPairs>
  <TitlesOfParts>
    <vt:vector size="36" baseType="lpstr">
      <vt:lpstr>Arial</vt:lpstr>
      <vt:lpstr>Arial Narrow</vt:lpstr>
      <vt:lpstr>Calibri</vt:lpstr>
      <vt:lpstr>Georgia</vt:lpstr>
      <vt:lpstr>Communications_white</vt:lpstr>
      <vt:lpstr>Custom Design</vt:lpstr>
      <vt:lpstr>2_Custom Design</vt:lpstr>
      <vt:lpstr>       Hoe dien ik een projectvoorstel           voor een          Global Grant in?</vt:lpstr>
      <vt:lpstr>Global Grant vraag je niet aan!</vt:lpstr>
      <vt:lpstr>Hoe begin je?</vt:lpstr>
      <vt:lpstr>de website van D1610</vt:lpstr>
      <vt:lpstr>volg de nummers:</vt:lpstr>
      <vt:lpstr>Adviezen bij de start</vt:lpstr>
      <vt:lpstr>Adviezen bij de start (1)</vt:lpstr>
      <vt:lpstr>Je werkt samen met een hostclub die het project managet</vt:lpstr>
      <vt:lpstr>Adviezen bij de start (2)</vt:lpstr>
      <vt:lpstr>In rode rechthoek staat ALLE informatie</vt:lpstr>
      <vt:lpstr>Het projectvoorstel wordt in Evanston beoordeeld:</vt:lpstr>
      <vt:lpstr>PowerPoint-presentatie</vt:lpstr>
      <vt:lpstr>Enkele belangrijke punten van aandacht:</vt:lpstr>
      <vt:lpstr>7 focus gebieden</vt:lpstr>
      <vt:lpstr>PowerPoint-presentatie</vt:lpstr>
      <vt:lpstr>PowerPoint-presentatie</vt:lpstr>
      <vt:lpstr>Hoe kom je bij My Rotary?</vt:lpstr>
      <vt:lpstr>Hoe kom je bij Grant Center?</vt:lpstr>
      <vt:lpstr>The lifecycle of a Rotary Global Grant</vt:lpstr>
      <vt:lpstr>PowerPoint-presentatie</vt:lpstr>
      <vt:lpstr>rekenschema</vt:lpstr>
      <vt:lpstr>Adviezen bij de start (3)</vt:lpstr>
      <vt:lpstr>Hoe ga je verder?</vt:lpstr>
      <vt:lpstr>Evanston</vt:lpstr>
      <vt:lpstr>Evanston</vt:lpstr>
      <vt:lpstr>drie tips</vt:lpstr>
      <vt:lpstr>en toch nog een vierde tip</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dien ik een projectvoorstel  voor een  Global Grant in?</dc:title>
  <dc:creator>S.A. Muller</dc:creator>
  <cp:lastModifiedBy>S.A. Muller</cp:lastModifiedBy>
  <cp:revision>63</cp:revision>
  <dcterms:created xsi:type="dcterms:W3CDTF">2020-12-09T10:38:22Z</dcterms:created>
  <dcterms:modified xsi:type="dcterms:W3CDTF">2021-07-08T08:05:46Z</dcterms:modified>
</cp:coreProperties>
</file>