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7" r:id="rId3"/>
    <p:sldId id="261" r:id="rId4"/>
    <p:sldId id="262" r:id="rId5"/>
    <p:sldId id="263" r:id="rId6"/>
    <p:sldId id="272" r:id="rId7"/>
    <p:sldId id="271" r:id="rId8"/>
    <p:sldId id="273" r:id="rId9"/>
    <p:sldId id="274" r:id="rId10"/>
    <p:sldId id="265" r:id="rId11"/>
    <p:sldId id="279" r:id="rId12"/>
    <p:sldId id="275" r:id="rId13"/>
    <p:sldId id="276" r:id="rId14"/>
    <p:sldId id="267" r:id="rId1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ub van der Pol" initials="HvdP" lastIdx="1" clrIdx="0">
    <p:extLst>
      <p:ext uri="{19B8F6BF-5375-455C-9EA6-DF929625EA0E}">
        <p15:presenceInfo xmlns:p15="http://schemas.microsoft.com/office/powerpoint/2012/main" xmlns="" userId="Huub van der P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432" y="5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C8686688-2B26-43D7-84E6-9873081C8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E75A65A-1D8A-4D60-9A85-4EA53B1E97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AA66FF6-D610-40A3-9006-13738CC27DEE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420B765D-4CD2-4811-9092-FB272EE26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2E755921-BC6E-406D-84B5-DE540CF2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9119341-29CC-41E6-9247-D17364EE90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01715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BFD2AB-1AC5-4F8C-9BE9-39E6BF022880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B3FDC13-D3D7-4584-ABF3-22430F1FEA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341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1764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6500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6958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8752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5799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3449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835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747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440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862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451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CD38-8D37-4267-AC85-C8E3BFE9BA2B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46F8-D5ED-4BFB-811D-BF78946721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395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tary.nl/d1610/TRF/The%20Rotary%20Foundation/nieuw-platte-tekstbestand.t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B0A6B0E3-3002-43E2-A861-8CBBED990F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8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80F89B7-FC6E-41E5-930B-880A0BB96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5044942"/>
              </p:ext>
            </p:extLst>
          </p:nvPr>
        </p:nvGraphicFramePr>
        <p:xfrm>
          <a:off x="252412" y="909638"/>
          <a:ext cx="8891588" cy="5341144"/>
        </p:xfrm>
        <a:graphic>
          <a:graphicData uri="http://schemas.openxmlformats.org/presentationml/2006/ole">
            <p:oleObj spid="_x0000_s4105" name="Document" r:id="rId3" imgW="10557975" imgH="632718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52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D456B8BC-D451-4464-9CBB-773CB5C230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xmlns="" id="{E4EA8ABB-4DDB-4D6C-84F0-02AF8BAB6850}"/>
              </a:ext>
            </a:extLst>
          </p:cNvPr>
          <p:cNvSpPr/>
          <p:nvPr/>
        </p:nvSpPr>
        <p:spPr>
          <a:xfrm>
            <a:off x="5562600" y="3800475"/>
            <a:ext cx="38100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xmlns="" val="25703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B1216EF4-0D4D-4B83-86A0-5AB7FB48D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3709519"/>
              </p:ext>
            </p:extLst>
          </p:nvPr>
        </p:nvGraphicFramePr>
        <p:xfrm>
          <a:off x="1624012" y="1366837"/>
          <a:ext cx="5557838" cy="4261469"/>
        </p:xfrm>
        <a:graphic>
          <a:graphicData uri="http://schemas.openxmlformats.org/presentationml/2006/ole">
            <p:oleObj spid="_x0000_s14344" name="Document" r:id="rId3" imgW="8098971" imgH="68463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288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9D29DEE-A91A-4EAA-89AA-A07FD7D3D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2343817"/>
              </p:ext>
            </p:extLst>
          </p:nvPr>
        </p:nvGraphicFramePr>
        <p:xfrm>
          <a:off x="1633538" y="1371600"/>
          <a:ext cx="6096000" cy="4754166"/>
        </p:xfrm>
        <a:graphic>
          <a:graphicData uri="http://schemas.openxmlformats.org/presentationml/2006/ole">
            <p:oleObj spid="_x0000_s15367" name="Document" r:id="rId3" imgW="8128128" imgH="633834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524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38DC684C-BE92-433B-AE8E-DAD8FFAD9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6032091"/>
              </p:ext>
            </p:extLst>
          </p:nvPr>
        </p:nvGraphicFramePr>
        <p:xfrm>
          <a:off x="829867" y="1034653"/>
          <a:ext cx="7441406" cy="4910138"/>
        </p:xfrm>
        <a:graphic>
          <a:graphicData uri="http://schemas.openxmlformats.org/presentationml/2006/ole">
            <p:oleObj spid="_x0000_s6152" name="Document" r:id="rId3" imgW="9922069" imgH="654681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24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D456B8BC-D451-4464-9CBB-773CB5C230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xmlns="" id="{E4EA8ABB-4DDB-4D6C-84F0-02AF8BAB6850}"/>
              </a:ext>
            </a:extLst>
          </p:cNvPr>
          <p:cNvSpPr/>
          <p:nvPr/>
        </p:nvSpPr>
        <p:spPr>
          <a:xfrm>
            <a:off x="5567363" y="3933825"/>
            <a:ext cx="38100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xmlns="" val="3169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CCA4EB-92BC-4271-88BE-5F2ABA8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3101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District Grant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5524E44-2C17-405D-BCB2-82E1007D21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662113"/>
            <a:ext cx="7986713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135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nl-NL" altLang="nl-NL" b="0" i="0" u="sng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 zijn twee soorten Grants:  de District Grant en de Global Grant.</a:t>
            </a:r>
            <a:endParaRPr kumimoji="0" lang="nl-NL" altLang="nl-NL" b="0" i="0" u="sng" strike="noStrike" cap="none" normalizeH="0" baseline="0" dirty="0">
              <a:ln>
                <a:noFill/>
              </a:ln>
              <a:effectLst/>
              <a:latin typeface="Arial Narrow" panose="020B0606020202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Narrow" panose="020B0606020202030204" pitchFamily="34" charset="0"/>
            </a:endParaRP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100" dirty="0">
                <a:solidFill>
                  <a:srgbClr val="222222"/>
                </a:solidFill>
                <a:latin typeface="Arial Narrow" panose="020B0606020202030204" pitchFamily="34" charset="0"/>
              </a:rPr>
              <a:t>De District Grant wordt jaarlijks door het district toegekend 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100" dirty="0">
                <a:solidFill>
                  <a:srgbClr val="222222"/>
                </a:solidFill>
                <a:latin typeface="Arial Narrow" panose="020B0606020202030204" pitchFamily="34" charset="0"/>
              </a:rPr>
              <a:t>voor serviceprojecten lokaal of internationaal. 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100" dirty="0">
              <a:solidFill>
                <a:srgbClr val="222222"/>
              </a:solidFill>
              <a:latin typeface="Arial Narrow" panose="020B0606020202030204" pitchFamily="34" charset="0"/>
            </a:endParaRP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100" dirty="0">
                <a:solidFill>
                  <a:srgbClr val="222222"/>
                </a:solidFill>
                <a:latin typeface="Arial Narrow" panose="020B0606020202030204" pitchFamily="34" charset="0"/>
              </a:rPr>
              <a:t>District Grants liggen tussen de € 500 en € 2.500. 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100" dirty="0">
              <a:solidFill>
                <a:srgbClr val="222222"/>
              </a:solidFill>
              <a:latin typeface="Arial Narrow" panose="020B0606020202030204" pitchFamily="34" charset="0"/>
            </a:endParaRP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100" dirty="0">
                <a:solidFill>
                  <a:srgbClr val="222222"/>
                </a:solidFill>
                <a:latin typeface="Arial Narrow" panose="020B0606020202030204" pitchFamily="34" charset="0"/>
              </a:rPr>
              <a:t>Aanvragen hiervoor dienen vóór 1 oktober via deze site aangevraagd te worden.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100" dirty="0">
              <a:solidFill>
                <a:srgbClr val="222222"/>
              </a:solidFill>
              <a:latin typeface="Arial Narrow" panose="020B0606020202030204" pitchFamily="34" charset="0"/>
            </a:endParaRP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100" dirty="0">
                <a:solidFill>
                  <a:srgbClr val="222222"/>
                </a:solidFill>
                <a:latin typeface="Arial Narrow" panose="020B0606020202030204" pitchFamily="34" charset="0"/>
              </a:rPr>
              <a:t>De uitvoering van het serviceproject dient te vallen tussen 1 oktober van dat jaar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100" dirty="0">
                <a:solidFill>
                  <a:srgbClr val="222222"/>
                </a:solidFill>
                <a:latin typeface="Arial Narrow" panose="020B0606020202030204" pitchFamily="34" charset="0"/>
              </a:rPr>
              <a:t>en 1 oktober jaar daarop.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C37845-7CB6-449F-BE4D-D5C9C0B8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75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cap="all" dirty="0"/>
              <a:t>VOORWAARDEN VOOR HET VERLENEN VAN EEN </a:t>
            </a:r>
            <a:r>
              <a:rPr lang="nl-NL" sz="3675" cap="all" dirty="0"/>
              <a:t>DISTRICT</a:t>
            </a:r>
            <a:r>
              <a:rPr lang="nl-NL" cap="all" dirty="0"/>
              <a:t> GRANT 2018-2019</a:t>
            </a:r>
            <a:r>
              <a:rPr lang="nl-NL" b="1" cap="all" dirty="0"/>
              <a:t/>
            </a:r>
            <a:br>
              <a:rPr lang="nl-NL" b="1" cap="al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5B9B941-108F-4BC6-8A18-DA08809F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Per club kan één District Grant per Rotaryjaar worden aangevraagd.</a:t>
            </a:r>
          </a:p>
          <a:p>
            <a:pPr marL="0" indent="0">
              <a:buNone/>
            </a:pPr>
            <a:endParaRPr lang="nl-NL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Per service-project kan maar één District Grant worden verleend.</a:t>
            </a:r>
          </a:p>
          <a:p>
            <a:pPr marL="0" indent="0">
              <a:buNone/>
            </a:pPr>
            <a:endParaRPr lang="nl-NL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Er dient in de afgelopen vier jaar i.e. tussen 1 juli 2014 en 1 juli 2018 minimaal drie keer gedoneerd te zijn aan het </a:t>
            </a:r>
            <a:r>
              <a:rPr lang="nl-NL" dirty="0" err="1">
                <a:latin typeface="Arial Narrow" panose="020B0606020202030204" pitchFamily="34" charset="0"/>
              </a:rPr>
              <a:t>Annual</a:t>
            </a:r>
            <a:r>
              <a:rPr lang="nl-NL" dirty="0">
                <a:latin typeface="Arial Narrow" panose="020B0606020202030204" pitchFamily="34" charset="0"/>
              </a:rPr>
              <a:t> Fund.</a:t>
            </a:r>
          </a:p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(Voor een volledige opsomming: zie de website van de regio / D1610)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955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EEC12A-B69B-4F3F-8C28-28F481A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50094"/>
          </a:xfrm>
        </p:spPr>
        <p:txBody>
          <a:bodyPr>
            <a:normAutofit fontScale="90000"/>
          </a:bodyPr>
          <a:lstStyle/>
          <a:p>
            <a:r>
              <a:rPr lang="nl-NL" b="1" cap="all" dirty="0"/>
              <a:t>FUNDRAISING ACTIVITEITEN KOMEN </a:t>
            </a:r>
            <a:r>
              <a:rPr lang="nl-NL" b="1" u="sng" cap="all" dirty="0"/>
              <a:t>NIET</a:t>
            </a:r>
            <a:r>
              <a:rPr lang="nl-NL" b="1" cap="all" dirty="0"/>
              <a:t> IN AANMERKING VOOR EEN DISTRICT GRANT</a:t>
            </a:r>
            <a:br>
              <a:rPr lang="nl-NL" b="1" cap="all" dirty="0"/>
            </a:b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D401C7EF-C5D3-4655-8AF9-456A14E50FC2}"/>
              </a:ext>
            </a:extLst>
          </p:cNvPr>
          <p:cNvSpPr/>
          <p:nvPr/>
        </p:nvSpPr>
        <p:spPr>
          <a:xfrm>
            <a:off x="438150" y="1792353"/>
            <a:ext cx="84963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900" b="1" dirty="0">
              <a:latin typeface="Arial Narrow" panose="020B0606020202030204" pitchFamily="34" charset="0"/>
            </a:endParaRPr>
          </a:p>
          <a:p>
            <a:r>
              <a:rPr lang="nl-NL" sz="2100" b="1" dirty="0">
                <a:latin typeface="Arial Narrow" panose="020B0606020202030204" pitchFamily="34" charset="0"/>
              </a:rPr>
              <a:t>service-project: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is een activiteit met als doel iets te betekenen voor de positieve ontwikkeling van een gemeenschap (Community). Er worden geen gelden ingezameld voor een goed doel.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	1.   vereist actieve deelname door Rotarians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	2.   organisatie door en verantwoordelijkheid van de club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	3.   bij uitbesteding aan een andere organisatie, bijvoorbeeld in het buitenland: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		a)   dient duidelijk te zijn wat hun rol is.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		b)   dient een onafhankelijke Rotarian uit uw club het service-project te 		      monitoren, van begin tot eind.</a:t>
            </a:r>
          </a:p>
          <a:p>
            <a:endParaRPr lang="nl-NL" sz="900" dirty="0">
              <a:latin typeface="Arial Narrow" panose="020B0606020202030204" pitchFamily="34" charset="0"/>
            </a:endParaRPr>
          </a:p>
          <a:p>
            <a:r>
              <a:rPr lang="nl-NL" sz="2100" b="1" dirty="0">
                <a:latin typeface="Arial Narrow" panose="020B0606020202030204" pitchFamily="34" charset="0"/>
              </a:rPr>
              <a:t>fundraising activiteit</a:t>
            </a:r>
            <a:r>
              <a:rPr lang="nl-NL" sz="2100" dirty="0">
                <a:latin typeface="Arial Narrow" panose="020B0606020202030204" pitchFamily="34" charset="0"/>
              </a:rPr>
              <a:t>:</a:t>
            </a:r>
          </a:p>
          <a:p>
            <a:r>
              <a:rPr lang="nl-NL" sz="2100" dirty="0">
                <a:latin typeface="Arial Narrow" panose="020B0606020202030204" pitchFamily="34" charset="0"/>
              </a:rPr>
              <a:t>is een activiteit met als doel donaties binnen te halen voor een goed doel of een service-project (Santarun, filmavond, sponsordiner)</a:t>
            </a:r>
          </a:p>
        </p:txBody>
      </p:sp>
    </p:spTree>
    <p:extLst>
      <p:ext uri="{BB962C8B-B14F-4D97-AF65-F5344CB8AC3E}">
        <p14:creationId xmlns:p14="http://schemas.microsoft.com/office/powerpoint/2010/main" xmlns="" val="39210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E8771F70-DFD1-41D2-8229-F674F58E3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5011664"/>
              </p:ext>
            </p:extLst>
          </p:nvPr>
        </p:nvGraphicFramePr>
        <p:xfrm>
          <a:off x="1677694" y="1501243"/>
          <a:ext cx="6329363" cy="4241006"/>
        </p:xfrm>
        <a:graphic>
          <a:graphicData uri="http://schemas.openxmlformats.org/presentationml/2006/ole">
            <p:oleObj spid="_x0000_s10249" name="Document" r:id="rId3" imgW="8438768" imgH="565533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060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30A87E1E-CD32-4E18-9AE6-B914CF0E5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1901998"/>
              </p:ext>
            </p:extLst>
          </p:nvPr>
        </p:nvGraphicFramePr>
        <p:xfrm>
          <a:off x="1662113" y="1606909"/>
          <a:ext cx="6543675" cy="5078565"/>
        </p:xfrm>
        <a:graphic>
          <a:graphicData uri="http://schemas.openxmlformats.org/presentationml/2006/ole">
            <p:oleObj spid="_x0000_s11273" name="Document" r:id="rId3" imgW="10490639" imgH="817533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14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EBF49ED8-B658-4370-BC97-2967423B2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3637275"/>
              </p:ext>
            </p:extLst>
          </p:nvPr>
        </p:nvGraphicFramePr>
        <p:xfrm>
          <a:off x="1613647" y="1645956"/>
          <a:ext cx="6669741" cy="5138085"/>
        </p:xfrm>
        <a:graphic>
          <a:graphicData uri="http://schemas.openxmlformats.org/presentationml/2006/ole">
            <p:oleObj spid="_x0000_s12296" name="Document" r:id="rId3" imgW="9440279" imgH="613383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73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ABC89F8B-ABC2-4E09-A7F1-452FD53D0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695994"/>
              </p:ext>
            </p:extLst>
          </p:nvPr>
        </p:nvGraphicFramePr>
        <p:xfrm>
          <a:off x="1652588" y="1895475"/>
          <a:ext cx="6086475" cy="3405188"/>
        </p:xfrm>
        <a:graphic>
          <a:graphicData uri="http://schemas.openxmlformats.org/presentationml/2006/ole">
            <p:oleObj spid="_x0000_s13319" name="Document" r:id="rId3" imgW="8115529" imgH="454061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72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3150</TotalTime>
  <Words>190</Words>
  <Application>Microsoft Office PowerPoint</Application>
  <PresentationFormat>Diavoorstelling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Document</vt:lpstr>
      <vt:lpstr>Dia 1</vt:lpstr>
      <vt:lpstr>Dia 2</vt:lpstr>
      <vt:lpstr>District Grant</vt:lpstr>
      <vt:lpstr>VOORWAARDEN VOOR HET VERLENEN VAN EEN DISTRICT GRANT 2018-2019 </vt:lpstr>
      <vt:lpstr>FUNDRAISING ACTIVITEITEN KOMEN NIET IN AANMERKING VOOR EEN DISTRICT GRANT 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Huub van der Pol</dc:creator>
  <cp:lastModifiedBy>Eigenaar</cp:lastModifiedBy>
  <cp:revision>30</cp:revision>
  <cp:lastPrinted>2018-10-05T13:34:35Z</cp:lastPrinted>
  <dcterms:created xsi:type="dcterms:W3CDTF">2018-10-03T13:33:00Z</dcterms:created>
  <dcterms:modified xsi:type="dcterms:W3CDTF">2018-10-06T06:44:01Z</dcterms:modified>
</cp:coreProperties>
</file>