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400" r:id="rId2"/>
    <p:sldId id="397" r:id="rId3"/>
    <p:sldId id="310" r:id="rId4"/>
    <p:sldId id="311" r:id="rId5"/>
    <p:sldId id="312" r:id="rId6"/>
    <p:sldId id="314" r:id="rId7"/>
    <p:sldId id="329" r:id="rId8"/>
    <p:sldId id="398" r:id="rId9"/>
    <p:sldId id="399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bs\Data\Data\RCAvz\Bestuur\Doelstelling%20Discussie%20Resultate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l-NL"/>
  <c:chart>
    <c:plotArea>
      <c:layout>
        <c:manualLayout>
          <c:layoutTarget val="inner"/>
          <c:xMode val="edge"/>
          <c:yMode val="edge"/>
          <c:x val="0.27238170135101192"/>
          <c:y val="0.13092668325912349"/>
          <c:w val="0.6257152230971289"/>
          <c:h val="0.90231717038750137"/>
        </c:manualLayout>
      </c:layout>
      <c:radarChart>
        <c:radarStyle val="marker"/>
        <c:ser>
          <c:idx val="0"/>
          <c:order val="0"/>
          <c:tx>
            <c:strRef>
              <c:f>Blad1!$C$38</c:f>
              <c:strCache>
                <c:ptCount val="1"/>
                <c:pt idx="0">
                  <c:v>Afgelopen 3 jaar</c:v>
                </c:pt>
              </c:strCache>
            </c:strRef>
          </c:tx>
          <c:cat>
            <c:strRef>
              <c:f>Blad1!$B$39:$B$48</c:f>
              <c:strCache>
                <c:ptCount val="10"/>
                <c:pt idx="0">
                  <c:v>Evenwichtig ledenbestand</c:v>
                </c:pt>
                <c:pt idx="1">
                  <c:v>Jaarlijkse ledeninstroom</c:v>
                </c:pt>
                <c:pt idx="2">
                  <c:v>Gevarieerd programma</c:v>
                </c:pt>
                <c:pt idx="3">
                  <c:v>Voelbaar aanwezige fellowship</c:v>
                </c:pt>
                <c:pt idx="4">
                  <c:v>Goede attendance en betrokkenheid</c:v>
                </c:pt>
                <c:pt idx="5">
                  <c:v>Lokale en internationale projecten</c:v>
                </c:pt>
                <c:pt idx="6">
                  <c:v>Publiekgerichte fondswerving</c:v>
                </c:pt>
                <c:pt idx="7">
                  <c:v>Donatie aan Rotary Foundation</c:v>
                </c:pt>
                <c:pt idx="8">
                  <c:v>Op kaart in maatschappelijke omgeving</c:v>
                </c:pt>
                <c:pt idx="9">
                  <c:v>Aandacht bestuurlijke continuïteit</c:v>
                </c:pt>
              </c:strCache>
            </c:strRef>
          </c:cat>
          <c:val>
            <c:numRef>
              <c:f>Blad1!$C$39:$C$48</c:f>
              <c:numCache>
                <c:formatCode>General</c:formatCode>
                <c:ptCount val="10"/>
                <c:pt idx="0">
                  <c:v>4</c:v>
                </c:pt>
                <c:pt idx="1">
                  <c:v>4.4000000000000004</c:v>
                </c:pt>
                <c:pt idx="2">
                  <c:v>6.7</c:v>
                </c:pt>
                <c:pt idx="3">
                  <c:v>6.2</c:v>
                </c:pt>
                <c:pt idx="4">
                  <c:v>5.4</c:v>
                </c:pt>
                <c:pt idx="5">
                  <c:v>5.5</c:v>
                </c:pt>
                <c:pt idx="6">
                  <c:v>4</c:v>
                </c:pt>
                <c:pt idx="7">
                  <c:v>4.7</c:v>
                </c:pt>
                <c:pt idx="8">
                  <c:v>5</c:v>
                </c:pt>
                <c:pt idx="9">
                  <c:v>7.5</c:v>
                </c:pt>
              </c:numCache>
            </c:numRef>
          </c:val>
        </c:ser>
        <c:ser>
          <c:idx val="1"/>
          <c:order val="1"/>
          <c:tx>
            <c:strRef>
              <c:f>Blad1!$D$38</c:f>
              <c:strCache>
                <c:ptCount val="1"/>
                <c:pt idx="0">
                  <c:v>Gewenst over 1 jaar</c:v>
                </c:pt>
              </c:strCache>
            </c:strRef>
          </c:tx>
          <c:cat>
            <c:strRef>
              <c:f>Blad1!$B$39:$B$48</c:f>
              <c:strCache>
                <c:ptCount val="10"/>
                <c:pt idx="0">
                  <c:v>Evenwichtig ledenbestand</c:v>
                </c:pt>
                <c:pt idx="1">
                  <c:v>Jaarlijkse ledeninstroom</c:v>
                </c:pt>
                <c:pt idx="2">
                  <c:v>Gevarieerd programma</c:v>
                </c:pt>
                <c:pt idx="3">
                  <c:v>Voelbaar aanwezige fellowship</c:v>
                </c:pt>
                <c:pt idx="4">
                  <c:v>Goede attendance en betrokkenheid</c:v>
                </c:pt>
                <c:pt idx="5">
                  <c:v>Lokale en internationale projecten</c:v>
                </c:pt>
                <c:pt idx="6">
                  <c:v>Publiekgerichte fondswerving</c:v>
                </c:pt>
                <c:pt idx="7">
                  <c:v>Donatie aan Rotary Foundation</c:v>
                </c:pt>
                <c:pt idx="8">
                  <c:v>Op kaart in maatschappelijke omgeving</c:v>
                </c:pt>
                <c:pt idx="9">
                  <c:v>Aandacht bestuurlijke continuïteit</c:v>
                </c:pt>
              </c:strCache>
            </c:strRef>
          </c:cat>
          <c:val>
            <c:numRef>
              <c:f>Blad1!$D$39:$D$48</c:f>
              <c:numCache>
                <c:formatCode>General</c:formatCode>
                <c:ptCount val="10"/>
                <c:pt idx="0">
                  <c:v>7.2</c:v>
                </c:pt>
                <c:pt idx="1">
                  <c:v>6.9</c:v>
                </c:pt>
                <c:pt idx="2">
                  <c:v>7.2</c:v>
                </c:pt>
                <c:pt idx="3">
                  <c:v>8</c:v>
                </c:pt>
                <c:pt idx="4">
                  <c:v>8</c:v>
                </c:pt>
                <c:pt idx="5">
                  <c:v>6.7</c:v>
                </c:pt>
                <c:pt idx="6">
                  <c:v>7.2</c:v>
                </c:pt>
                <c:pt idx="7">
                  <c:v>5.9</c:v>
                </c:pt>
                <c:pt idx="8">
                  <c:v>6.8</c:v>
                </c:pt>
                <c:pt idx="9">
                  <c:v>8.1</c:v>
                </c:pt>
              </c:numCache>
            </c:numRef>
          </c:val>
        </c:ser>
        <c:axId val="133302144"/>
        <c:axId val="133303680"/>
      </c:radarChart>
      <c:catAx>
        <c:axId val="133302144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sz="1200" b="1" u="sng"/>
            </a:pPr>
            <a:endParaRPr lang="nl-NL"/>
          </a:p>
        </c:txPr>
        <c:crossAx val="133303680"/>
        <c:crosses val="autoZero"/>
        <c:auto val="1"/>
        <c:lblAlgn val="ctr"/>
        <c:lblOffset val="100"/>
      </c:catAx>
      <c:valAx>
        <c:axId val="133303680"/>
        <c:scaling>
          <c:orientation val="minMax"/>
        </c:scaling>
        <c:axPos val="l"/>
        <c:majorGridlines/>
        <c:numFmt formatCode="General" sourceLinked="1"/>
        <c:tickLblPos val="none"/>
        <c:crossAx val="133302144"/>
        <c:crosses val="autoZero"/>
        <c:crossBetween val="between"/>
      </c:valAx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8599AB-2621-4788-95D0-E76B570C0A19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C91DF-30B3-445E-8703-7C75CE72BF3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A5BE-2B59-43C8-B5C2-07CB7CA7C22E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253DA-0EAD-49E8-A712-F9BABA4C8340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 descr="RotaryMBS_PMS-C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88702" y="0"/>
            <a:ext cx="1555298" cy="5843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A5BE-2B59-43C8-B5C2-07CB7CA7C22E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253DA-0EAD-49E8-A712-F9BABA4C834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A5BE-2B59-43C8-B5C2-07CB7CA7C22E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253DA-0EAD-49E8-A712-F9BABA4C834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A5BE-2B59-43C8-B5C2-07CB7CA7C22E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253DA-0EAD-49E8-A712-F9BABA4C834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A5BE-2B59-43C8-B5C2-07CB7CA7C22E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253DA-0EAD-49E8-A712-F9BABA4C834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A5BE-2B59-43C8-B5C2-07CB7CA7C22E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253DA-0EAD-49E8-A712-F9BABA4C834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A5BE-2B59-43C8-B5C2-07CB7CA7C22E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253DA-0EAD-49E8-A712-F9BABA4C834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A5BE-2B59-43C8-B5C2-07CB7CA7C22E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253DA-0EAD-49E8-A712-F9BABA4C834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A5BE-2B59-43C8-B5C2-07CB7CA7C22E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253DA-0EAD-49E8-A712-F9BABA4C834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A5BE-2B59-43C8-B5C2-07CB7CA7C22E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253DA-0EAD-49E8-A712-F9BABA4C834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A5BE-2B59-43C8-B5C2-07CB7CA7C22E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253DA-0EAD-49E8-A712-F9BABA4C834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0A5BE-2B59-43C8-B5C2-07CB7CA7C22E}" type="datetimeFigureOut">
              <a:rPr lang="nl-NL" smtClean="0"/>
              <a:pPr/>
              <a:t>6-9-2018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253DA-0EAD-49E8-A712-F9BABA4C8340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 descr="RotaryMBS_PMS-C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588702" y="0"/>
            <a:ext cx="1555298" cy="58433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31640" y="4509120"/>
            <a:ext cx="6400800" cy="1752600"/>
          </a:xfrm>
        </p:spPr>
        <p:txBody>
          <a:bodyPr/>
          <a:lstStyle/>
          <a:p>
            <a:pPr algn="l"/>
            <a:r>
              <a:rPr lang="nl-NL" b="1" dirty="0" smtClean="0">
                <a:solidFill>
                  <a:schemeClr val="tx1"/>
                </a:solidFill>
              </a:rPr>
              <a:t>Inleiders:</a:t>
            </a:r>
          </a:p>
          <a:p>
            <a:pPr algn="l"/>
            <a:r>
              <a:rPr lang="nl-NL" b="1" dirty="0" smtClean="0">
                <a:solidFill>
                  <a:schemeClr val="tx1"/>
                </a:solidFill>
              </a:rPr>
              <a:t>Bart Muller</a:t>
            </a:r>
          </a:p>
          <a:p>
            <a:pPr algn="l"/>
            <a:r>
              <a:rPr lang="nl-NL" b="1" dirty="0" smtClean="0">
                <a:solidFill>
                  <a:schemeClr val="tx1"/>
                </a:solidFill>
              </a:rPr>
              <a:t>Paul </a:t>
            </a:r>
            <a:r>
              <a:rPr lang="nl-NL" b="1" dirty="0" err="1" smtClean="0">
                <a:solidFill>
                  <a:schemeClr val="tx1"/>
                </a:solidFill>
              </a:rPr>
              <a:t>Eijgendaal</a:t>
            </a:r>
            <a:endParaRPr lang="nl-NL" b="1" dirty="0">
              <a:solidFill>
                <a:schemeClr val="tx1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3203848" y="548680"/>
            <a:ext cx="22322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dirty="0" smtClean="0"/>
              <a:t>Kwaliteit</a:t>
            </a:r>
            <a:r>
              <a:rPr lang="nl-NL" sz="4000" dirty="0" smtClean="0"/>
              <a:t> </a:t>
            </a:r>
            <a:r>
              <a:rPr lang="nl-NL" sz="1600" dirty="0" smtClean="0"/>
              <a:t>(clubservice)</a:t>
            </a:r>
            <a:endParaRPr lang="nl-NL" sz="1600" dirty="0"/>
          </a:p>
        </p:txBody>
      </p:sp>
      <p:sp>
        <p:nvSpPr>
          <p:cNvPr id="7" name="Tekstvak 6"/>
          <p:cNvSpPr txBox="1"/>
          <p:nvPr/>
        </p:nvSpPr>
        <p:spPr>
          <a:xfrm>
            <a:off x="467544" y="1844824"/>
            <a:ext cx="84969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nl-NL" b="1" dirty="0" smtClean="0"/>
              <a:t>Wil jij dat jouw club een goed functionerende Rotaryclub is, waar je graag bij hoort?</a:t>
            </a:r>
          </a:p>
          <a:p>
            <a:pPr marL="342900" lvl="0" indent="-342900">
              <a:buFont typeface="+mj-lt"/>
              <a:buAutoNum type="arabicPeriod"/>
            </a:pPr>
            <a:r>
              <a:rPr lang="nl-NL" b="1" dirty="0" smtClean="0"/>
              <a:t>Leer dan van de wereldwijde ervaringen binnen Rotary met 34.000 clubs.</a:t>
            </a:r>
          </a:p>
          <a:p>
            <a:pPr marL="342900" lvl="0" indent="-342900">
              <a:buFont typeface="+mj-lt"/>
              <a:buAutoNum type="arabicPeriod"/>
            </a:pPr>
            <a:r>
              <a:rPr lang="nl-NL" b="1" dirty="0" smtClean="0"/>
              <a:t>Het Club </a:t>
            </a:r>
            <a:r>
              <a:rPr lang="nl-NL" b="1" dirty="0" err="1" smtClean="0"/>
              <a:t>Leadership</a:t>
            </a:r>
            <a:r>
              <a:rPr lang="nl-NL" b="1" dirty="0" smtClean="0"/>
              <a:t> Plan van Rotary International staat vol aanbevelingen.</a:t>
            </a:r>
          </a:p>
          <a:p>
            <a:pPr marL="342900" lvl="0" indent="-342900">
              <a:buFont typeface="+mj-lt"/>
              <a:buAutoNum type="arabicPeriod"/>
            </a:pPr>
            <a:r>
              <a:rPr lang="nl-NL" b="1" dirty="0" smtClean="0"/>
              <a:t>Tijdens deze </a:t>
            </a:r>
            <a:r>
              <a:rPr lang="nl-NL" b="1" dirty="0" err="1" smtClean="0"/>
              <a:t>discussie-bijeenkomst</a:t>
            </a:r>
            <a:r>
              <a:rPr lang="nl-NL" b="1" dirty="0" smtClean="0"/>
              <a:t> gaan we dieper in op enkele belangrijke aandachtspunten.</a:t>
            </a:r>
          </a:p>
          <a:p>
            <a:pPr marL="342900" lvl="0" indent="-342900">
              <a:buFont typeface="+mj-lt"/>
              <a:buAutoNum type="arabicPeriod"/>
            </a:pPr>
            <a:r>
              <a:rPr lang="nl-NL" b="1" dirty="0" smtClean="0"/>
              <a:t>We oefenen hierbij de ‘clubanalyse tool’. Deze tool kun je gebruiken bij de kwaliteitsanalyse van je eigen club.</a:t>
            </a:r>
            <a:endParaRPr lang="nl-NL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Rechte verbindingslijn 41"/>
          <p:cNvCxnSpPr>
            <a:endCxn id="18" idx="2"/>
          </p:cNvCxnSpPr>
          <p:nvPr/>
        </p:nvCxnSpPr>
        <p:spPr>
          <a:xfrm flipV="1">
            <a:off x="5724128" y="2924943"/>
            <a:ext cx="0" cy="187220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>
            <a:stCxn id="73" idx="0"/>
          </p:cNvCxnSpPr>
          <p:nvPr/>
        </p:nvCxnSpPr>
        <p:spPr>
          <a:xfrm flipV="1">
            <a:off x="3491880" y="2780928"/>
            <a:ext cx="0" cy="201622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echte verbindingslijn 69"/>
          <p:cNvCxnSpPr>
            <a:stCxn id="45" idx="2"/>
          </p:cNvCxnSpPr>
          <p:nvPr/>
        </p:nvCxnSpPr>
        <p:spPr>
          <a:xfrm flipV="1">
            <a:off x="7956376" y="2708920"/>
            <a:ext cx="0" cy="239194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Rechte verbindingslijn 70"/>
          <p:cNvCxnSpPr/>
          <p:nvPr/>
        </p:nvCxnSpPr>
        <p:spPr>
          <a:xfrm flipV="1">
            <a:off x="1259632" y="2708919"/>
            <a:ext cx="0" cy="15841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79296" cy="562074"/>
          </a:xfrm>
        </p:spPr>
        <p:txBody>
          <a:bodyPr>
            <a:normAutofit fontScale="90000"/>
          </a:bodyPr>
          <a:lstStyle/>
          <a:p>
            <a:pPr algn="l"/>
            <a:r>
              <a:rPr lang="nl-NL" b="1" dirty="0" smtClean="0"/>
              <a:t>Organisatie + Sturing   </a:t>
            </a:r>
            <a:r>
              <a:rPr lang="nl-NL" sz="2200" b="1" dirty="0" smtClean="0"/>
              <a:t>(als middel)</a:t>
            </a:r>
            <a:endParaRPr lang="nl-NL" sz="2200" dirty="0"/>
          </a:p>
        </p:txBody>
      </p:sp>
      <p:cxnSp>
        <p:nvCxnSpPr>
          <p:cNvPr id="13" name="Rechte verbindingslijn 12"/>
          <p:cNvCxnSpPr>
            <a:stCxn id="23" idx="0"/>
          </p:cNvCxnSpPr>
          <p:nvPr/>
        </p:nvCxnSpPr>
        <p:spPr>
          <a:xfrm flipV="1">
            <a:off x="3491880" y="2060847"/>
            <a:ext cx="0" cy="3600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>
            <a:endCxn id="19" idx="2"/>
          </p:cNvCxnSpPr>
          <p:nvPr/>
        </p:nvCxnSpPr>
        <p:spPr>
          <a:xfrm flipH="1" flipV="1">
            <a:off x="4590002" y="1556792"/>
            <a:ext cx="852" cy="51710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 flipV="1">
            <a:off x="5724128" y="2060848"/>
            <a:ext cx="0" cy="3600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>
            <a:stCxn id="22" idx="0"/>
          </p:cNvCxnSpPr>
          <p:nvPr/>
        </p:nvCxnSpPr>
        <p:spPr>
          <a:xfrm flipV="1">
            <a:off x="7956376" y="2060847"/>
            <a:ext cx="0" cy="3600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hthoek 17"/>
          <p:cNvSpPr/>
          <p:nvPr/>
        </p:nvSpPr>
        <p:spPr>
          <a:xfrm>
            <a:off x="4716016" y="2420887"/>
            <a:ext cx="201622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Service</a:t>
            </a:r>
          </a:p>
          <a:p>
            <a:pPr algn="ctr"/>
            <a:r>
              <a:rPr lang="nl-NL" b="1" dirty="0" smtClean="0"/>
              <a:t>Projecten</a:t>
            </a:r>
            <a:endParaRPr lang="nl-NL" b="1" dirty="0"/>
          </a:p>
        </p:txBody>
      </p:sp>
      <p:sp>
        <p:nvSpPr>
          <p:cNvPr id="19" name="Rechthoek 18"/>
          <p:cNvSpPr/>
          <p:nvPr/>
        </p:nvSpPr>
        <p:spPr>
          <a:xfrm>
            <a:off x="3707904" y="1052736"/>
            <a:ext cx="176419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Bestuur</a:t>
            </a:r>
            <a:endParaRPr lang="nl-NL" b="1" dirty="0"/>
          </a:p>
        </p:txBody>
      </p:sp>
      <p:cxnSp>
        <p:nvCxnSpPr>
          <p:cNvPr id="20" name="Rechte verbindingslijn 19"/>
          <p:cNvCxnSpPr/>
          <p:nvPr/>
        </p:nvCxnSpPr>
        <p:spPr>
          <a:xfrm>
            <a:off x="1259632" y="2060848"/>
            <a:ext cx="669674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hthoek 20"/>
          <p:cNvSpPr/>
          <p:nvPr/>
        </p:nvSpPr>
        <p:spPr>
          <a:xfrm>
            <a:off x="251520" y="2420887"/>
            <a:ext cx="201622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Leden</a:t>
            </a:r>
          </a:p>
          <a:p>
            <a:pPr algn="ctr"/>
            <a:r>
              <a:rPr lang="nl-NL" b="1" dirty="0" smtClean="0"/>
              <a:t>Beleid</a:t>
            </a:r>
            <a:endParaRPr lang="nl-NL" b="1" dirty="0"/>
          </a:p>
        </p:txBody>
      </p:sp>
      <p:sp>
        <p:nvSpPr>
          <p:cNvPr id="22" name="Rechthoek 21"/>
          <p:cNvSpPr/>
          <p:nvPr/>
        </p:nvSpPr>
        <p:spPr>
          <a:xfrm>
            <a:off x="6948264" y="2420887"/>
            <a:ext cx="201622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 smtClean="0"/>
              <a:t>PR &amp; </a:t>
            </a:r>
          </a:p>
          <a:p>
            <a:pPr algn="ctr"/>
            <a:r>
              <a:rPr lang="nl-NL" sz="1600" b="1" dirty="0" smtClean="0"/>
              <a:t>Communicatie</a:t>
            </a:r>
            <a:endParaRPr lang="nl-NL" sz="1600" b="1" dirty="0"/>
          </a:p>
        </p:txBody>
      </p:sp>
      <p:sp>
        <p:nvSpPr>
          <p:cNvPr id="23" name="Rechthoek 22"/>
          <p:cNvSpPr/>
          <p:nvPr/>
        </p:nvSpPr>
        <p:spPr>
          <a:xfrm>
            <a:off x="2483768" y="2420887"/>
            <a:ext cx="201622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Club</a:t>
            </a:r>
          </a:p>
          <a:p>
            <a:pPr algn="ctr"/>
            <a:r>
              <a:rPr lang="nl-NL" b="1" dirty="0" smtClean="0"/>
              <a:t>Activiteiten</a:t>
            </a:r>
            <a:endParaRPr lang="nl-NL" b="1" dirty="0"/>
          </a:p>
        </p:txBody>
      </p:sp>
      <p:sp>
        <p:nvSpPr>
          <p:cNvPr id="52" name="Tekstvak 51"/>
          <p:cNvSpPr txBox="1"/>
          <p:nvPr/>
        </p:nvSpPr>
        <p:spPr>
          <a:xfrm>
            <a:off x="251520" y="3284983"/>
            <a:ext cx="2016224" cy="181588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1400" b="1" dirty="0" smtClean="0"/>
              <a:t>  Scouten + Benaderen</a:t>
            </a:r>
          </a:p>
          <a:p>
            <a:r>
              <a:rPr lang="nl-NL" sz="1400" b="1" dirty="0" smtClean="0"/>
              <a:t>   +  Informeren</a:t>
            </a:r>
          </a:p>
          <a:p>
            <a:pPr>
              <a:buFont typeface="Arial" pitchFamily="34" charset="0"/>
              <a:buChar char="•"/>
            </a:pPr>
            <a:r>
              <a:rPr lang="nl-NL" sz="1400" b="1" dirty="0" smtClean="0"/>
              <a:t>  Selecteren +  Nodigen</a:t>
            </a:r>
          </a:p>
          <a:p>
            <a:r>
              <a:rPr lang="nl-NL" sz="1400" b="1" dirty="0" smtClean="0"/>
              <a:t>   + Enthousiasmeren</a:t>
            </a:r>
          </a:p>
          <a:p>
            <a:pPr>
              <a:buFont typeface="Arial" pitchFamily="34" charset="0"/>
              <a:buChar char="•"/>
            </a:pPr>
            <a:r>
              <a:rPr lang="nl-NL" sz="1400" b="1" dirty="0" smtClean="0"/>
              <a:t>  Begeleiden + Inzetten</a:t>
            </a:r>
          </a:p>
          <a:p>
            <a:r>
              <a:rPr lang="nl-NL" sz="1400" b="1" dirty="0" smtClean="0"/>
              <a:t>    van nieuwe leden</a:t>
            </a:r>
          </a:p>
          <a:p>
            <a:pPr>
              <a:buFont typeface="Arial" pitchFamily="34" charset="0"/>
              <a:buChar char="•"/>
            </a:pPr>
            <a:r>
              <a:rPr lang="nl-NL" sz="1400" b="1" dirty="0" smtClean="0"/>
              <a:t>  Binden + Betrekken</a:t>
            </a:r>
          </a:p>
          <a:p>
            <a:r>
              <a:rPr lang="nl-NL" sz="1400" b="1" dirty="0" smtClean="0"/>
              <a:t>    van alle leden</a:t>
            </a:r>
            <a:endParaRPr lang="nl-NL" sz="1400" b="1" dirty="0"/>
          </a:p>
        </p:txBody>
      </p:sp>
      <p:cxnSp>
        <p:nvCxnSpPr>
          <p:cNvPr id="67" name="Rechte verbindingslijn 66"/>
          <p:cNvCxnSpPr>
            <a:stCxn id="21" idx="0"/>
          </p:cNvCxnSpPr>
          <p:nvPr/>
        </p:nvCxnSpPr>
        <p:spPr>
          <a:xfrm flipV="1">
            <a:off x="1259632" y="2060848"/>
            <a:ext cx="0" cy="3600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kstvak 44"/>
          <p:cNvSpPr txBox="1"/>
          <p:nvPr/>
        </p:nvSpPr>
        <p:spPr>
          <a:xfrm>
            <a:off x="6948264" y="3284984"/>
            <a:ext cx="2016224" cy="181588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1400" b="1" dirty="0" smtClean="0"/>
              <a:t> PR Commissaris</a:t>
            </a:r>
          </a:p>
          <a:p>
            <a:pPr>
              <a:buFont typeface="Arial" pitchFamily="34" charset="0"/>
              <a:buChar char="•"/>
            </a:pPr>
            <a:r>
              <a:rPr lang="nl-NL" sz="1400" b="1" dirty="0" smtClean="0"/>
              <a:t> Website</a:t>
            </a:r>
          </a:p>
          <a:p>
            <a:pPr>
              <a:buFont typeface="Arial" pitchFamily="34" charset="0"/>
              <a:buChar char="•"/>
            </a:pPr>
            <a:r>
              <a:rPr lang="nl-NL" sz="1400" b="1" dirty="0" smtClean="0"/>
              <a:t> </a:t>
            </a:r>
            <a:r>
              <a:rPr lang="nl-NL" sz="1400" b="1" dirty="0" err="1" smtClean="0"/>
              <a:t>Facebook</a:t>
            </a:r>
            <a:endParaRPr lang="nl-NL" sz="1400" b="1" dirty="0" smtClean="0"/>
          </a:p>
          <a:p>
            <a:pPr>
              <a:buFont typeface="Arial" pitchFamily="34" charset="0"/>
              <a:buChar char="•"/>
            </a:pPr>
            <a:r>
              <a:rPr lang="nl-NL" sz="1400" b="1" dirty="0" smtClean="0"/>
              <a:t> </a:t>
            </a:r>
            <a:r>
              <a:rPr lang="nl-NL" sz="1400" b="1" dirty="0" err="1" smtClean="0"/>
              <a:t>Rotary-App</a:t>
            </a:r>
            <a:endParaRPr lang="nl-NL" sz="1400" b="1" dirty="0" smtClean="0"/>
          </a:p>
          <a:p>
            <a:pPr>
              <a:buFont typeface="Arial" pitchFamily="34" charset="0"/>
              <a:buChar char="•"/>
            </a:pPr>
            <a:r>
              <a:rPr lang="nl-NL" sz="1400" b="1" dirty="0" smtClean="0"/>
              <a:t> Nieuwsbrief </a:t>
            </a:r>
          </a:p>
          <a:p>
            <a:pPr>
              <a:buFont typeface="Arial" pitchFamily="34" charset="0"/>
              <a:buChar char="•"/>
            </a:pPr>
            <a:r>
              <a:rPr lang="nl-NL" sz="1400" b="1" dirty="0" smtClean="0"/>
              <a:t> Weekverslagen</a:t>
            </a:r>
          </a:p>
          <a:p>
            <a:pPr>
              <a:buFont typeface="Arial" pitchFamily="34" charset="0"/>
              <a:buChar char="•"/>
            </a:pPr>
            <a:r>
              <a:rPr lang="nl-NL" sz="1400" b="1" dirty="0" smtClean="0"/>
              <a:t> Rapportages</a:t>
            </a:r>
          </a:p>
          <a:p>
            <a:pPr>
              <a:buFont typeface="Arial" pitchFamily="34" charset="0"/>
              <a:buChar char="•"/>
            </a:pPr>
            <a:r>
              <a:rPr lang="nl-NL" sz="1400" b="1" dirty="0" smtClean="0"/>
              <a:t> Club Archief</a:t>
            </a:r>
            <a:endParaRPr lang="nl-NL" sz="1400" b="1" dirty="0"/>
          </a:p>
        </p:txBody>
      </p:sp>
      <p:grpSp>
        <p:nvGrpSpPr>
          <p:cNvPr id="3" name="Groep 55"/>
          <p:cNvGrpSpPr/>
          <p:nvPr/>
        </p:nvGrpSpPr>
        <p:grpSpPr>
          <a:xfrm>
            <a:off x="2483768" y="4221087"/>
            <a:ext cx="2016224" cy="883841"/>
            <a:chOff x="2483768" y="4869160"/>
            <a:chExt cx="2016224" cy="883841"/>
          </a:xfrm>
        </p:grpSpPr>
        <p:sp>
          <p:nvSpPr>
            <p:cNvPr id="48" name="Tekstvak 47"/>
            <p:cNvSpPr txBox="1"/>
            <p:nvPr/>
          </p:nvSpPr>
          <p:spPr>
            <a:xfrm>
              <a:off x="2483768" y="5157192"/>
              <a:ext cx="2016224" cy="30777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1400" b="1" dirty="0" smtClean="0"/>
                <a:t>Commissaris van Orde</a:t>
              </a:r>
              <a:endParaRPr lang="nl-NL" sz="1400" b="1" dirty="0"/>
            </a:p>
          </p:txBody>
        </p:sp>
        <p:sp>
          <p:nvSpPr>
            <p:cNvPr id="72" name="Tekstvak 71"/>
            <p:cNvSpPr txBox="1"/>
            <p:nvPr/>
          </p:nvSpPr>
          <p:spPr>
            <a:xfrm>
              <a:off x="2483768" y="4869160"/>
              <a:ext cx="2016224" cy="30777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1400" b="1" dirty="0" smtClean="0"/>
                <a:t>Programma Commissaris</a:t>
              </a:r>
              <a:endParaRPr lang="nl-NL" sz="1400" b="1" dirty="0"/>
            </a:p>
          </p:txBody>
        </p:sp>
        <p:sp>
          <p:nvSpPr>
            <p:cNvPr id="73" name="Tekstvak 72"/>
            <p:cNvSpPr txBox="1"/>
            <p:nvPr/>
          </p:nvSpPr>
          <p:spPr>
            <a:xfrm>
              <a:off x="2483768" y="5445224"/>
              <a:ext cx="2016224" cy="30777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1400" b="1" dirty="0" smtClean="0"/>
                <a:t>Lief &amp; Leed Commissaris</a:t>
              </a:r>
              <a:endParaRPr lang="nl-NL" sz="1400" b="1" dirty="0"/>
            </a:p>
          </p:txBody>
        </p:sp>
      </p:grpSp>
      <p:grpSp>
        <p:nvGrpSpPr>
          <p:cNvPr id="4" name="Groep 54"/>
          <p:cNvGrpSpPr/>
          <p:nvPr/>
        </p:nvGrpSpPr>
        <p:grpSpPr>
          <a:xfrm>
            <a:off x="2483768" y="3284983"/>
            <a:ext cx="2016224" cy="883841"/>
            <a:chOff x="2483768" y="3501008"/>
            <a:chExt cx="2016224" cy="883841"/>
          </a:xfrm>
        </p:grpSpPr>
        <p:sp>
          <p:nvSpPr>
            <p:cNvPr id="44" name="Tekstvak 43"/>
            <p:cNvSpPr txBox="1"/>
            <p:nvPr/>
          </p:nvSpPr>
          <p:spPr>
            <a:xfrm>
              <a:off x="2483768" y="3789040"/>
              <a:ext cx="2016224" cy="30777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1400" b="1" dirty="0" err="1" smtClean="0"/>
                <a:t>Vocational</a:t>
              </a:r>
              <a:r>
                <a:rPr lang="nl-NL" sz="1400" b="1" dirty="0" smtClean="0"/>
                <a:t> activiteiten</a:t>
              </a:r>
              <a:endParaRPr lang="nl-NL" sz="1400" b="1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2483768" y="4077072"/>
              <a:ext cx="2016224" cy="30777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1400" b="1" dirty="0" smtClean="0"/>
                <a:t>Club contacten (nat/int)</a:t>
              </a:r>
              <a:endParaRPr lang="nl-NL" sz="1400" b="1" dirty="0"/>
            </a:p>
          </p:txBody>
        </p:sp>
        <p:sp>
          <p:nvSpPr>
            <p:cNvPr id="68" name="Tekstvak 67"/>
            <p:cNvSpPr txBox="1"/>
            <p:nvPr/>
          </p:nvSpPr>
          <p:spPr>
            <a:xfrm>
              <a:off x="2483768" y="3501008"/>
              <a:ext cx="2016224" cy="30777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1400" b="1" dirty="0" smtClean="0"/>
                <a:t>Club Service activiteiten </a:t>
              </a:r>
              <a:endParaRPr lang="nl-NL" sz="1400" b="1" dirty="0"/>
            </a:p>
          </p:txBody>
        </p:sp>
      </p:grpSp>
      <p:grpSp>
        <p:nvGrpSpPr>
          <p:cNvPr id="5" name="Groep 59"/>
          <p:cNvGrpSpPr/>
          <p:nvPr/>
        </p:nvGrpSpPr>
        <p:grpSpPr>
          <a:xfrm>
            <a:off x="4716016" y="4221087"/>
            <a:ext cx="2016224" cy="883841"/>
            <a:chOff x="4716016" y="4437112"/>
            <a:chExt cx="2016224" cy="883841"/>
          </a:xfrm>
        </p:grpSpPr>
        <p:sp>
          <p:nvSpPr>
            <p:cNvPr id="76" name="Tekstvak 75"/>
            <p:cNvSpPr txBox="1"/>
            <p:nvPr/>
          </p:nvSpPr>
          <p:spPr>
            <a:xfrm>
              <a:off x="4716016" y="5013176"/>
              <a:ext cx="2016224" cy="30777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1400" b="1" dirty="0" smtClean="0"/>
                <a:t>Water Commissaris</a:t>
              </a:r>
              <a:endParaRPr lang="nl-NL" sz="1400" b="1" dirty="0"/>
            </a:p>
          </p:txBody>
        </p:sp>
        <p:sp>
          <p:nvSpPr>
            <p:cNvPr id="78" name="Tekstvak 77"/>
            <p:cNvSpPr txBox="1"/>
            <p:nvPr/>
          </p:nvSpPr>
          <p:spPr>
            <a:xfrm>
              <a:off x="4716016" y="4725144"/>
              <a:ext cx="2016224" cy="30777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1400" b="1" dirty="0" smtClean="0"/>
                <a:t>TRF Commissaris</a:t>
              </a:r>
              <a:endParaRPr lang="nl-NL" sz="1400" b="1" dirty="0"/>
            </a:p>
          </p:txBody>
        </p:sp>
        <p:sp>
          <p:nvSpPr>
            <p:cNvPr id="79" name="Tekstvak 78"/>
            <p:cNvSpPr txBox="1"/>
            <p:nvPr/>
          </p:nvSpPr>
          <p:spPr>
            <a:xfrm>
              <a:off x="4716016" y="4437112"/>
              <a:ext cx="2016224" cy="30777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1400" b="1" dirty="0" smtClean="0"/>
                <a:t>Project Support</a:t>
              </a:r>
              <a:endParaRPr lang="nl-NL" sz="1400" b="1" dirty="0"/>
            </a:p>
          </p:txBody>
        </p:sp>
      </p:grpSp>
      <p:grpSp>
        <p:nvGrpSpPr>
          <p:cNvPr id="6" name="Groep 58"/>
          <p:cNvGrpSpPr/>
          <p:nvPr/>
        </p:nvGrpSpPr>
        <p:grpSpPr>
          <a:xfrm>
            <a:off x="4716016" y="3284983"/>
            <a:ext cx="2016224" cy="883841"/>
            <a:chOff x="4716016" y="3501008"/>
            <a:chExt cx="2016224" cy="883841"/>
          </a:xfrm>
        </p:grpSpPr>
        <p:sp>
          <p:nvSpPr>
            <p:cNvPr id="74" name="Tekstvak 73"/>
            <p:cNvSpPr txBox="1"/>
            <p:nvPr/>
          </p:nvSpPr>
          <p:spPr>
            <a:xfrm>
              <a:off x="4716016" y="3789040"/>
              <a:ext cx="2016224" cy="30777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1400" b="1" dirty="0" smtClean="0"/>
                <a:t>Jeugd projecten</a:t>
              </a:r>
              <a:endParaRPr lang="nl-NL" sz="1400" b="1" dirty="0"/>
            </a:p>
          </p:txBody>
        </p:sp>
        <p:sp>
          <p:nvSpPr>
            <p:cNvPr id="75" name="Tekstvak 74"/>
            <p:cNvSpPr txBox="1"/>
            <p:nvPr/>
          </p:nvSpPr>
          <p:spPr>
            <a:xfrm>
              <a:off x="4716016" y="4077072"/>
              <a:ext cx="2016224" cy="30777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1400" b="1" dirty="0" smtClean="0"/>
                <a:t>International projecten</a:t>
              </a:r>
              <a:endParaRPr lang="nl-NL" sz="1400" b="1" dirty="0"/>
            </a:p>
          </p:txBody>
        </p:sp>
        <p:sp>
          <p:nvSpPr>
            <p:cNvPr id="77" name="Tekstvak 76"/>
            <p:cNvSpPr txBox="1"/>
            <p:nvPr/>
          </p:nvSpPr>
          <p:spPr>
            <a:xfrm>
              <a:off x="4716016" y="3501008"/>
              <a:ext cx="2016224" cy="30777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1400" b="1" dirty="0" err="1" smtClean="0"/>
                <a:t>Community</a:t>
              </a:r>
              <a:r>
                <a:rPr lang="nl-NL" sz="1400" b="1" dirty="0" smtClean="0"/>
                <a:t> projecten</a:t>
              </a:r>
              <a:endParaRPr lang="nl-NL" sz="1400" b="1" dirty="0"/>
            </a:p>
          </p:txBody>
        </p:sp>
      </p:grpSp>
      <p:sp>
        <p:nvSpPr>
          <p:cNvPr id="53" name="Stroomdiagram: Document 52"/>
          <p:cNvSpPr/>
          <p:nvPr/>
        </p:nvSpPr>
        <p:spPr>
          <a:xfrm>
            <a:off x="7308304" y="5517232"/>
            <a:ext cx="1368152" cy="612648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400" dirty="0" smtClean="0">
              <a:solidFill>
                <a:schemeClr val="tx1"/>
              </a:solidFill>
            </a:endParaRPr>
          </a:p>
        </p:txBody>
      </p:sp>
      <p:sp>
        <p:nvSpPr>
          <p:cNvPr id="54" name="Stroomdiagram: Document 53"/>
          <p:cNvSpPr/>
          <p:nvPr/>
        </p:nvSpPr>
        <p:spPr>
          <a:xfrm>
            <a:off x="1547664" y="1052736"/>
            <a:ext cx="1368152" cy="612648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>
                <a:solidFill>
                  <a:schemeClr val="tx1"/>
                </a:solidFill>
              </a:rPr>
              <a:t>Jaarplan</a:t>
            </a:r>
          </a:p>
        </p:txBody>
      </p:sp>
      <p:sp>
        <p:nvSpPr>
          <p:cNvPr id="64" name="Stroomdiagram: Document 63">
            <a:hlinkClick r:id="" action="ppaction://noaction"/>
          </p:cNvPr>
          <p:cNvSpPr/>
          <p:nvPr/>
        </p:nvSpPr>
        <p:spPr>
          <a:xfrm>
            <a:off x="611560" y="5517232"/>
            <a:ext cx="1368152" cy="612648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>
                <a:solidFill>
                  <a:schemeClr val="tx1"/>
                </a:solidFill>
              </a:rPr>
              <a:t>Leden</a:t>
            </a:r>
          </a:p>
          <a:p>
            <a:pPr algn="ctr"/>
            <a:r>
              <a:rPr lang="nl-NL" sz="1400" dirty="0" smtClean="0">
                <a:solidFill>
                  <a:schemeClr val="tx1"/>
                </a:solidFill>
              </a:rPr>
              <a:t>Status overzicht</a:t>
            </a:r>
          </a:p>
        </p:txBody>
      </p:sp>
      <p:sp>
        <p:nvSpPr>
          <p:cNvPr id="69" name="Stroomdiagram: Document 68"/>
          <p:cNvSpPr/>
          <p:nvPr/>
        </p:nvSpPr>
        <p:spPr>
          <a:xfrm>
            <a:off x="7164288" y="5589240"/>
            <a:ext cx="1368152" cy="612648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>
                <a:solidFill>
                  <a:schemeClr val="tx1"/>
                </a:solidFill>
              </a:rPr>
              <a:t>Communicatie</a:t>
            </a:r>
          </a:p>
          <a:p>
            <a:pPr algn="ctr"/>
            <a:r>
              <a:rPr lang="nl-NL" sz="1400" dirty="0" smtClean="0">
                <a:solidFill>
                  <a:schemeClr val="tx1"/>
                </a:solidFill>
              </a:rPr>
              <a:t>Plannen</a:t>
            </a:r>
          </a:p>
        </p:txBody>
      </p:sp>
      <p:sp>
        <p:nvSpPr>
          <p:cNvPr id="85" name="Stroomdiagram: Document 84">
            <a:hlinkClick r:id="" action="ppaction://noaction"/>
          </p:cNvPr>
          <p:cNvSpPr/>
          <p:nvPr/>
        </p:nvSpPr>
        <p:spPr>
          <a:xfrm>
            <a:off x="4932040" y="5517232"/>
            <a:ext cx="1368152" cy="612648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>
                <a:solidFill>
                  <a:schemeClr val="tx1"/>
                </a:solidFill>
              </a:rPr>
              <a:t>Projecten</a:t>
            </a:r>
          </a:p>
          <a:p>
            <a:pPr algn="ctr"/>
            <a:r>
              <a:rPr lang="nl-NL" sz="1400" dirty="0" smtClean="0">
                <a:solidFill>
                  <a:schemeClr val="tx1"/>
                </a:solidFill>
              </a:rPr>
              <a:t>Status overzicht</a:t>
            </a:r>
          </a:p>
        </p:txBody>
      </p:sp>
      <p:sp>
        <p:nvSpPr>
          <p:cNvPr id="86" name="Stroomdiagram: Document 85">
            <a:hlinkClick r:id="" action="ppaction://noaction"/>
          </p:cNvPr>
          <p:cNvSpPr/>
          <p:nvPr/>
        </p:nvSpPr>
        <p:spPr>
          <a:xfrm>
            <a:off x="6300192" y="1052736"/>
            <a:ext cx="1368152" cy="612648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>
                <a:solidFill>
                  <a:schemeClr val="tx1"/>
                </a:solidFill>
              </a:rPr>
              <a:t>Clubstatus + Clubdoelen </a:t>
            </a:r>
            <a:r>
              <a:rPr lang="nl-NL" sz="1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.</a:t>
            </a:r>
          </a:p>
        </p:txBody>
      </p:sp>
      <p:sp>
        <p:nvSpPr>
          <p:cNvPr id="87" name="Stroomdiagram: Document 86"/>
          <p:cNvSpPr/>
          <p:nvPr/>
        </p:nvSpPr>
        <p:spPr>
          <a:xfrm>
            <a:off x="2771800" y="5517232"/>
            <a:ext cx="1368152" cy="612648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 smtClean="0">
                <a:solidFill>
                  <a:schemeClr val="tx1"/>
                </a:solidFill>
              </a:rPr>
              <a:t>Programma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45" grpId="0" animBg="1"/>
      <p:bldP spid="53" grpId="0" animBg="1"/>
      <p:bldP spid="54" grpId="0" animBg="1"/>
      <p:bldP spid="64" grpId="0" animBg="1"/>
      <p:bldP spid="69" grpId="0" animBg="1"/>
      <p:bldP spid="85" grpId="0" animBg="1"/>
      <p:bldP spid="86" grpId="0" animBg="1"/>
      <p:bldP spid="8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124744"/>
            <a:ext cx="91440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9829" tIns="45720" rIns="899829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Best </a:t>
            </a:r>
            <a:r>
              <a:rPr kumimoji="0" lang="nl-NL" sz="2000" b="1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Practices</a:t>
            </a:r>
            <a:r>
              <a:rPr kumimoji="0" lang="nl-NL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nl-NL" sz="2000" b="1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mbt</a:t>
            </a:r>
            <a:r>
              <a:rPr kumimoji="0" lang="nl-NL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‘Samen leuk en zinvol’: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Het is gebleken dat goede Rotaryclubs veelal de zelfde kenmerken hebben.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Daarbij scoren ze alle hoog op onderstaande</a:t>
            </a:r>
            <a:r>
              <a:rPr kumimoji="0" lang="nl-NL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10 onderwerpen:</a:t>
            </a:r>
            <a:endParaRPr kumimoji="0" lang="nl-NL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nl-NL" dirty="0" smtClean="0">
                <a:latin typeface="+mj-lt"/>
                <a:cs typeface="Tahoma" pitchFamily="34" charset="0"/>
              </a:rPr>
              <a:t>Gevarieerd programma</a:t>
            </a:r>
            <a:endParaRPr lang="nl-NL" dirty="0" smtClean="0">
              <a:latin typeface="+mj-lt"/>
              <a:cs typeface="Arial" pitchFamily="34" charset="0"/>
            </a:endParaRP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nl-NL" dirty="0" smtClean="0">
                <a:latin typeface="+mj-lt"/>
                <a:cs typeface="Tahoma" pitchFamily="34" charset="0"/>
              </a:rPr>
              <a:t>Lokale en internationale projecten</a:t>
            </a:r>
            <a:endParaRPr lang="nl-NL" dirty="0" smtClean="0">
              <a:latin typeface="+mj-lt"/>
              <a:cs typeface="Arial" pitchFamily="34" charset="0"/>
            </a:endParaRP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nl-NL" dirty="0" smtClean="0">
                <a:latin typeface="+mj-lt"/>
                <a:cs typeface="Tahoma" pitchFamily="34" charset="0"/>
              </a:rPr>
              <a:t>Op de kaart in maatschappelijke omgeving</a:t>
            </a:r>
            <a:endParaRPr lang="nl-NL" dirty="0" smtClean="0">
              <a:latin typeface="+mj-lt"/>
              <a:cs typeface="Arial" pitchFamily="34" charset="0"/>
            </a:endParaRP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nl-NL" dirty="0" smtClean="0">
                <a:latin typeface="+mj-lt"/>
                <a:cs typeface="Tahoma" pitchFamily="34" charset="0"/>
              </a:rPr>
              <a:t>Publiekgerichte fondswerving</a:t>
            </a:r>
            <a:endParaRPr lang="nl-NL" dirty="0" smtClean="0">
              <a:latin typeface="+mj-lt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nl-N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Tahoma" pitchFamily="34" charset="0"/>
              </a:rPr>
              <a:t>Evenwichtig ledenbestand</a:t>
            </a:r>
            <a:endParaRPr kumimoji="0" lang="nl-N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nl-N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Tahoma" pitchFamily="34" charset="0"/>
              </a:rPr>
              <a:t>Jaarlijkse ledeninstroom</a:t>
            </a:r>
            <a:endParaRPr kumimoji="0" lang="nl-N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nl-NL" dirty="0" smtClean="0">
                <a:latin typeface="+mj-lt"/>
                <a:cs typeface="Tahoma" pitchFamily="34" charset="0"/>
              </a:rPr>
              <a:t>Goede </a:t>
            </a:r>
            <a:r>
              <a:rPr lang="nl-NL" dirty="0" err="1" smtClean="0">
                <a:latin typeface="+mj-lt"/>
                <a:cs typeface="Tahoma" pitchFamily="34" charset="0"/>
              </a:rPr>
              <a:t>attendance</a:t>
            </a:r>
            <a:r>
              <a:rPr lang="nl-NL" dirty="0" smtClean="0">
                <a:latin typeface="+mj-lt"/>
                <a:cs typeface="Tahoma" pitchFamily="34" charset="0"/>
              </a:rPr>
              <a:t> en betrokkenheid</a:t>
            </a:r>
            <a:endParaRPr lang="nl-NL" dirty="0" smtClean="0">
              <a:latin typeface="+mj-lt"/>
              <a:cs typeface="Arial" pitchFamily="34" charset="0"/>
            </a:endParaRP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nl-NL" dirty="0" smtClean="0">
                <a:latin typeface="+mj-lt"/>
                <a:cs typeface="Tahoma" pitchFamily="34" charset="0"/>
              </a:rPr>
              <a:t>Aandacht voor bestuurlijke continuïteit</a:t>
            </a:r>
            <a:endParaRPr lang="nl-NL" dirty="0" smtClean="0">
              <a:latin typeface="+mj-lt"/>
              <a:cs typeface="Arial" pitchFamily="34" charset="0"/>
            </a:endParaRP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nl-NL" dirty="0" smtClean="0">
                <a:latin typeface="+mj-lt"/>
                <a:cs typeface="Tahoma" pitchFamily="34" charset="0"/>
              </a:rPr>
              <a:t>Donatie aan Rotary Foundation ($100/pp)</a:t>
            </a:r>
            <a:endParaRPr lang="nl-NL" dirty="0" smtClean="0">
              <a:latin typeface="+mj-lt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nl-N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Tahoma" pitchFamily="34" charset="0"/>
              </a:rPr>
              <a:t>Voelbaar aanwezige </a:t>
            </a:r>
            <a:r>
              <a:rPr kumimoji="0" lang="nl-NL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Tahoma" pitchFamily="34" charset="0"/>
              </a:rPr>
              <a:t>fellowship</a:t>
            </a:r>
            <a:endParaRPr kumimoji="0" lang="nl-N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755576" y="188640"/>
            <a:ext cx="8136904" cy="936104"/>
          </a:xfrm>
          <a:prstGeom prst="rect">
            <a:avLst/>
          </a:prstGeom>
        </p:spPr>
        <p:txBody>
          <a:bodyPr>
            <a:normAutofit fontScale="7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Club </a:t>
            </a:r>
            <a:r>
              <a:rPr kumimoji="0" lang="nl-NL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Performance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4400" b="1" dirty="0" smtClean="0">
                <a:latin typeface="+mj-lt"/>
                <a:ea typeface="+mj-ea"/>
                <a:cs typeface="+mj-cs"/>
              </a:rPr>
              <a:t>de excellente club</a:t>
            </a:r>
            <a:endParaRPr kumimoji="0" lang="nl-NL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5436096" y="5229200"/>
            <a:ext cx="3348865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Wat kun je hiermee voor</a:t>
            </a:r>
          </a:p>
          <a:p>
            <a:r>
              <a:rPr lang="nl-NL" sz="2400" b="1" dirty="0" smtClean="0"/>
              <a:t>de eigen club en hoe pak</a:t>
            </a:r>
          </a:p>
          <a:p>
            <a:r>
              <a:rPr lang="nl-NL" sz="2400" b="1" dirty="0" smtClean="0"/>
              <a:t>je dat je dat dan aan?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660232" y="2132856"/>
            <a:ext cx="2124000" cy="297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0"/>
                            </p:stCondLst>
                            <p:childTnLst>
                              <p:par>
                                <p:cTn id="2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0"/>
                            </p:stCondLst>
                            <p:childTnLst>
                              <p:par>
                                <p:cTn id="3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10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10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0"/>
                            </p:stCondLst>
                            <p:childTnLst>
                              <p:par>
                                <p:cTn id="3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0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10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0"/>
                            </p:stCondLst>
                            <p:childTnLst>
                              <p:par>
                                <p:cTn id="4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0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0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0"/>
                            </p:stCondLst>
                            <p:childTnLst>
                              <p:par>
                                <p:cTn id="4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10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10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0"/>
                            </p:stCondLst>
                            <p:childTnLst>
                              <p:par>
                                <p:cTn id="5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102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102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0"/>
                            </p:stCondLst>
                            <p:childTnLst>
                              <p:par>
                                <p:cTn id="5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102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102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kstvak 15"/>
          <p:cNvSpPr txBox="1"/>
          <p:nvPr/>
        </p:nvSpPr>
        <p:spPr>
          <a:xfrm rot="16200000">
            <a:off x="6232830" y="4432466"/>
            <a:ext cx="3384376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                        </a:t>
            </a:r>
            <a:endParaRPr lang="nl-NL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-216024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179512" y="188640"/>
            <a:ext cx="7776864" cy="634082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Doelgebieden + Clubonderdelen</a:t>
            </a:r>
            <a:endParaRPr kumimoji="0" lang="nl-NL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" name="Groep 15"/>
          <p:cNvGrpSpPr/>
          <p:nvPr/>
        </p:nvGrpSpPr>
        <p:grpSpPr>
          <a:xfrm>
            <a:off x="5868144" y="2132856"/>
            <a:ext cx="2311274" cy="4093446"/>
            <a:chOff x="6331339" y="1988840"/>
            <a:chExt cx="2281466" cy="3590742"/>
          </a:xfrm>
        </p:grpSpPr>
        <p:sp>
          <p:nvSpPr>
            <p:cNvPr id="7" name="Tekstvak 6"/>
            <p:cNvSpPr txBox="1"/>
            <p:nvPr/>
          </p:nvSpPr>
          <p:spPr>
            <a:xfrm>
              <a:off x="6331339" y="1988840"/>
              <a:ext cx="2281466" cy="4049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400" b="1" dirty="0" smtClean="0"/>
                <a:t>Clubonderdelen:</a:t>
              </a:r>
              <a:endParaRPr lang="nl-NL" sz="2400" b="1" dirty="0"/>
            </a:p>
          </p:txBody>
        </p:sp>
        <p:sp>
          <p:nvSpPr>
            <p:cNvPr id="11" name="Tekstvak 10"/>
            <p:cNvSpPr txBox="1"/>
            <p:nvPr/>
          </p:nvSpPr>
          <p:spPr>
            <a:xfrm>
              <a:off x="6402418" y="3567963"/>
              <a:ext cx="2072978" cy="36933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Club Activiteiten      </a:t>
              </a:r>
              <a:endParaRPr lang="nl-NL" dirty="0"/>
            </a:p>
          </p:txBody>
        </p:sp>
        <p:sp>
          <p:nvSpPr>
            <p:cNvPr id="12" name="Tekstvak 11"/>
            <p:cNvSpPr txBox="1"/>
            <p:nvPr/>
          </p:nvSpPr>
          <p:spPr>
            <a:xfrm>
              <a:off x="6402418" y="4452272"/>
              <a:ext cx="2045383" cy="36933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Service Projecten     </a:t>
              </a:r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6402418" y="5210250"/>
              <a:ext cx="2057742" cy="369332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PR &amp; Communicatie</a:t>
              </a:r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6402418" y="2746819"/>
              <a:ext cx="2054180" cy="3693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Leden Beleid             </a:t>
              </a:r>
              <a:endParaRPr lang="nl-NL" dirty="0"/>
            </a:p>
          </p:txBody>
        </p:sp>
      </p:grpSp>
      <p:sp>
        <p:nvSpPr>
          <p:cNvPr id="14" name="Rechthoek 13"/>
          <p:cNvSpPr/>
          <p:nvPr/>
        </p:nvSpPr>
        <p:spPr>
          <a:xfrm>
            <a:off x="5724128" y="2132856"/>
            <a:ext cx="2520280" cy="43924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/>
          <p:cNvSpPr/>
          <p:nvPr/>
        </p:nvSpPr>
        <p:spPr>
          <a:xfrm>
            <a:off x="683568" y="980728"/>
            <a:ext cx="7560840" cy="9233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dirty="0" smtClean="0">
                <a:cs typeface="Arial" pitchFamily="34" charset="0"/>
              </a:rPr>
              <a:t>Rotaryclubs kunnen aan de hand van 10 doelgebieden de leden laten aangeven wat de </a:t>
            </a:r>
            <a:r>
              <a:rPr lang="nl-NL" dirty="0" smtClean="0">
                <a:solidFill>
                  <a:srgbClr val="FF0000"/>
                </a:solidFill>
                <a:cs typeface="Arial" pitchFamily="34" charset="0"/>
              </a:rPr>
              <a:t>HUIDIGE</a:t>
            </a:r>
            <a:r>
              <a:rPr lang="nl-NL" dirty="0" smtClean="0">
                <a:cs typeface="Arial" pitchFamily="34" charset="0"/>
              </a:rPr>
              <a:t> en </a:t>
            </a:r>
            <a:r>
              <a:rPr lang="nl-NL" dirty="0" smtClean="0">
                <a:solidFill>
                  <a:srgbClr val="FF0000"/>
                </a:solidFill>
                <a:cs typeface="Arial" pitchFamily="34" charset="0"/>
              </a:rPr>
              <a:t>GEWENSTE</a:t>
            </a:r>
            <a:r>
              <a:rPr lang="nl-NL" dirty="0" smtClean="0">
                <a:cs typeface="Arial" pitchFamily="34" charset="0"/>
              </a:rPr>
              <a:t> situatie is. Daaruit kunnen voor zowel de club als voor leden enkele gerichte doelstellingen + acties worden geformuleerd.</a:t>
            </a:r>
            <a:endParaRPr lang="nl-NL" dirty="0" smtClean="0">
              <a:ea typeface="Times New Roman" pitchFamily="18" charset="0"/>
              <a:cs typeface="Tahoma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 l="1549" t="1460" r="854" b="694"/>
          <a:stretch>
            <a:fillRect/>
          </a:stretch>
        </p:blipFill>
        <p:spPr bwMode="auto">
          <a:xfrm>
            <a:off x="683568" y="2132856"/>
            <a:ext cx="4536504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4" grpId="0" animBg="1"/>
      <p:bldP spid="18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755576" y="116632"/>
            <a:ext cx="80294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Club Analyse</a:t>
            </a:r>
            <a:endParaRPr kumimoji="0" lang="nl-NL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755576" y="980728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2"/>
              </a:buClr>
              <a:buFont typeface="Wingdings" pitchFamily="2" charset="2"/>
              <a:buChar char="n"/>
            </a:pPr>
            <a:r>
              <a:rPr lang="nl-NL" dirty="0" smtClean="0"/>
              <a:t>  </a:t>
            </a:r>
            <a:r>
              <a:rPr lang="nl-NL" b="1" dirty="0" smtClean="0"/>
              <a:t>Waarom: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"/>
            </a:pPr>
            <a:r>
              <a:rPr lang="nl-NL" dirty="0" smtClean="0"/>
              <a:t>  Leden geven zelf aan wat er goed is en waar het beter kan in de club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"/>
            </a:pPr>
            <a:r>
              <a:rPr lang="nl-NL" dirty="0" smtClean="0"/>
              <a:t>  Meer bewustwording, focus en draagvlak bij clubleden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"/>
            </a:pPr>
            <a:r>
              <a:rPr lang="nl-NL" dirty="0" smtClean="0"/>
              <a:t>  Argumenten om op bepaalde gebieden verbeteringen door te voeren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"/>
            </a:pPr>
            <a:r>
              <a:rPr lang="nl-NL" dirty="0" smtClean="0"/>
              <a:t>  Formuleren van (SMART) doelstellingen en acties op belangrijkste topics 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755576" y="2420888"/>
            <a:ext cx="784887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2"/>
              </a:buClr>
            </a:pPr>
            <a:endParaRPr lang="nl-NL" sz="800" dirty="0" smtClean="0"/>
          </a:p>
          <a:p>
            <a:pPr>
              <a:buClr>
                <a:schemeClr val="tx2"/>
              </a:buClr>
              <a:buFont typeface="Wingdings" pitchFamily="2" charset="2"/>
              <a:buChar char="n"/>
            </a:pPr>
            <a:r>
              <a:rPr lang="nl-NL" dirty="0" smtClean="0"/>
              <a:t>  </a:t>
            </a:r>
            <a:r>
              <a:rPr lang="nl-NL" b="1" dirty="0" smtClean="0"/>
              <a:t>Opzet: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"/>
            </a:pPr>
            <a:r>
              <a:rPr lang="nl-NL" dirty="0" smtClean="0"/>
              <a:t>  Tijdens een clubavond + Invulling  per lid + Verzamelen per tafel / groepje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"/>
            </a:pPr>
            <a:r>
              <a:rPr lang="nl-NL" dirty="0" smtClean="0"/>
              <a:t>  Korte uitleg + Scoren via invulbladen + Direct verwerken</a:t>
            </a:r>
            <a:br>
              <a:rPr lang="nl-NL" dirty="0" smtClean="0"/>
            </a:br>
            <a:endParaRPr lang="nl-NL" sz="800" dirty="0" smtClean="0"/>
          </a:p>
          <a:p>
            <a:pPr>
              <a:buClr>
                <a:schemeClr val="tx2"/>
              </a:buClr>
              <a:buFont typeface="Wingdings" pitchFamily="2" charset="2"/>
              <a:buChar char="n"/>
            </a:pPr>
            <a:r>
              <a:rPr lang="nl-NL" dirty="0" smtClean="0"/>
              <a:t>  </a:t>
            </a:r>
            <a:r>
              <a:rPr lang="nl-NL" b="1" dirty="0" smtClean="0"/>
              <a:t>Invulling: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"/>
            </a:pPr>
            <a:r>
              <a:rPr lang="nl-NL" dirty="0" smtClean="0"/>
              <a:t>  Inschatting </a:t>
            </a:r>
            <a:r>
              <a:rPr lang="nl-NL" dirty="0" smtClean="0">
                <a:solidFill>
                  <a:srgbClr val="FF0000"/>
                </a:solidFill>
              </a:rPr>
              <a:t>huidige situatie </a:t>
            </a:r>
            <a:r>
              <a:rPr lang="nl-NL" dirty="0" smtClean="0"/>
              <a:t>afgelopen jaren (per lid, voor eigen club)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"/>
            </a:pPr>
            <a:r>
              <a:rPr lang="nl-NL" dirty="0" smtClean="0"/>
              <a:t>  Inschatting </a:t>
            </a:r>
            <a:r>
              <a:rPr lang="nl-NL" dirty="0" smtClean="0">
                <a:solidFill>
                  <a:srgbClr val="FF0000"/>
                </a:solidFill>
              </a:rPr>
              <a:t>gewenste situatie </a:t>
            </a:r>
            <a:r>
              <a:rPr lang="nl-NL" dirty="0" smtClean="0"/>
              <a:t>na een jaar (per lid, voor eigen club)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"/>
            </a:pPr>
            <a:r>
              <a:rPr lang="nl-NL" dirty="0" smtClean="0"/>
              <a:t>  Korte discussie per Doelstelling 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"/>
            </a:pPr>
            <a:r>
              <a:rPr lang="nl-NL" dirty="0" smtClean="0"/>
              <a:t>  Vastleggen van de scores + bevindingen</a:t>
            </a:r>
          </a:p>
          <a:p>
            <a:pPr>
              <a:buClr>
                <a:schemeClr val="tx2"/>
              </a:buClr>
            </a:pPr>
            <a:endParaRPr lang="nl-NL" sz="800" dirty="0" smtClean="0"/>
          </a:p>
          <a:p>
            <a:pPr>
              <a:buClr>
                <a:schemeClr val="tx2"/>
              </a:buClr>
              <a:buFont typeface="Wingdings" pitchFamily="2" charset="2"/>
              <a:buChar char="n"/>
            </a:pPr>
            <a:r>
              <a:rPr lang="nl-NL" dirty="0" smtClean="0"/>
              <a:t>  </a:t>
            </a:r>
            <a:r>
              <a:rPr lang="nl-NL" b="1" dirty="0" smtClean="0"/>
              <a:t>Resultaten: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l"/>
            </a:pPr>
            <a:r>
              <a:rPr lang="nl-NL" dirty="0" smtClean="0"/>
              <a:t>  Worden (direct) verwerkt en gepresenteerd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l"/>
            </a:pPr>
            <a:r>
              <a:rPr lang="nl-NL" dirty="0" smtClean="0"/>
              <a:t>  Daarvoor is een eenvoudig Excel tool beschikbaar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3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3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3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3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3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500"/>
                            </p:stCondLst>
                            <p:childTnLst>
                              <p:par>
                                <p:cTn id="6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3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3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9500"/>
                            </p:stCondLst>
                            <p:childTnLst>
                              <p:par>
                                <p:cTn id="6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3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3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30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30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500"/>
                            </p:stCondLst>
                            <p:childTnLst>
                              <p:par>
                                <p:cTn id="8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30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30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/>
          <p:cNvSpPr txBox="1"/>
          <p:nvPr/>
        </p:nvSpPr>
        <p:spPr>
          <a:xfrm>
            <a:off x="683568" y="5517232"/>
            <a:ext cx="59245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A = invulling </a:t>
            </a:r>
            <a:r>
              <a:rPr lang="nl-NL" dirty="0" smtClean="0">
                <a:solidFill>
                  <a:srgbClr val="FF0000"/>
                </a:solidFill>
              </a:rPr>
              <a:t>huidige situatie </a:t>
            </a:r>
            <a:r>
              <a:rPr lang="nl-NL" dirty="0" smtClean="0"/>
              <a:t>over afgelopen periode</a:t>
            </a:r>
          </a:p>
          <a:p>
            <a:r>
              <a:rPr lang="nl-NL" dirty="0" smtClean="0"/>
              <a:t>B = invulling </a:t>
            </a:r>
            <a:r>
              <a:rPr lang="nl-NL" dirty="0" smtClean="0">
                <a:solidFill>
                  <a:srgbClr val="FF0000"/>
                </a:solidFill>
              </a:rPr>
              <a:t>gewenste situatie </a:t>
            </a:r>
            <a:r>
              <a:rPr lang="nl-NL" dirty="0" smtClean="0"/>
              <a:t>over 1 jaar</a:t>
            </a:r>
          </a:p>
          <a:p>
            <a:r>
              <a:rPr lang="nl-NL" dirty="0" smtClean="0"/>
              <a:t>C = vastlegging opmerkingen, stellingen en vragen per gebied</a:t>
            </a:r>
            <a:endParaRPr lang="nl-NL" dirty="0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683568" y="0"/>
            <a:ext cx="5688632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Scorelijst Club Analyse</a:t>
            </a:r>
            <a:endParaRPr kumimoji="0" lang="nl-NL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Tabel 6"/>
          <p:cNvGraphicFramePr>
            <a:graphicFrameLocks noGrp="1"/>
          </p:cNvGraphicFramePr>
          <p:nvPr/>
        </p:nvGraphicFramePr>
        <p:xfrm>
          <a:off x="7740352" y="3717032"/>
          <a:ext cx="1587500" cy="1962150"/>
        </p:xfrm>
        <a:graphic>
          <a:graphicData uri="http://schemas.openxmlformats.org/drawingml/2006/table">
            <a:tbl>
              <a:tblPr/>
              <a:tblGrid>
                <a:gridCol w="317500"/>
                <a:gridCol w="317500"/>
                <a:gridCol w="317500"/>
                <a:gridCol w="317500"/>
                <a:gridCol w="3175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1507" r="5713" b="2751"/>
          <a:stretch>
            <a:fillRect/>
          </a:stretch>
        </p:blipFill>
        <p:spPr bwMode="auto">
          <a:xfrm>
            <a:off x="755576" y="764704"/>
            <a:ext cx="7776864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Afgeronde rechthoek 9"/>
          <p:cNvSpPr/>
          <p:nvPr/>
        </p:nvSpPr>
        <p:spPr>
          <a:xfrm>
            <a:off x="5940152" y="764704"/>
            <a:ext cx="252028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Voorbeeld invulling van 1 tafel met 7 leden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4355976" y="6093296"/>
            <a:ext cx="4464496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nl-NL" b="1" dirty="0" smtClean="0"/>
              <a:t>Club is tevreden (leuk+zinvol) als Delta =   0,0</a:t>
            </a:r>
            <a:endParaRPr lang="nl-NL" b="1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323528" y="116632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smtClean="0"/>
              <a:t>Resultaten </a:t>
            </a:r>
            <a:r>
              <a:rPr lang="nl-NL" sz="2800" b="1" dirty="0" smtClean="0"/>
              <a:t>(tabel) </a:t>
            </a:r>
            <a:endParaRPr lang="nl-NL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3793" b="11495"/>
          <a:stretch>
            <a:fillRect/>
          </a:stretch>
        </p:blipFill>
        <p:spPr bwMode="auto">
          <a:xfrm>
            <a:off x="323528" y="1196752"/>
            <a:ext cx="8562975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hthoek 4"/>
          <p:cNvSpPr/>
          <p:nvPr/>
        </p:nvSpPr>
        <p:spPr>
          <a:xfrm>
            <a:off x="395536" y="5805264"/>
            <a:ext cx="3888432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nl-NL" b="1" dirty="0" smtClean="0"/>
              <a:t>Extra aandacht voor doelgebieden met een hoge Delta tussen “</a:t>
            </a:r>
            <a:r>
              <a:rPr lang="nl-NL" b="1" dirty="0" err="1" smtClean="0"/>
              <a:t>ist</a:t>
            </a:r>
            <a:r>
              <a:rPr lang="nl-NL" b="1" dirty="0" smtClean="0"/>
              <a:t>” en ”</a:t>
            </a:r>
            <a:r>
              <a:rPr lang="nl-NL" b="1" dirty="0" err="1" smtClean="0"/>
              <a:t>soll</a:t>
            </a:r>
            <a:r>
              <a:rPr lang="nl-NL" b="1" dirty="0" smtClean="0"/>
              <a:t>”</a:t>
            </a:r>
            <a:endParaRPr lang="nl-NL" b="1" dirty="0"/>
          </a:p>
        </p:txBody>
      </p:sp>
      <p:sp>
        <p:nvSpPr>
          <p:cNvPr id="6" name="Rechthoek 5"/>
          <p:cNvSpPr/>
          <p:nvPr/>
        </p:nvSpPr>
        <p:spPr>
          <a:xfrm>
            <a:off x="8316416" y="6093296"/>
            <a:ext cx="504056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5076056" y="5517232"/>
            <a:ext cx="374441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build="allAtOnce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79513" y="0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smtClean="0"/>
              <a:t>Resultaten </a:t>
            </a:r>
            <a:r>
              <a:rPr lang="nl-NL" sz="2800" b="1" dirty="0" smtClean="0"/>
              <a:t>(webdiagram) </a:t>
            </a:r>
            <a:endParaRPr lang="nl-NL" sz="2800" b="1" dirty="0"/>
          </a:p>
        </p:txBody>
      </p:sp>
      <p:graphicFrame>
        <p:nvGraphicFramePr>
          <p:cNvPr id="6" name="Grafiek 5"/>
          <p:cNvGraphicFramePr/>
          <p:nvPr/>
        </p:nvGraphicFramePr>
        <p:xfrm>
          <a:off x="899592" y="980728"/>
          <a:ext cx="7134225" cy="5362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r="66751" b="87936"/>
          <a:stretch>
            <a:fillRect/>
          </a:stretch>
        </p:blipFill>
        <p:spPr bwMode="auto">
          <a:xfrm>
            <a:off x="3275856" y="764704"/>
            <a:ext cx="2376264" cy="64807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</p:pic>
      <p:grpSp>
        <p:nvGrpSpPr>
          <p:cNvPr id="2" name="Groep 57"/>
          <p:cNvGrpSpPr/>
          <p:nvPr/>
        </p:nvGrpSpPr>
        <p:grpSpPr>
          <a:xfrm>
            <a:off x="107504" y="1412776"/>
            <a:ext cx="8928992" cy="4392488"/>
            <a:chOff x="107504" y="1412776"/>
            <a:chExt cx="8928992" cy="4392488"/>
          </a:xfrm>
        </p:grpSpPr>
        <p:sp>
          <p:nvSpPr>
            <p:cNvPr id="5" name="Afgeronde rechthoek 4"/>
            <p:cNvSpPr/>
            <p:nvPr/>
          </p:nvSpPr>
          <p:spPr>
            <a:xfrm>
              <a:off x="7020272" y="3356992"/>
              <a:ext cx="2016224" cy="50405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 smtClean="0"/>
                <a:t>Club Activiteiten</a:t>
              </a:r>
              <a:endParaRPr lang="nl-NL" dirty="0"/>
            </a:p>
          </p:txBody>
        </p:sp>
        <p:sp>
          <p:nvSpPr>
            <p:cNvPr id="11" name="Afgeronde rechthoek 10"/>
            <p:cNvSpPr/>
            <p:nvPr/>
          </p:nvSpPr>
          <p:spPr>
            <a:xfrm>
              <a:off x="7020272" y="1484784"/>
              <a:ext cx="2016224" cy="50405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 smtClean="0"/>
                <a:t>Leden Beleid</a:t>
              </a:r>
              <a:endParaRPr lang="nl-NL" dirty="0"/>
            </a:p>
          </p:txBody>
        </p:sp>
        <p:sp>
          <p:nvSpPr>
            <p:cNvPr id="12" name="Afgeronde rechthoek 11"/>
            <p:cNvSpPr/>
            <p:nvPr/>
          </p:nvSpPr>
          <p:spPr>
            <a:xfrm>
              <a:off x="107504" y="5301208"/>
              <a:ext cx="2016224" cy="50405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 smtClean="0"/>
                <a:t>Service projecten</a:t>
              </a:r>
              <a:endParaRPr lang="nl-NL" dirty="0"/>
            </a:p>
          </p:txBody>
        </p:sp>
        <p:sp>
          <p:nvSpPr>
            <p:cNvPr id="13" name="Afgeronde rechthoek 12"/>
            <p:cNvSpPr/>
            <p:nvPr/>
          </p:nvSpPr>
          <p:spPr>
            <a:xfrm>
              <a:off x="107504" y="3429000"/>
              <a:ext cx="2016224" cy="50405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 smtClean="0"/>
                <a:t>PR&amp;Communicatie</a:t>
              </a:r>
              <a:endParaRPr lang="nl-NL" dirty="0"/>
            </a:p>
          </p:txBody>
        </p:sp>
        <p:sp>
          <p:nvSpPr>
            <p:cNvPr id="14" name="Afgeronde rechthoek 13"/>
            <p:cNvSpPr/>
            <p:nvPr/>
          </p:nvSpPr>
          <p:spPr>
            <a:xfrm>
              <a:off x="107504" y="1412776"/>
              <a:ext cx="2016224" cy="50405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 smtClean="0"/>
                <a:t>Bestuur</a:t>
              </a:r>
              <a:endParaRPr lang="nl-NL" dirty="0"/>
            </a:p>
          </p:txBody>
        </p:sp>
        <p:cxnSp>
          <p:nvCxnSpPr>
            <p:cNvPr id="17" name="Rechte verbindingslijn 16"/>
            <p:cNvCxnSpPr>
              <a:endCxn id="11" idx="1"/>
            </p:cNvCxnSpPr>
            <p:nvPr/>
          </p:nvCxnSpPr>
          <p:spPr>
            <a:xfrm flipV="1">
              <a:off x="6228184" y="1736812"/>
              <a:ext cx="792088" cy="39604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 flipV="1">
              <a:off x="7092280" y="3861048"/>
              <a:ext cx="864096" cy="136815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/>
            <p:cNvCxnSpPr/>
            <p:nvPr/>
          </p:nvCxnSpPr>
          <p:spPr>
            <a:xfrm flipV="1">
              <a:off x="7452320" y="3861048"/>
              <a:ext cx="504056" cy="4320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21"/>
            <p:cNvCxnSpPr>
              <a:endCxn id="5" idx="0"/>
            </p:cNvCxnSpPr>
            <p:nvPr/>
          </p:nvCxnSpPr>
          <p:spPr>
            <a:xfrm>
              <a:off x="7812360" y="3140968"/>
              <a:ext cx="216024" cy="21602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22"/>
            <p:cNvCxnSpPr/>
            <p:nvPr/>
          </p:nvCxnSpPr>
          <p:spPr>
            <a:xfrm flipV="1">
              <a:off x="5580112" y="1736812"/>
              <a:ext cx="1440160" cy="3600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Rechte verbindingslijn 37"/>
            <p:cNvCxnSpPr/>
            <p:nvPr/>
          </p:nvCxnSpPr>
          <p:spPr>
            <a:xfrm flipV="1">
              <a:off x="1979712" y="4437112"/>
              <a:ext cx="72008" cy="86409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echte verbindingslijn 40"/>
            <p:cNvCxnSpPr>
              <a:stCxn id="12" idx="3"/>
            </p:cNvCxnSpPr>
            <p:nvPr/>
          </p:nvCxnSpPr>
          <p:spPr>
            <a:xfrm flipV="1">
              <a:off x="2123728" y="5373216"/>
              <a:ext cx="504056" cy="1800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Rechte verbindingslijn 45"/>
            <p:cNvCxnSpPr>
              <a:stCxn id="12" idx="3"/>
            </p:cNvCxnSpPr>
            <p:nvPr/>
          </p:nvCxnSpPr>
          <p:spPr>
            <a:xfrm>
              <a:off x="2123728" y="5553236"/>
              <a:ext cx="1584176" cy="1800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Rechte verbindingslijn 53"/>
            <p:cNvCxnSpPr>
              <a:stCxn id="14" idx="3"/>
            </p:cNvCxnSpPr>
            <p:nvPr/>
          </p:nvCxnSpPr>
          <p:spPr>
            <a:xfrm>
              <a:off x="2123728" y="1664804"/>
              <a:ext cx="576064" cy="39604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Rechte verbindingslijn 56"/>
            <p:cNvCxnSpPr/>
            <p:nvPr/>
          </p:nvCxnSpPr>
          <p:spPr>
            <a:xfrm flipV="1">
              <a:off x="395536" y="3140968"/>
              <a:ext cx="576064" cy="2880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ep 60"/>
          <p:cNvGrpSpPr/>
          <p:nvPr/>
        </p:nvGrpSpPr>
        <p:grpSpPr>
          <a:xfrm>
            <a:off x="107504" y="6021288"/>
            <a:ext cx="8928992" cy="584775"/>
            <a:chOff x="107504" y="6021288"/>
            <a:chExt cx="8928992" cy="584775"/>
          </a:xfrm>
        </p:grpSpPr>
        <p:sp>
          <p:nvSpPr>
            <p:cNvPr id="7" name="Rechthoek 6"/>
            <p:cNvSpPr/>
            <p:nvPr/>
          </p:nvSpPr>
          <p:spPr>
            <a:xfrm>
              <a:off x="107504" y="6021288"/>
              <a:ext cx="4104456" cy="58477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tx2"/>
              </a:solidFill>
            </a:ln>
          </p:spPr>
          <p:txBody>
            <a:bodyPr wrap="square">
              <a:spAutoFit/>
            </a:bodyPr>
            <a:lstStyle/>
            <a:p>
              <a:r>
                <a:rPr lang="nl-NL" sz="1600" b="1" dirty="0" smtClean="0"/>
                <a:t>Geeft inzicht in Actuele en Gewenste Situatie</a:t>
              </a:r>
            </a:p>
            <a:p>
              <a:r>
                <a:rPr lang="nl-NL" sz="1600" b="1" dirty="0" smtClean="0"/>
                <a:t>en creëert draagvlak voor benodigde acties</a:t>
              </a:r>
              <a:endParaRPr lang="nl-NL" sz="1600" b="1" dirty="0"/>
            </a:p>
          </p:txBody>
        </p:sp>
        <p:sp>
          <p:nvSpPr>
            <p:cNvPr id="9" name="Rechthoek 8"/>
            <p:cNvSpPr/>
            <p:nvPr/>
          </p:nvSpPr>
          <p:spPr>
            <a:xfrm>
              <a:off x="4283968" y="6021288"/>
              <a:ext cx="2448272" cy="58477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tx2"/>
              </a:solidFill>
            </a:ln>
          </p:spPr>
          <p:txBody>
            <a:bodyPr wrap="square">
              <a:spAutoFit/>
            </a:bodyPr>
            <a:lstStyle/>
            <a:p>
              <a:r>
                <a:rPr lang="nl-NL" sz="1600" b="1" dirty="0" smtClean="0"/>
                <a:t>Analyse + Maatregelen op</a:t>
              </a:r>
            </a:p>
            <a:p>
              <a:r>
                <a:rPr lang="nl-NL" sz="1600" b="1" dirty="0" smtClean="0"/>
                <a:t>items met een hoge Delta</a:t>
              </a:r>
              <a:endParaRPr lang="nl-NL" sz="1600" b="1" dirty="0"/>
            </a:p>
          </p:txBody>
        </p:sp>
        <p:sp>
          <p:nvSpPr>
            <p:cNvPr id="60" name="Rechthoek 59"/>
            <p:cNvSpPr/>
            <p:nvPr/>
          </p:nvSpPr>
          <p:spPr>
            <a:xfrm>
              <a:off x="6804248" y="6021288"/>
              <a:ext cx="2232248" cy="58477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tx2"/>
              </a:solidFill>
            </a:ln>
          </p:spPr>
          <p:txBody>
            <a:bodyPr wrap="square">
              <a:spAutoFit/>
            </a:bodyPr>
            <a:lstStyle/>
            <a:p>
              <a:r>
                <a:rPr lang="nl-NL" sz="1600" b="1" dirty="0" smtClean="0"/>
                <a:t>Als Delta = 0 dan is club</a:t>
              </a:r>
            </a:p>
            <a:p>
              <a:r>
                <a:rPr lang="nl-NL" sz="1600" b="1" dirty="0" smtClean="0"/>
                <a:t>tevreden (leuk+zinvol)</a:t>
              </a:r>
              <a:endParaRPr lang="nl-NL" sz="16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550" y="642938"/>
            <a:ext cx="8724900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6107</TotalTime>
  <Words>527</Words>
  <Application>Microsoft Office PowerPoint</Application>
  <PresentationFormat>Diavoorstelling (4:3)</PresentationFormat>
  <Paragraphs>122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Office-thema</vt:lpstr>
      <vt:lpstr>Dia 1</vt:lpstr>
      <vt:lpstr>Organisatie + Sturing   (als middel)</vt:lpstr>
      <vt:lpstr>Dia 3</vt:lpstr>
      <vt:lpstr>Dia 4</vt:lpstr>
      <vt:lpstr>Dia 5</vt:lpstr>
      <vt:lpstr>Dia 6</vt:lpstr>
      <vt:lpstr>Dia 7</vt:lpstr>
      <vt:lpstr>Dia 8</vt:lpstr>
      <vt:lpstr>Dia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Tonny Grimberg</dc:creator>
  <cp:lastModifiedBy>Eigenaar</cp:lastModifiedBy>
  <cp:revision>937</cp:revision>
  <dcterms:created xsi:type="dcterms:W3CDTF">2014-07-21T09:20:07Z</dcterms:created>
  <dcterms:modified xsi:type="dcterms:W3CDTF">2018-09-06T09:27:11Z</dcterms:modified>
</cp:coreProperties>
</file>