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  <p:sldMasterId id="2147483664" r:id="rId2"/>
    <p:sldMasterId id="2147483688" r:id="rId3"/>
  </p:sldMasterIdLst>
  <p:notesMasterIdLst>
    <p:notesMasterId r:id="rId46"/>
  </p:notesMasterIdLst>
  <p:handoutMasterIdLst>
    <p:handoutMasterId r:id="rId47"/>
  </p:handoutMasterIdLst>
  <p:sldIdLst>
    <p:sldId id="501" r:id="rId4"/>
    <p:sldId id="599" r:id="rId5"/>
    <p:sldId id="598" r:id="rId6"/>
    <p:sldId id="528" r:id="rId7"/>
    <p:sldId id="529" r:id="rId8"/>
    <p:sldId id="525" r:id="rId9"/>
    <p:sldId id="542" r:id="rId10"/>
    <p:sldId id="538" r:id="rId11"/>
    <p:sldId id="537" r:id="rId12"/>
    <p:sldId id="543" r:id="rId13"/>
    <p:sldId id="572" r:id="rId14"/>
    <p:sldId id="544" r:id="rId15"/>
    <p:sldId id="540" r:id="rId16"/>
    <p:sldId id="535" r:id="rId17"/>
    <p:sldId id="545" r:id="rId18"/>
    <p:sldId id="546" r:id="rId19"/>
    <p:sldId id="554" r:id="rId20"/>
    <p:sldId id="573" r:id="rId21"/>
    <p:sldId id="531" r:id="rId22"/>
    <p:sldId id="555" r:id="rId23"/>
    <p:sldId id="556" r:id="rId24"/>
    <p:sldId id="558" r:id="rId25"/>
    <p:sldId id="559" r:id="rId26"/>
    <p:sldId id="560" r:id="rId27"/>
    <p:sldId id="562" r:id="rId28"/>
    <p:sldId id="563" r:id="rId29"/>
    <p:sldId id="565" r:id="rId30"/>
    <p:sldId id="589" r:id="rId31"/>
    <p:sldId id="590" r:id="rId32"/>
    <p:sldId id="593" r:id="rId33"/>
    <p:sldId id="594" r:id="rId34"/>
    <p:sldId id="591" r:id="rId35"/>
    <p:sldId id="596" r:id="rId36"/>
    <p:sldId id="597" r:id="rId37"/>
    <p:sldId id="595" r:id="rId38"/>
    <p:sldId id="574" r:id="rId39"/>
    <p:sldId id="575" r:id="rId40"/>
    <p:sldId id="578" r:id="rId41"/>
    <p:sldId id="579" r:id="rId42"/>
    <p:sldId id="581" r:id="rId43"/>
    <p:sldId id="577" r:id="rId44"/>
    <p:sldId id="580" r:id="rId4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rgbClr val="FF0000"/>
    </p:penClr>
  </p:showPr>
  <p:clrMru>
    <a:srgbClr val="58585A"/>
    <a:srgbClr val="00AEEF"/>
    <a:srgbClr val="009999"/>
    <a:srgbClr val="005DAA"/>
    <a:srgbClr val="FF7600"/>
    <a:srgbClr val="D91B5C"/>
    <a:srgbClr val="872175"/>
    <a:srgbClr val="01B4E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6" autoAdjust="0"/>
    <p:restoredTop sz="70714" autoAdjust="0"/>
  </p:normalViewPr>
  <p:slideViewPr>
    <p:cSldViewPr>
      <p:cViewPr varScale="1">
        <p:scale>
          <a:sx n="63" d="100"/>
          <a:sy n="63" d="100"/>
        </p:scale>
        <p:origin x="-1722" y="-114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784" y="16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59" d="100"/>
          <a:sy n="159" d="100"/>
        </p:scale>
        <p:origin x="-6480" y="-104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fld id="{1A427E11-34B1-44FC-9675-3E6BB0098D89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fld id="{11D6A574-35A9-49BE-BFDC-BAF2F335866D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6A574-35A9-49BE-BFDC-BAF2F335866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en-US" b="1" dirty="0" err="1" smtClean="0">
                <a:latin typeface="Arial" pitchFamily="34" charset="0"/>
                <a:ea typeface="ヒラギノ角ゴ Pro W3" pitchFamily="-84" charset="-128"/>
              </a:rPr>
              <a:t>Alleen</a:t>
            </a:r>
            <a:r>
              <a:rPr lang="en-US" altLang="en-US" b="1" baseline="0" dirty="0" smtClean="0">
                <a:latin typeface="Arial" pitchFamily="34" charset="0"/>
                <a:ea typeface="ヒラギノ角ゴ Pro W3" pitchFamily="-84" charset="-128"/>
              </a:rPr>
              <a:t> </a:t>
            </a:r>
            <a:r>
              <a:rPr lang="en-US" altLang="en-US" b="1" baseline="0" dirty="0" err="1" smtClean="0">
                <a:latin typeface="Arial" pitchFamily="34" charset="0"/>
                <a:ea typeface="ヒラギノ角ゴ Pro W3" pitchFamily="-84" charset="-128"/>
              </a:rPr>
              <a:t>v</a:t>
            </a:r>
            <a:r>
              <a:rPr lang="en-US" altLang="en-US" b="1" dirty="0" err="1" smtClean="0">
                <a:latin typeface="Arial" pitchFamily="34" charset="0"/>
                <a:ea typeface="ヒラギノ角ゴ Pro W3" pitchFamily="-84" charset="-128"/>
              </a:rPr>
              <a:t>oorlezen</a:t>
            </a:r>
            <a:r>
              <a:rPr lang="en-US" altLang="en-US" b="1" baseline="0" dirty="0" smtClean="0">
                <a:latin typeface="Arial" pitchFamily="34" charset="0"/>
                <a:ea typeface="ヒラギノ角ゴ Pro W3" pitchFamily="-84" charset="-128"/>
              </a:rPr>
              <a:t> &amp; </a:t>
            </a:r>
            <a:r>
              <a:rPr lang="en-US" altLang="en-US" b="1" baseline="0" dirty="0" err="1" smtClean="0">
                <a:latin typeface="Arial" pitchFamily="34" charset="0"/>
                <a:ea typeface="ヒラギノ角ゴ Pro W3" pitchFamily="-84" charset="-128"/>
              </a:rPr>
              <a:t>wijzen</a:t>
            </a:r>
            <a:r>
              <a:rPr lang="en-US" altLang="en-US" b="1" baseline="0" dirty="0" smtClean="0">
                <a:latin typeface="Arial" pitchFamily="34" charset="0"/>
                <a:ea typeface="ヒラギノ角ゴ Pro W3" pitchFamily="-84" charset="-128"/>
              </a:rPr>
              <a:t> op de </a:t>
            </a:r>
            <a:r>
              <a:rPr lang="en-US" altLang="en-US" b="1" baseline="0" dirty="0" err="1" smtClean="0">
                <a:latin typeface="Arial" pitchFamily="34" charset="0"/>
                <a:ea typeface="ヒラギノ角ゴ Pro W3" pitchFamily="-84" charset="-128"/>
              </a:rPr>
              <a:t>zes</a:t>
            </a:r>
            <a:r>
              <a:rPr lang="en-US" altLang="en-US" b="1" baseline="0" dirty="0" smtClean="0">
                <a:latin typeface="Arial" pitchFamily="34" charset="0"/>
                <a:ea typeface="ヒラギノ角ゴ Pro W3" pitchFamily="-84" charset="-128"/>
              </a:rPr>
              <a:t> </a:t>
            </a:r>
            <a:r>
              <a:rPr lang="en-US" altLang="en-US" b="1" baseline="0" dirty="0" err="1" smtClean="0">
                <a:latin typeface="Arial" pitchFamily="34" charset="0"/>
                <a:ea typeface="ヒラギノ角ゴ Pro W3" pitchFamily="-84" charset="-128"/>
              </a:rPr>
              <a:t>symbolen</a:t>
            </a:r>
            <a:r>
              <a:rPr lang="en-US" altLang="en-US" b="1" baseline="0" dirty="0" smtClean="0">
                <a:latin typeface="Arial" pitchFamily="34" charset="0"/>
                <a:ea typeface="ヒラギノ角ゴ Pro W3" pitchFamily="-84" charset="-128"/>
              </a:rPr>
              <a:t>. </a:t>
            </a:r>
          </a:p>
          <a:p>
            <a:endParaRPr lang="en-US" altLang="en-US" dirty="0" smtClean="0">
              <a:latin typeface="Arial" pitchFamily="34" charset="0"/>
              <a:ea typeface="ヒラギノ角ゴ Pro W3" pitchFamily="-84" charset="-128"/>
            </a:endParaRPr>
          </a:p>
          <a:p>
            <a:r>
              <a:rPr lang="en-US" altLang="en-US" dirty="0" smtClean="0">
                <a:latin typeface="Arial" pitchFamily="34" charset="0"/>
                <a:ea typeface="ヒラギノ角ゴ Pro W3" pitchFamily="-84" charset="-128"/>
              </a:rPr>
              <a:t>Whether it’s eradicating polio in India, digging water wells in the Philippines, providing dictionaries to a local elementary school, or educating a scholar in peace and conflict resolution, Rotary creates the environment and circumstances to promote peace throughout the world.</a:t>
            </a:r>
          </a:p>
          <a:p>
            <a:r>
              <a:rPr lang="en-US" altLang="en-US" dirty="0" smtClean="0">
                <a:latin typeface="Arial" pitchFamily="34" charset="0"/>
                <a:ea typeface="ヒラギノ角ゴ Pro W3" pitchFamily="-84" charset="-128"/>
              </a:rPr>
              <a:t>So I ask you, what makes Rotary special? </a:t>
            </a:r>
            <a:endParaRPr lang="en-US" altLang="en-US" b="1" dirty="0" smtClean="0">
              <a:latin typeface="Arial" pitchFamily="34" charset="0"/>
              <a:ea typeface="ヒラギノ角ゴ Pro W3" pitchFamily="-84" charset="-128"/>
            </a:endParaRPr>
          </a:p>
          <a:p>
            <a:r>
              <a:rPr lang="en-US" altLang="en-US" b="1" dirty="0" smtClean="0">
                <a:latin typeface="Arial" pitchFamily="34" charset="0"/>
                <a:ea typeface="ヒラギノ角ゴ Pro W3" pitchFamily="-84" charset="-128"/>
              </a:rPr>
              <a:t>[Encourage Audience Participation]</a:t>
            </a:r>
          </a:p>
          <a:p>
            <a:endParaRPr lang="en-US" altLang="en-US" b="1" dirty="0" smtClean="0">
              <a:latin typeface="Arial" pitchFamily="34" charset="0"/>
              <a:ea typeface="ヒラギノ角ゴ Pro W3" pitchFamily="-84" charset="-128"/>
            </a:endParaRPr>
          </a:p>
          <a:p>
            <a:r>
              <a:rPr lang="en-US" altLang="en-US" b="1" dirty="0" smtClean="0">
                <a:latin typeface="Arial" pitchFamily="34" charset="0"/>
                <a:ea typeface="ヒラギノ角ゴ Pro W3" pitchFamily="-84" charset="-128"/>
              </a:rPr>
              <a:t>The Rotary Foundation</a:t>
            </a:r>
          </a:p>
          <a:p>
            <a:r>
              <a:rPr lang="en-US" altLang="en-US" dirty="0" smtClean="0">
                <a:latin typeface="Arial" pitchFamily="34" charset="0"/>
                <a:ea typeface="ヒラギノ角ゴ Pro W3" pitchFamily="-84" charset="-128"/>
              </a:rPr>
              <a:t>-Addresses </a:t>
            </a:r>
            <a:r>
              <a:rPr lang="en-US" altLang="en-US" i="1" u="sng" dirty="0" smtClean="0">
                <a:latin typeface="Arial" pitchFamily="34" charset="0"/>
                <a:ea typeface="ヒラギノ角ゴ Pro W3" pitchFamily="-84" charset="-128"/>
              </a:rPr>
              <a:t>all</a:t>
            </a:r>
            <a:r>
              <a:rPr lang="en-US" altLang="en-US" dirty="0" smtClean="0">
                <a:latin typeface="Arial" pitchFamily="34" charset="0"/>
                <a:ea typeface="ヒラギノ角ゴ Pro W3" pitchFamily="-84" charset="-128"/>
              </a:rPr>
              <a:t> of the greatest educational and humanitarian needs</a:t>
            </a:r>
          </a:p>
          <a:p>
            <a:r>
              <a:rPr lang="en-US" altLang="en-US" dirty="0" smtClean="0">
                <a:latin typeface="Arial" pitchFamily="34" charset="0"/>
                <a:ea typeface="ヒラギノ角ゴ Pro W3" pitchFamily="-84" charset="-128"/>
              </a:rPr>
              <a:t>-Its world reach is </a:t>
            </a:r>
            <a:r>
              <a:rPr lang="en-US" altLang="en-US" i="1" u="sng" dirty="0" smtClean="0">
                <a:latin typeface="Arial" pitchFamily="34" charset="0"/>
                <a:ea typeface="ヒラギノ角ゴ Pro W3" pitchFamily="-84" charset="-128"/>
              </a:rPr>
              <a:t>greater than</a:t>
            </a:r>
            <a:r>
              <a:rPr lang="en-US" altLang="en-US" dirty="0" smtClean="0">
                <a:latin typeface="Arial" pitchFamily="34" charset="0"/>
                <a:ea typeface="ヒラギノ角ゴ Pro W3" pitchFamily="-84" charset="-128"/>
              </a:rPr>
              <a:t> the United Nations</a:t>
            </a:r>
          </a:p>
          <a:p>
            <a:r>
              <a:rPr lang="en-US" altLang="en-US" dirty="0" smtClean="0">
                <a:latin typeface="Arial" pitchFamily="34" charset="0"/>
                <a:ea typeface="ヒラギノ角ゴ Pro W3" pitchFamily="-84" charset="-128"/>
              </a:rPr>
              <a:t>-We can go where politicians and religious groups cannot</a:t>
            </a:r>
          </a:p>
          <a:p>
            <a:endParaRPr lang="en-US" altLang="en-US" dirty="0" smtClean="0">
              <a:latin typeface="Arial" pitchFamily="34" charset="0"/>
              <a:ea typeface="ヒラギノ角ゴ Pro W3" pitchFamily="-84" charset="-128"/>
            </a:endParaRPr>
          </a:p>
          <a:p>
            <a:r>
              <a:rPr lang="en-US" altLang="en-US" dirty="0" smtClean="0">
                <a:latin typeface="Arial" pitchFamily="34" charset="0"/>
                <a:ea typeface="ヒラギノ角ゴ Pro W3" pitchFamily="-84" charset="-128"/>
              </a:rPr>
              <a:t>Thank you for your comments.  I encourage you to share your stories with your fellow Rotarians, and with The Rotary Foundation – so we may share them with the world.</a:t>
            </a:r>
          </a:p>
          <a:p>
            <a:endParaRPr lang="nl-NL" dirty="0" smtClean="0">
              <a:latin typeface="Arial" pitchFamily="34" charset="0"/>
              <a:ea typeface="ヒラギノ角ゴ Pro W3" pitchFamily="-84" charset="-128"/>
            </a:endParaRP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1679B4-0052-4DA9-8CDC-AA8B3018C556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6A574-35A9-49BE-BFDC-BAF2F335866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6A574-35A9-49BE-BFDC-BAF2F335866D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6A574-35A9-49BE-BFDC-BAF2F335866D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6A574-35A9-49BE-BFDC-BAF2F335866D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6A574-35A9-49BE-BFDC-BAF2F335866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6A574-35A9-49BE-BFDC-BAF2F335866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6A574-35A9-49BE-BFDC-BAF2F335866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6A574-35A9-49BE-BFDC-BAF2F335866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6A574-35A9-49BE-BFDC-BAF2F335866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6A574-35A9-49BE-BFDC-BAF2F335866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6A574-35A9-49BE-BFDC-BAF2F335866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6A574-35A9-49BE-BFDC-BAF2F335866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60228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nl-NL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5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nl-NL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96601" y="2305360"/>
            <a:ext cx="7769776" cy="2412586"/>
          </a:xfrm>
          <a:prstGeom prst="rect">
            <a:avLst/>
          </a:prstGeom>
        </p:spPr>
        <p:txBody>
          <a:bodyPr lIns="64310" tIns="32155" rIns="64310" bIns="32155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800" r:id="rId7"/>
    <p:sldLayoutId id="2147483801" r:id="rId8"/>
    <p:sldLayoutId id="2147483802" r:id="rId9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eaLnBrk="0" hangingPunct="0"/>
            <a:r>
              <a:rPr lang="en-US" sz="900">
                <a:solidFill>
                  <a:srgbClr val="BCBDC0"/>
                </a:solidFill>
                <a:latin typeface="Arial Narrow" pitchFamily="34" charset="0"/>
              </a:rPr>
              <a:t>TITLE  |  </a:t>
            </a:r>
            <a:fld id="{866687CD-C4CA-4A4C-9FE6-FDC8E39A41EB}" type="slidenum">
              <a:rPr lang="en-US" sz="900">
                <a:solidFill>
                  <a:srgbClr val="BCBDC0"/>
                </a:solidFill>
                <a:latin typeface="Arial Narrow" pitchFamily="34" charset="0"/>
              </a:rPr>
              <a:pPr algn="r" eaLnBrk="0" hangingPunct="0"/>
              <a:t>‹nr.›</a:t>
            </a:fld>
            <a:r>
              <a:rPr lang="en-US" sz="900">
                <a:solidFill>
                  <a:srgbClr val="BCBDC0"/>
                </a:solidFill>
                <a:latin typeface="Arial Narrow" pitchFamily="34" charset="0"/>
              </a:rPr>
              <a:t>  </a:t>
            </a:r>
            <a:endParaRPr lang="en-US" sz="900">
              <a:solidFill>
                <a:srgbClr val="958D85"/>
              </a:solidFill>
              <a:latin typeface="Arial Narrow" pitchFamily="34" charset="0"/>
            </a:endParaRP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90" r:id="rId14"/>
    <p:sldLayoutId id="2147483791" r:id="rId15"/>
    <p:sldLayoutId id="2147483806" r:id="rId16"/>
    <p:sldLayoutId id="2147483810" r:id="rId1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524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eaLnBrk="0" hangingPunct="0"/>
            <a:r>
              <a:rPr lang="en-US" sz="900">
                <a:solidFill>
                  <a:srgbClr val="BCBDC0"/>
                </a:solidFill>
                <a:latin typeface="Arial Narrow" pitchFamily="34" charset="0"/>
              </a:rPr>
              <a:t>TITLE |  </a:t>
            </a:r>
            <a:fld id="{60ADC315-1247-4A4E-9AF0-188D8178DE5C}" type="slidenum">
              <a:rPr lang="en-US" sz="900">
                <a:solidFill>
                  <a:srgbClr val="BCBDC0"/>
                </a:solidFill>
                <a:latin typeface="Arial Narrow" pitchFamily="34" charset="0"/>
              </a:rPr>
              <a:pPr algn="r" eaLnBrk="0" hangingPunct="0"/>
              <a:t>‹nr.›</a:t>
            </a:fld>
            <a:r>
              <a:rPr lang="en-US" sz="900">
                <a:solidFill>
                  <a:srgbClr val="BCBDC0"/>
                </a:solidFill>
                <a:latin typeface="Arial Narrow" pitchFamily="34" charset="0"/>
              </a:rPr>
              <a:t>  </a:t>
            </a:r>
            <a:endParaRPr lang="en-US" sz="900">
              <a:solidFill>
                <a:srgbClr val="958D85"/>
              </a:solidFill>
              <a:latin typeface="Arial Narrow" pitchFamily="34" charset="0"/>
            </a:endParaRPr>
          </a:p>
        </p:txBody>
      </p:sp>
      <p:pic>
        <p:nvPicPr>
          <p:cNvPr id="8195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chinggrants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762000" y="2895600"/>
            <a:ext cx="9982200" cy="2133600"/>
          </a:xfrm>
        </p:spPr>
        <p:txBody>
          <a:bodyPr/>
          <a:lstStyle/>
          <a:p>
            <a:pPr algn="ctr"/>
            <a:r>
              <a:rPr lang="nl-NL" dirty="0" smtClean="0"/>
              <a:t>Hoe dien ik een projectvoorstel</a:t>
            </a:r>
            <a:br>
              <a:rPr lang="nl-NL" dirty="0" smtClean="0"/>
            </a:br>
            <a:r>
              <a:rPr lang="nl-NL" dirty="0" smtClean="0"/>
              <a:t> voor een</a:t>
            </a:r>
            <a:br>
              <a:rPr lang="nl-NL" dirty="0" smtClean="0"/>
            </a:br>
            <a:r>
              <a:rPr lang="nl-NL" dirty="0" smtClean="0"/>
              <a:t> Global </a:t>
            </a:r>
            <a:r>
              <a:rPr lang="nl-NL" dirty="0" err="1" smtClean="0"/>
              <a:t>Grant</a:t>
            </a:r>
            <a:r>
              <a:rPr lang="nl-NL" dirty="0" smtClean="0"/>
              <a:t> in?</a:t>
            </a:r>
            <a:endParaRPr lang="nl-NL" b="1" dirty="0">
              <a:latin typeface="Georgia" pitchFamily="18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57200" y="5181600"/>
            <a:ext cx="8382000" cy="950856"/>
          </a:xfrm>
        </p:spPr>
        <p:txBody>
          <a:bodyPr>
            <a:normAutofit fontScale="85000" lnSpcReduction="20000"/>
          </a:bodyPr>
          <a:lstStyle/>
          <a:p>
            <a:pPr>
              <a:buSzPct val="25000"/>
            </a:pPr>
            <a:r>
              <a:rPr lang="en-US" sz="2600" b="1" i="1" dirty="0" smtClean="0">
                <a:solidFill>
                  <a:srgbClr val="58585A"/>
                </a:solidFill>
              </a:rPr>
              <a:t>Bart Muller, </a:t>
            </a:r>
            <a:r>
              <a:rPr lang="en-US" sz="2600" b="1" i="1" dirty="0" err="1" smtClean="0">
                <a:solidFill>
                  <a:srgbClr val="58585A"/>
                </a:solidFill>
              </a:rPr>
              <a:t>voorzitter</a:t>
            </a:r>
            <a:r>
              <a:rPr lang="en-US" sz="2600" b="1" i="1" dirty="0" smtClean="0">
                <a:solidFill>
                  <a:srgbClr val="58585A"/>
                </a:solidFill>
              </a:rPr>
              <a:t> TRF-</a:t>
            </a:r>
            <a:r>
              <a:rPr lang="en-US" sz="2600" b="1" i="1" dirty="0" err="1" smtClean="0">
                <a:solidFill>
                  <a:srgbClr val="58585A"/>
                </a:solidFill>
              </a:rPr>
              <a:t>commissie</a:t>
            </a:r>
            <a:endParaRPr lang="en-US" sz="2600" b="1" i="1" dirty="0" smtClean="0">
              <a:solidFill>
                <a:srgbClr val="58585A"/>
              </a:solidFill>
            </a:endParaRPr>
          </a:p>
          <a:p>
            <a:pPr>
              <a:buSzPct val="25000"/>
            </a:pPr>
            <a:r>
              <a:rPr lang="en-US" sz="2600" b="1" i="1" dirty="0" err="1" smtClean="0">
                <a:solidFill>
                  <a:srgbClr val="58585A"/>
                </a:solidFill>
              </a:rPr>
              <a:t>Sjoerd</a:t>
            </a:r>
            <a:r>
              <a:rPr lang="en-US" sz="2600" b="1" i="1" dirty="0" smtClean="0">
                <a:solidFill>
                  <a:srgbClr val="58585A"/>
                </a:solidFill>
              </a:rPr>
              <a:t> </a:t>
            </a:r>
            <a:r>
              <a:rPr lang="en-US" sz="2600" b="1" i="1" dirty="0" err="1" smtClean="0">
                <a:solidFill>
                  <a:srgbClr val="58585A"/>
                </a:solidFill>
              </a:rPr>
              <a:t>Veerman</a:t>
            </a:r>
            <a:r>
              <a:rPr lang="en-US" sz="2600" b="1" i="1" dirty="0" smtClean="0">
                <a:solidFill>
                  <a:srgbClr val="58585A"/>
                </a:solidFill>
              </a:rPr>
              <a:t>, </a:t>
            </a:r>
            <a:r>
              <a:rPr lang="en-US" sz="2600" b="1" i="1" dirty="0" err="1" smtClean="0">
                <a:solidFill>
                  <a:srgbClr val="58585A"/>
                </a:solidFill>
              </a:rPr>
              <a:t>secretaris</a:t>
            </a:r>
            <a:endParaRPr lang="en-US" sz="2600" b="1" i="1" dirty="0" smtClean="0">
              <a:solidFill>
                <a:srgbClr val="58585A"/>
              </a:solidFill>
            </a:endParaRPr>
          </a:p>
          <a:p>
            <a:pPr>
              <a:buSzPct val="25000"/>
            </a:pPr>
            <a:r>
              <a:rPr lang="en-US" sz="2600" b="1" i="1" dirty="0" err="1" smtClean="0">
                <a:solidFill>
                  <a:srgbClr val="58585A"/>
                </a:solidFill>
              </a:rPr>
              <a:t>Huub</a:t>
            </a:r>
            <a:r>
              <a:rPr lang="en-US" sz="2600" b="1" i="1" dirty="0" smtClean="0">
                <a:solidFill>
                  <a:srgbClr val="58585A"/>
                </a:solidFill>
              </a:rPr>
              <a:t> van </a:t>
            </a:r>
            <a:r>
              <a:rPr lang="en-US" sz="2600" b="1" i="1" dirty="0" err="1" smtClean="0">
                <a:solidFill>
                  <a:srgbClr val="58585A"/>
                </a:solidFill>
              </a:rPr>
              <a:t>der</a:t>
            </a:r>
            <a:r>
              <a:rPr lang="en-US" sz="2600" b="1" i="1" dirty="0" smtClean="0">
                <a:solidFill>
                  <a:srgbClr val="58585A"/>
                </a:solidFill>
              </a:rPr>
              <a:t> </a:t>
            </a:r>
            <a:r>
              <a:rPr lang="en-US" sz="2600" b="1" i="1" dirty="0" err="1" smtClean="0">
                <a:solidFill>
                  <a:srgbClr val="58585A"/>
                </a:solidFill>
              </a:rPr>
              <a:t>Pol</a:t>
            </a:r>
            <a:r>
              <a:rPr lang="en-US" sz="2600" b="1" i="1" dirty="0" smtClean="0">
                <a:solidFill>
                  <a:srgbClr val="58585A"/>
                </a:solidFill>
              </a:rPr>
              <a:t>, </a:t>
            </a:r>
            <a:r>
              <a:rPr lang="en-US" sz="2600" b="1" i="1" dirty="0" err="1" smtClean="0">
                <a:solidFill>
                  <a:srgbClr val="58585A"/>
                </a:solidFill>
              </a:rPr>
              <a:t>penningmeester</a:t>
            </a:r>
            <a:endParaRPr lang="en-US" sz="2600" b="1" i="1" dirty="0" smtClean="0">
              <a:solidFill>
                <a:srgbClr val="58585A"/>
              </a:solidFill>
            </a:endParaRPr>
          </a:p>
          <a:p>
            <a:endParaRPr lang="nl-NL" dirty="0"/>
          </a:p>
        </p:txBody>
      </p:sp>
      <p:pic>
        <p:nvPicPr>
          <p:cNvPr id="1027" name="Picture 3" descr="C:\Users\Eigenaar\Pictures\1 foto's voor website D 1610\Rotar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381000"/>
            <a:ext cx="2520000" cy="2522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23912" y="1529556"/>
            <a:ext cx="7496175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/>
          <p:cNvSpPr txBox="1"/>
          <p:nvPr/>
        </p:nvSpPr>
        <p:spPr>
          <a:xfrm>
            <a:off x="457200" y="381000"/>
            <a:ext cx="8458200" cy="806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>
                <a:solidFill>
                  <a:srgbClr val="58585A"/>
                </a:solidFill>
                <a:latin typeface="Georgia" pitchFamily="18" charset="0"/>
              </a:rPr>
              <a:t>Evanston</a:t>
            </a:r>
            <a:r>
              <a:rPr lang="nl-NL" b="1" dirty="0" smtClean="0">
                <a:solidFill>
                  <a:srgbClr val="58585A"/>
                </a:solidFill>
                <a:latin typeface="Georgia" pitchFamily="18" charset="0"/>
              </a:rPr>
              <a:t>                                                              jouw club                                                   </a:t>
            </a:r>
          </a:p>
          <a:p>
            <a:r>
              <a:rPr lang="nl-NL" sz="1400" b="1" dirty="0" smtClean="0">
                <a:solidFill>
                  <a:srgbClr val="58585A"/>
                </a:solidFill>
                <a:latin typeface="Georgia" pitchFamily="18" charset="0"/>
              </a:rPr>
              <a:t>                                                                                                                                             (international club)</a:t>
            </a:r>
          </a:p>
          <a:p>
            <a:endParaRPr lang="nl-NL" b="1" dirty="0" smtClean="0">
              <a:solidFill>
                <a:srgbClr val="58585A"/>
              </a:solidFill>
              <a:latin typeface="Georgia" pitchFamily="18" charset="0"/>
            </a:endParaRPr>
          </a:p>
          <a:p>
            <a:endParaRPr lang="nl-NL" b="1" dirty="0" smtClean="0">
              <a:solidFill>
                <a:srgbClr val="58585A"/>
              </a:solidFill>
              <a:latin typeface="Georgia" pitchFamily="18" charset="0"/>
            </a:endParaRPr>
          </a:p>
          <a:p>
            <a:endParaRPr lang="nl-NL" b="1" dirty="0" smtClean="0">
              <a:solidFill>
                <a:srgbClr val="58585A"/>
              </a:solidFill>
              <a:latin typeface="Georgia" pitchFamily="18" charset="0"/>
            </a:endParaRPr>
          </a:p>
          <a:p>
            <a:r>
              <a:rPr lang="nl-NL" b="1" dirty="0" smtClean="0">
                <a:solidFill>
                  <a:srgbClr val="58585A"/>
                </a:solidFill>
                <a:latin typeface="Georgia" pitchFamily="18" charset="0"/>
              </a:rPr>
              <a:t>                                                                                         </a:t>
            </a:r>
            <a:r>
              <a:rPr lang="nl-NL" sz="1400" b="1" i="1" dirty="0" smtClean="0">
                <a:solidFill>
                  <a:srgbClr val="58585A"/>
                </a:solidFill>
                <a:latin typeface="Georgia" pitchFamily="18" charset="0"/>
              </a:rPr>
              <a:t>District 1610</a:t>
            </a:r>
          </a:p>
          <a:p>
            <a:endParaRPr lang="nl-NL" b="1" dirty="0" smtClean="0">
              <a:solidFill>
                <a:srgbClr val="58585A"/>
              </a:solidFill>
              <a:latin typeface="Georgia" pitchFamily="18" charset="0"/>
            </a:endParaRPr>
          </a:p>
          <a:p>
            <a:endParaRPr lang="nl-NL" b="1" dirty="0" smtClean="0">
              <a:solidFill>
                <a:srgbClr val="58585A"/>
              </a:solidFill>
              <a:latin typeface="Georgia" pitchFamily="18" charset="0"/>
            </a:endParaRPr>
          </a:p>
          <a:p>
            <a:r>
              <a:rPr lang="nl-NL" b="1" dirty="0" smtClean="0">
                <a:solidFill>
                  <a:srgbClr val="58585A"/>
                </a:solidFill>
                <a:latin typeface="Georgia" pitchFamily="18" charset="0"/>
              </a:rPr>
              <a:t>                                          </a:t>
            </a:r>
            <a:r>
              <a:rPr lang="nl-NL" b="1" dirty="0" err="1" smtClean="0">
                <a:solidFill>
                  <a:srgbClr val="58585A"/>
                </a:solidFill>
                <a:latin typeface="Georgia" pitchFamily="18" charset="0"/>
              </a:rPr>
              <a:t>hostclub</a:t>
            </a:r>
            <a:endParaRPr lang="nl-NL" b="1" dirty="0" smtClean="0">
              <a:solidFill>
                <a:srgbClr val="58585A"/>
              </a:solidFill>
              <a:latin typeface="Georgia" pitchFamily="18" charset="0"/>
            </a:endParaRPr>
          </a:p>
          <a:p>
            <a:endParaRPr lang="nl-NL" b="1" dirty="0" smtClean="0">
              <a:solidFill>
                <a:srgbClr val="58585A"/>
              </a:solidFill>
              <a:latin typeface="Georgia" pitchFamily="18" charset="0"/>
            </a:endParaRPr>
          </a:p>
          <a:p>
            <a:endParaRPr lang="nl-NL" b="1" dirty="0" smtClean="0">
              <a:solidFill>
                <a:srgbClr val="58585A"/>
              </a:solidFill>
              <a:latin typeface="Georgia" pitchFamily="18" charset="0"/>
            </a:endParaRPr>
          </a:p>
          <a:p>
            <a:endParaRPr lang="nl-NL" b="1" dirty="0" smtClean="0">
              <a:solidFill>
                <a:srgbClr val="58585A"/>
              </a:solidFill>
              <a:latin typeface="Georgia" pitchFamily="18" charset="0"/>
            </a:endParaRPr>
          </a:p>
          <a:p>
            <a:endParaRPr lang="nl-NL" b="1" dirty="0" smtClean="0">
              <a:solidFill>
                <a:srgbClr val="58585A"/>
              </a:solidFill>
              <a:latin typeface="Georgia" pitchFamily="18" charset="0"/>
            </a:endParaRPr>
          </a:p>
          <a:p>
            <a:endParaRPr lang="nl-NL" b="1" dirty="0" smtClean="0">
              <a:solidFill>
                <a:srgbClr val="58585A"/>
              </a:solidFill>
              <a:latin typeface="Georgia" pitchFamily="18" charset="0"/>
            </a:endParaRPr>
          </a:p>
          <a:p>
            <a:endParaRPr lang="nl-NL" b="1" dirty="0" smtClean="0">
              <a:solidFill>
                <a:srgbClr val="58585A"/>
              </a:solidFill>
              <a:latin typeface="Georgia" pitchFamily="18" charset="0"/>
            </a:endParaRPr>
          </a:p>
          <a:p>
            <a:endParaRPr lang="nl-NL" b="1" dirty="0" smtClean="0">
              <a:solidFill>
                <a:srgbClr val="58585A"/>
              </a:solidFill>
              <a:latin typeface="Georgia" pitchFamily="18" charset="0"/>
            </a:endParaRPr>
          </a:p>
          <a:p>
            <a:endParaRPr lang="nl-NL" b="1" dirty="0" smtClean="0">
              <a:solidFill>
                <a:srgbClr val="58585A"/>
              </a:solidFill>
              <a:latin typeface="Georgia" pitchFamily="18" charset="0"/>
            </a:endParaRPr>
          </a:p>
          <a:p>
            <a:endParaRPr lang="nl-NL" b="1" dirty="0" smtClean="0">
              <a:solidFill>
                <a:srgbClr val="58585A"/>
              </a:solidFill>
              <a:latin typeface="Georgia" pitchFamily="18" charset="0"/>
            </a:endParaRPr>
          </a:p>
          <a:p>
            <a:endParaRPr lang="nl-NL" b="1" dirty="0" smtClean="0">
              <a:solidFill>
                <a:srgbClr val="58585A"/>
              </a:solidFill>
              <a:latin typeface="Georgia" pitchFamily="18" charset="0"/>
            </a:endParaRPr>
          </a:p>
          <a:p>
            <a:endParaRPr lang="nl-NL" b="1" dirty="0" smtClean="0">
              <a:solidFill>
                <a:srgbClr val="58585A"/>
              </a:solidFill>
              <a:latin typeface="Georgia" pitchFamily="18" charset="0"/>
            </a:endParaRPr>
          </a:p>
          <a:p>
            <a:endParaRPr lang="nl-NL" b="1" dirty="0" smtClean="0">
              <a:solidFill>
                <a:srgbClr val="58585A"/>
              </a:solidFill>
              <a:latin typeface="Georgia" pitchFamily="18" charset="0"/>
            </a:endParaRPr>
          </a:p>
          <a:p>
            <a:endParaRPr lang="nl-NL" b="1" dirty="0">
              <a:solidFill>
                <a:srgbClr val="58585A"/>
              </a:solidFill>
              <a:latin typeface="Georgia" pitchFamily="18" charset="0"/>
            </a:endParaRPr>
          </a:p>
        </p:txBody>
      </p:sp>
      <p:pic>
        <p:nvPicPr>
          <p:cNvPr id="5131" name="Picture 11" descr="C:\Users\Eigenaar\Pictures\1 foto's voor website D 1610\2018 Ditricts Trainingsdag\driehoe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457200"/>
            <a:ext cx="4644000" cy="2572412"/>
          </a:xfrm>
          <a:prstGeom prst="rect">
            <a:avLst/>
          </a:prstGeom>
          <a:noFill/>
        </p:spPr>
      </p:pic>
      <p:cxnSp>
        <p:nvCxnSpPr>
          <p:cNvPr id="6" name="Rechte verbindingslijn met pijl 5"/>
          <p:cNvCxnSpPr/>
          <p:nvPr/>
        </p:nvCxnSpPr>
        <p:spPr>
          <a:xfrm flipV="1">
            <a:off x="7848600" y="1219200"/>
            <a:ext cx="0" cy="762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800000" cy="72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1"/>
            <a:ext cx="9360000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144528"/>
            <a:ext cx="9360000" cy="606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Eigenaar\Pictures\1 foto's voor website D 1610\2018 Ditricts Trainingsdag\Community Assessment Too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0"/>
            <a:ext cx="6287378" cy="685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Eigenaar\Pictures\1 foto's voor website D 1610\2018 Ditricts Trainingsdag\site GG 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60000" cy="6065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1000" y="0"/>
            <a:ext cx="8198317" cy="615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 smtClean="0">
                <a:latin typeface="Georgia" pitchFamily="18" charset="0"/>
              </a:rPr>
              <a:t>Hoe kom je bij </a:t>
            </a:r>
            <a:r>
              <a:rPr lang="nl-NL" sz="4000" b="1" dirty="0" err="1" smtClean="0">
                <a:latin typeface="Georgia" pitchFamily="18" charset="0"/>
              </a:rPr>
              <a:t>Grant</a:t>
            </a:r>
            <a:r>
              <a:rPr lang="nl-NL" sz="4000" b="1" dirty="0" smtClean="0">
                <a:latin typeface="Georgia" pitchFamily="18" charset="0"/>
              </a:rPr>
              <a:t> Center?</a:t>
            </a:r>
            <a:endParaRPr lang="nl-NL" sz="4000" b="1" dirty="0">
              <a:latin typeface="Georgia" pitchFamily="18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 err="1" smtClean="0">
                <a:latin typeface="Georgia" pitchFamily="18" charset="0"/>
              </a:rPr>
              <a:t>Rotary.org</a:t>
            </a:r>
            <a:endParaRPr lang="nl-NL" sz="4000" b="1" dirty="0">
              <a:latin typeface="Georgia" pitchFamily="18" charset="0"/>
            </a:endParaRPr>
          </a:p>
        </p:txBody>
      </p:sp>
      <p:pic>
        <p:nvPicPr>
          <p:cNvPr id="4" name="Picture 2" descr="C:\Users\Eigenaar\Pictures\1 foto's voor website D 1610\2018 Ditricts Trainingsdag\rotary.or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295400"/>
            <a:ext cx="9144000" cy="974548"/>
          </a:xfrm>
          <a:prstGeom prst="rect">
            <a:avLst/>
          </a:prstGeom>
          <a:noFill/>
        </p:spPr>
      </p:pic>
      <p:sp>
        <p:nvSpPr>
          <p:cNvPr id="5" name="Rechthoek 4"/>
          <p:cNvSpPr/>
          <p:nvPr/>
        </p:nvSpPr>
        <p:spPr>
          <a:xfrm>
            <a:off x="304800" y="2828836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solidFill>
                  <a:schemeClr val="tx2"/>
                </a:solidFill>
                <a:latin typeface="Georgia" pitchFamily="18" charset="0"/>
              </a:rPr>
              <a:t>Inloggen bij </a:t>
            </a:r>
            <a:r>
              <a:rPr lang="nl-NL" dirty="0" err="1" smtClean="0">
                <a:solidFill>
                  <a:schemeClr val="tx2"/>
                </a:solidFill>
                <a:latin typeface="Georgia" pitchFamily="18" charset="0"/>
              </a:rPr>
              <a:t>rotary.org</a:t>
            </a:r>
            <a:endParaRPr lang="nl-NL" dirty="0" smtClean="0">
              <a:solidFill>
                <a:schemeClr val="tx2"/>
              </a:solidFill>
              <a:latin typeface="Georgia" pitchFamily="18" charset="0"/>
            </a:endParaRPr>
          </a:p>
          <a:p>
            <a:endParaRPr lang="nl-NL" dirty="0" smtClean="0">
              <a:solidFill>
                <a:schemeClr val="tx2"/>
              </a:solidFill>
              <a:latin typeface="Georgia" pitchFamily="18" charset="0"/>
            </a:endParaRPr>
          </a:p>
          <a:p>
            <a:r>
              <a:rPr lang="nl-NL" dirty="0" smtClean="0">
                <a:solidFill>
                  <a:schemeClr val="tx2"/>
                </a:solidFill>
                <a:latin typeface="Georgia" pitchFamily="18" charset="0"/>
              </a:rPr>
              <a:t>https://www.rotary.nl/d1610/clubs/how-to-create-a-my-rotary-account.pdf</a:t>
            </a:r>
            <a:endParaRPr lang="nl-NL" dirty="0">
              <a:solidFill>
                <a:schemeClr val="tx2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 smtClean="0">
                <a:latin typeface="Georgia" pitchFamily="18" charset="0"/>
              </a:rPr>
              <a:t>Waar vind ik deze presentatie?</a:t>
            </a:r>
            <a:endParaRPr lang="nl-NL" sz="4000" b="1" dirty="0">
              <a:latin typeface="Georgia" pitchFamily="18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 descr="C:\Users\Eigenaar\Pictures\1 foto's voor website D 1610\2018 Ditricts Trainingsdag\rotary.org.TRF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2459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Eigenaar\Pictures\1 foto's voor website D 1610\2018 Ditricts Trainingsdag\apply for a gra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62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Eigenaar\Pictures\1 foto's voor website D 1610\2018 Ditricts Trainingsdag\site GG 1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60000" cy="6065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Eigenaar\Pictures\1 foto's voor website D 1610\2018 Ditricts Trainingsdag\site GG 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60000" cy="6065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Eigenaar\Pictures\1 foto's voor website D 1610\2018 Ditricts Trainingsdag\sustainabilit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288" y="-52388"/>
            <a:ext cx="5305425" cy="6962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Eigenaar\Pictures\1 foto's voor website D 1610\2018 Ditricts Trainingsdag\site GG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60000" cy="6065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igenaar\Pictures\1 foto's voor website D 1610\2018 Ditricts Trainingsdag\global grant calculato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52400"/>
            <a:ext cx="6859587" cy="6030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igenaar\Pictures\1 foto's voor website D 1610\2018 Ditricts Trainingsdag\site GG 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60000" cy="6065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igenaar\Pictures\1 foto's voor website D 1610\2018 Ditricts Trainingsdag\site GG 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60000" cy="6065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 smtClean="0">
                <a:latin typeface="Georgia" pitchFamily="18" charset="0"/>
              </a:rPr>
              <a:t>Waar vind ik deze presentatie?</a:t>
            </a:r>
            <a:endParaRPr lang="nl-NL" sz="4000" b="1" dirty="0">
              <a:latin typeface="Georgia" pitchFamily="18" charset="0"/>
            </a:endParaRPr>
          </a:p>
        </p:txBody>
      </p:sp>
      <p:pic>
        <p:nvPicPr>
          <p:cNvPr id="1026" name="Picture 2" descr="C:\Users\Eigenaar\Pictures\1 foto's voor website D 1610\2018 Ditricts Trainingsdag\Waar vind ik deze P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9144000" cy="48185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b="1" dirty="0" smtClean="0">
                <a:latin typeface="Arial Narrow" pitchFamily="34" charset="0"/>
              </a:rPr>
              <a:t>6 focus </a:t>
            </a:r>
            <a:r>
              <a:rPr lang="en-US" sz="3600" b="1" dirty="0" err="1" smtClean="0">
                <a:latin typeface="Arial Narrow" pitchFamily="34" charset="0"/>
              </a:rPr>
              <a:t>gebieden</a:t>
            </a:r>
            <a:endParaRPr lang="nl-NL" sz="3600" b="1" dirty="0" smtClean="0">
              <a:latin typeface="Arial Narrow" pitchFamily="34" charset="0"/>
            </a:endParaRPr>
          </a:p>
        </p:txBody>
      </p:sp>
      <p:pic>
        <p:nvPicPr>
          <p:cNvPr id="84996" name="Afbeelding 3" descr="6 focu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295400"/>
            <a:ext cx="84963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igenaar\Pictures\1 foto's voor website D 1610\2018 Ditricts Trainingsdag\site GG 8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9" y="0"/>
            <a:ext cx="9359282" cy="6065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igenaar\Pictures\1 foto's voor website D 1610\2018 Ditricts Trainingsdag\site GG 9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9" y="0"/>
            <a:ext cx="9359282" cy="6065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igenaar\Pictures\1 foto's voor website D 1610\2018 Ditricts Trainingsdag\GG monitoring and evaluation plan suppleme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0"/>
            <a:ext cx="6564313" cy="6021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igenaar\Pictures\1 foto's voor website D 1610\2018 Ditricts Trainingsdag\GG monitoring and evaluation plan supplement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66507" y="0"/>
            <a:ext cx="6222099" cy="6021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igenaar\Pictures\1 foto's voor website D 1610\2018 Ditricts Trainingsdag\site GG 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60000" cy="6065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 smtClean="0">
                <a:latin typeface="Georgia" pitchFamily="18" charset="0"/>
              </a:rPr>
              <a:t>Adviezen bij de start</a:t>
            </a:r>
            <a:endParaRPr lang="nl-NL" sz="4000" b="1" dirty="0">
              <a:latin typeface="Georgia" pitchFamily="18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+mj-lt"/>
              <a:buAutoNum type="arabicPeriod"/>
            </a:pPr>
            <a:r>
              <a:rPr lang="nl-NL" sz="1600" b="1" dirty="0" smtClean="0"/>
              <a:t>Zelf een project aandragen is een lastig traject.</a:t>
            </a:r>
          </a:p>
          <a:p>
            <a:pPr lvl="0">
              <a:buFont typeface="+mj-lt"/>
              <a:buAutoNum type="arabicPeriod"/>
            </a:pPr>
            <a:r>
              <a:rPr lang="nl-NL" sz="1600" b="1" dirty="0" smtClean="0"/>
              <a:t>Begin aan de ‘achterkant’: zoek op </a:t>
            </a:r>
            <a:r>
              <a:rPr lang="nl-NL" sz="1600" b="1" u="sng" dirty="0" smtClean="0">
                <a:hlinkClick r:id="rId3"/>
              </a:rPr>
              <a:t>http://www.matchinggrants.org/</a:t>
            </a:r>
            <a:r>
              <a:rPr lang="nl-NL" sz="1600" b="1" dirty="0" smtClean="0"/>
              <a:t> een project dat de club aanspreekt.</a:t>
            </a:r>
          </a:p>
          <a:p>
            <a:pPr lvl="0">
              <a:buFont typeface="+mj-lt"/>
              <a:buAutoNum type="arabicPeriod"/>
            </a:pPr>
            <a:r>
              <a:rPr lang="nl-NL" sz="1600" b="1" dirty="0" smtClean="0"/>
              <a:t>Kies club uit die reeds ervaring heeft opgedaan met </a:t>
            </a:r>
            <a:r>
              <a:rPr lang="nl-NL" sz="1600" b="1" dirty="0" err="1" smtClean="0"/>
              <a:t>matching</a:t>
            </a:r>
            <a:r>
              <a:rPr lang="nl-NL" sz="1600" b="1" dirty="0" smtClean="0"/>
              <a:t> en </a:t>
            </a:r>
            <a:r>
              <a:rPr lang="nl-NL" sz="1600" b="1" dirty="0" err="1" smtClean="0"/>
              <a:t>global</a:t>
            </a:r>
            <a:r>
              <a:rPr lang="nl-NL" sz="1600" b="1" dirty="0" smtClean="0"/>
              <a:t> </a:t>
            </a:r>
            <a:r>
              <a:rPr lang="nl-NL" sz="1600" b="1" dirty="0" err="1" smtClean="0"/>
              <a:t>grants</a:t>
            </a:r>
            <a:r>
              <a:rPr lang="nl-NL" sz="1600" b="1" dirty="0" smtClean="0"/>
              <a:t>. (bewezen 'track record')</a:t>
            </a:r>
          </a:p>
          <a:p>
            <a:pPr lvl="0">
              <a:buFont typeface="+mj-lt"/>
              <a:buAutoNum type="arabicPeriod"/>
            </a:pPr>
            <a:r>
              <a:rPr lang="nl-NL" sz="1600" b="1" dirty="0" smtClean="0"/>
              <a:t>Van belang is dat de hulpvraag met alle aspecten goed gedocumenteerd en onderbouwd met specifieke offertes wordt ingediend.</a:t>
            </a:r>
          </a:p>
          <a:p>
            <a:pPr lvl="0">
              <a:buFont typeface="+mj-lt"/>
              <a:buAutoNum type="arabicPeriod"/>
            </a:pPr>
            <a:r>
              <a:rPr lang="nl-NL" sz="1600" b="1" dirty="0" err="1" smtClean="0"/>
              <a:t>Pojectomschrijving</a:t>
            </a:r>
            <a:r>
              <a:rPr lang="nl-NL" sz="1600" b="1" dirty="0" smtClean="0"/>
              <a:t> op één kantje A-4 in NL &gt; </a:t>
            </a:r>
            <a:r>
              <a:rPr lang="nl-NL" sz="1600" b="1" dirty="0" err="1" smtClean="0"/>
              <a:t>native</a:t>
            </a:r>
            <a:r>
              <a:rPr lang="nl-NL" sz="1600" b="1" dirty="0" smtClean="0"/>
              <a:t> speaker een vrije vertaling in het Engels &gt; </a:t>
            </a:r>
            <a:r>
              <a:rPr lang="nl-NL" sz="1600" b="1" dirty="0" err="1" smtClean="0"/>
              <a:t>TRF-cie</a:t>
            </a:r>
            <a:r>
              <a:rPr lang="nl-NL" sz="1600" b="1" dirty="0" smtClean="0"/>
              <a:t> &gt; naar  </a:t>
            </a:r>
            <a:r>
              <a:rPr lang="nl-NL" sz="1600" b="1" dirty="0" err="1" smtClean="0"/>
              <a:t>Grant-staflid</a:t>
            </a:r>
            <a:r>
              <a:rPr lang="nl-NL" sz="1600" b="1" dirty="0" smtClean="0"/>
              <a:t> in </a:t>
            </a:r>
            <a:r>
              <a:rPr lang="nl-NL" sz="1600" b="1" dirty="0" err="1" smtClean="0"/>
              <a:t>Evanston</a:t>
            </a:r>
            <a:r>
              <a:rPr lang="nl-NL" sz="1600" b="1" dirty="0" smtClean="0"/>
              <a:t> ter advisering (</a:t>
            </a:r>
            <a:r>
              <a:rPr lang="nl-NL" sz="1600" b="1" dirty="0" err="1" smtClean="0"/>
              <a:t>preliminary</a:t>
            </a:r>
            <a:r>
              <a:rPr lang="nl-NL" sz="1600" b="1" dirty="0" smtClean="0"/>
              <a:t> </a:t>
            </a:r>
            <a:r>
              <a:rPr lang="nl-NL" sz="1600" b="1" dirty="0" err="1" smtClean="0"/>
              <a:t>review</a:t>
            </a:r>
            <a:r>
              <a:rPr lang="nl-NL" sz="1600" b="1" dirty="0" smtClean="0"/>
              <a:t>).</a:t>
            </a:r>
          </a:p>
          <a:p>
            <a:pPr lvl="0">
              <a:buFont typeface="+mj-lt"/>
              <a:buAutoNum type="arabicPeriod"/>
            </a:pPr>
            <a:r>
              <a:rPr lang="nl-NL" sz="1600" b="1" dirty="0" smtClean="0"/>
              <a:t>Werk bij het ontwikkelen van het projectvoorstel met zijn tweeën. Zo zie je niet zo gauw zaken over het hoofd. </a:t>
            </a:r>
          </a:p>
          <a:p>
            <a:pPr lvl="0">
              <a:buFont typeface="+mj-lt"/>
              <a:buAutoNum type="arabicPeriod"/>
            </a:pPr>
            <a:r>
              <a:rPr lang="nl-NL" sz="1600" b="1" dirty="0" smtClean="0"/>
              <a:t>Is er een Rotarian uit de club die ervaring heeft met het aanvragen van subsidies in Brussel of Den Haag:  vraag hem/haar om te helpen. </a:t>
            </a:r>
          </a:p>
          <a:p>
            <a:pPr lvl="0">
              <a:buFont typeface="+mj-lt"/>
              <a:buAutoNum type="arabicPeriod"/>
            </a:pPr>
            <a:r>
              <a:rPr lang="nl-NL" sz="1600" b="1" dirty="0" smtClean="0"/>
              <a:t>Ons Engels kan grammaticaal perfect zijn, maar dit wil niet zeggen dat de bedoeling goed overkomt. Is er hulp mogelijk van een </a:t>
            </a:r>
            <a:r>
              <a:rPr lang="nl-NL" sz="1600" b="1" dirty="0" err="1" smtClean="0"/>
              <a:t>native</a:t>
            </a:r>
            <a:r>
              <a:rPr lang="nl-NL" sz="1600" b="1" dirty="0" smtClean="0"/>
              <a:t> speaker uit een van de clubs?</a:t>
            </a:r>
          </a:p>
          <a:p>
            <a:pPr marL="514350" indent="-514350">
              <a:buFont typeface="+mj-lt"/>
              <a:buAutoNum type="arabicPeriod"/>
            </a:pP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 smtClean="0">
                <a:latin typeface="Georgia" pitchFamily="18" charset="0"/>
              </a:rPr>
              <a:t>Hoe ga je verder?</a:t>
            </a:r>
            <a:endParaRPr lang="nl-NL" sz="4000" b="1" dirty="0">
              <a:latin typeface="Georgia" pitchFamily="18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sz="2400" b="1" dirty="0" smtClean="0"/>
              <a:t>International club heeft initiatief.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400" b="1" dirty="0" err="1" smtClean="0"/>
              <a:t>Hostclub</a:t>
            </a:r>
            <a:r>
              <a:rPr lang="nl-NL" sz="2400" b="1" dirty="0" smtClean="0"/>
              <a:t> voert uit.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400" b="1" dirty="0" smtClean="0"/>
              <a:t>Goede kontakten met de </a:t>
            </a:r>
            <a:r>
              <a:rPr lang="nl-NL" sz="2400" b="1" dirty="0" err="1" smtClean="0"/>
              <a:t>Hostclub</a:t>
            </a:r>
            <a:r>
              <a:rPr lang="nl-NL" sz="2400" b="1" dirty="0" smtClean="0"/>
              <a:t> is van ‘levensbelang’.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400" b="1" dirty="0" smtClean="0"/>
              <a:t>Laat de </a:t>
            </a:r>
            <a:r>
              <a:rPr lang="nl-NL" sz="2400" b="1" dirty="0" err="1" smtClean="0"/>
              <a:t>hostclub</a:t>
            </a:r>
            <a:r>
              <a:rPr lang="nl-NL" sz="2400" b="1" dirty="0" smtClean="0"/>
              <a:t> teksten corrigeren of liever laat de </a:t>
            </a:r>
            <a:r>
              <a:rPr lang="nl-NL" sz="2400" b="1" dirty="0" err="1" smtClean="0"/>
              <a:t>hostclub</a:t>
            </a:r>
            <a:r>
              <a:rPr lang="nl-NL" sz="2400" b="1" dirty="0" smtClean="0"/>
              <a:t> teksten maken.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400" b="1" dirty="0" smtClean="0"/>
              <a:t>De enige manier om een hulpvraag te lokaliseren is te kijken naar een partij die een project heeft.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400" b="1" dirty="0" smtClean="0"/>
              <a:t>Levert de bedoelde club zelf ook een substantiële bijdrage? Dan is er sterke reden om een project goed te laten slagen. </a:t>
            </a:r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 err="1" smtClean="0">
                <a:latin typeface="Georgia" pitchFamily="18" charset="0"/>
              </a:rPr>
              <a:t>Evanston</a:t>
            </a:r>
            <a:endParaRPr lang="nl-NL" sz="4000" b="1" dirty="0">
              <a:latin typeface="Georgia" pitchFamily="18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z="2400" b="1" dirty="0" smtClean="0"/>
              <a:t>Hou het simpel. Daarmee voorkom je misverstanden tussen de Rotary Foundation in </a:t>
            </a:r>
            <a:r>
              <a:rPr lang="nl-NL" sz="2400" b="1" dirty="0" err="1" smtClean="0"/>
              <a:t>Evanston</a:t>
            </a:r>
            <a:r>
              <a:rPr lang="nl-NL" sz="2400" b="1" dirty="0" smtClean="0"/>
              <a:t> en jullie. </a:t>
            </a:r>
          </a:p>
          <a:p>
            <a:pPr lvl="0"/>
            <a:r>
              <a:rPr lang="nl-NL" sz="2400" b="1" dirty="0" smtClean="0"/>
              <a:t>Bedenkt dat in </a:t>
            </a:r>
            <a:r>
              <a:rPr lang="nl-NL" sz="2400" b="1" dirty="0" err="1" smtClean="0"/>
              <a:t>Evanston</a:t>
            </a:r>
            <a:r>
              <a:rPr lang="nl-NL" sz="2400" b="1" dirty="0" smtClean="0"/>
              <a:t> professionals werken. Zij toetsen jullie projectvoorstel aan alle regels die er zijn; alle documenten zijn te vinden op de website D1610: </a:t>
            </a:r>
          </a:p>
          <a:p>
            <a:pPr lvl="1"/>
            <a:r>
              <a:rPr lang="nl-NL" sz="2400" b="1" dirty="0" err="1" smtClean="0"/>
              <a:t>terms</a:t>
            </a:r>
            <a:r>
              <a:rPr lang="nl-NL" sz="2400" b="1" dirty="0" smtClean="0"/>
              <a:t> and </a:t>
            </a:r>
            <a:r>
              <a:rPr lang="nl-NL" sz="2400" b="1" dirty="0" err="1" smtClean="0"/>
              <a:t>conditons</a:t>
            </a:r>
            <a:r>
              <a:rPr lang="nl-NL" sz="2400" b="1" dirty="0" smtClean="0"/>
              <a:t> </a:t>
            </a:r>
          </a:p>
          <a:p>
            <a:pPr lvl="1"/>
            <a:r>
              <a:rPr lang="nl-NL" sz="2400" b="1" dirty="0" err="1" smtClean="0"/>
              <a:t>community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assessment</a:t>
            </a:r>
            <a:r>
              <a:rPr lang="nl-NL" sz="2400" b="1" dirty="0" smtClean="0"/>
              <a:t> </a:t>
            </a:r>
          </a:p>
          <a:p>
            <a:pPr lvl="1"/>
            <a:r>
              <a:rPr lang="nl-NL" sz="2400" b="1" dirty="0" err="1" smtClean="0"/>
              <a:t>area</a:t>
            </a:r>
            <a:r>
              <a:rPr lang="nl-NL" sz="2400" b="1" dirty="0" smtClean="0"/>
              <a:t> of focus </a:t>
            </a:r>
          </a:p>
          <a:p>
            <a:pPr lvl="1"/>
            <a:r>
              <a:rPr lang="nl-NL" sz="2400" b="1" dirty="0" err="1" smtClean="0"/>
              <a:t>sustainabilty</a:t>
            </a:r>
            <a:r>
              <a:rPr lang="nl-NL" sz="2400" b="1" dirty="0" smtClean="0"/>
              <a:t> </a:t>
            </a:r>
          </a:p>
          <a:p>
            <a:pPr lvl="1"/>
            <a:r>
              <a:rPr lang="nl-NL" sz="2400" b="1" dirty="0" smtClean="0"/>
              <a:t>duidelijke inzet door Rotarians van de </a:t>
            </a:r>
            <a:r>
              <a:rPr lang="nl-NL" sz="2400" b="1" dirty="0" err="1" smtClean="0"/>
              <a:t>hostclub</a:t>
            </a:r>
            <a:endParaRPr lang="nl-NL" sz="2400" b="1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 err="1" smtClean="0">
                <a:latin typeface="Georgia" pitchFamily="18" charset="0"/>
              </a:rPr>
              <a:t>Evanston</a:t>
            </a:r>
            <a:endParaRPr lang="nl-NL" sz="4000" b="1" dirty="0">
              <a:latin typeface="Georgia" pitchFamily="18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4525963"/>
          </a:xfrm>
        </p:spPr>
        <p:txBody>
          <a:bodyPr/>
          <a:lstStyle/>
          <a:p>
            <a:pPr marL="514350" lvl="0" indent="-514350">
              <a:buNone/>
            </a:pPr>
            <a:r>
              <a:rPr lang="nl-NL" sz="2400" dirty="0" smtClean="0"/>
              <a:t>Kijk kritisch naar alle aspecten die voor TRF van belang zijn.</a:t>
            </a:r>
          </a:p>
          <a:p>
            <a:pPr marL="514350" lvl="0" indent="-514350">
              <a:buNone/>
            </a:pPr>
            <a:r>
              <a:rPr lang="nl-NL" sz="2400" b="1" dirty="0" smtClean="0"/>
              <a:t>Kritische punten zijn: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sz="1800" b="1" dirty="0" err="1" smtClean="0"/>
              <a:t>sustainability</a:t>
            </a:r>
            <a:endParaRPr lang="nl-NL" sz="1800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nl-NL" sz="1800" b="1" dirty="0" smtClean="0"/>
              <a:t>financiële onderbouwing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sz="1800" b="1" dirty="0" smtClean="0"/>
              <a:t>voldoende management ondersteuning zowel op club als gemeenschapsniveau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sz="1800" b="1" dirty="0" err="1" smtClean="0"/>
              <a:t>timeline</a:t>
            </a:r>
            <a:r>
              <a:rPr lang="nl-NL" sz="1800" b="1" dirty="0" smtClean="0"/>
              <a:t> met meetmomenten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sz="1800" b="1" dirty="0" smtClean="0"/>
              <a:t>betalingswijze aan de onderdelen van het project tijdens uitvoering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sz="1800" b="1" dirty="0" smtClean="0"/>
              <a:t>een </a:t>
            </a:r>
            <a:r>
              <a:rPr lang="nl-NL" sz="1800" b="1" dirty="0" err="1" smtClean="0"/>
              <a:t>dedicated</a:t>
            </a:r>
            <a:r>
              <a:rPr lang="nl-NL" sz="1800" b="1" dirty="0" smtClean="0"/>
              <a:t> account waarop eenduidig ontvangsten en betalingen worden geboekt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sz="1800" b="1" dirty="0" smtClean="0"/>
              <a:t>regelmatig rapportage van voortgang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sz="1800" b="1" dirty="0" smtClean="0"/>
              <a:t>controle op uitvoering en financiële verantwoordelijkheid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sz="1800" b="1" dirty="0" smtClean="0"/>
              <a:t>werkzaamheid en zelfredzaamheid in de gemeenschap</a:t>
            </a:r>
          </a:p>
          <a:p>
            <a:pPr marL="514350" lvl="0" indent="-514350">
              <a:buFont typeface="+mj-lt"/>
              <a:buAutoNum type="arabicPeriod"/>
            </a:pPr>
            <a:r>
              <a:rPr lang="nl-NL" sz="1800" b="1" dirty="0" smtClean="0"/>
              <a:t>eventueel eigendomsrechten</a:t>
            </a:r>
          </a:p>
          <a:p>
            <a:pPr marL="514350" indent="-514350">
              <a:buFont typeface="+mj-lt"/>
              <a:buAutoNum type="arabicPeriod"/>
            </a:pPr>
            <a:endParaRPr lang="nl-NL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0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0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0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 smtClean="0">
                <a:latin typeface="Georgia" pitchFamily="18" charset="0"/>
              </a:rPr>
              <a:t>Global </a:t>
            </a:r>
            <a:r>
              <a:rPr lang="nl-NL" sz="4000" b="1" dirty="0" err="1" smtClean="0">
                <a:latin typeface="Georgia" pitchFamily="18" charset="0"/>
              </a:rPr>
              <a:t>Grant</a:t>
            </a:r>
            <a:r>
              <a:rPr lang="nl-NL" sz="4000" b="1" dirty="0" smtClean="0">
                <a:latin typeface="Georgia" pitchFamily="18" charset="0"/>
              </a:rPr>
              <a:t> vraag je niet aan!</a:t>
            </a:r>
            <a:endParaRPr lang="nl-NL" sz="4000" b="1" dirty="0">
              <a:latin typeface="Georgia" pitchFamily="18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Je dient een projectvoorstel in.</a:t>
            </a:r>
          </a:p>
          <a:p>
            <a:r>
              <a:rPr lang="nl-NL" dirty="0" smtClean="0"/>
              <a:t>Verschil met District </a:t>
            </a:r>
            <a:r>
              <a:rPr lang="nl-NL" dirty="0" err="1" smtClean="0"/>
              <a:t>Grant</a:t>
            </a:r>
            <a:r>
              <a:rPr lang="nl-NL" dirty="0" smtClean="0"/>
              <a:t>: die vraag je simpel aan via de site van D1610.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 smtClean="0">
                <a:latin typeface="Georgia" pitchFamily="18" charset="0"/>
              </a:rPr>
              <a:t>tips</a:t>
            </a:r>
            <a:endParaRPr lang="nl-NL" sz="4000" b="1" dirty="0">
              <a:latin typeface="Georgia" pitchFamily="18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b="1" dirty="0" smtClean="0"/>
              <a:t>Kies één </a:t>
            </a:r>
            <a:r>
              <a:rPr lang="nl-NL" b="1" dirty="0" err="1" smtClean="0"/>
              <a:t>area</a:t>
            </a:r>
            <a:r>
              <a:rPr lang="nl-NL" b="1" dirty="0" smtClean="0"/>
              <a:t> of focus</a:t>
            </a:r>
          </a:p>
          <a:p>
            <a:pPr marL="514350" indent="-514350">
              <a:buFont typeface="+mj-lt"/>
              <a:buAutoNum type="arabicPeriod"/>
            </a:pPr>
            <a:r>
              <a:rPr lang="nl-NL" b="1" dirty="0" smtClean="0"/>
              <a:t>Gebruik ‘</a:t>
            </a:r>
            <a:r>
              <a:rPr lang="nl-NL" b="1" dirty="0" err="1" smtClean="0"/>
              <a:t>Six</a:t>
            </a:r>
            <a:r>
              <a:rPr lang="nl-NL" b="1" dirty="0" smtClean="0"/>
              <a:t> steps to </a:t>
            </a:r>
            <a:r>
              <a:rPr lang="nl-NL" b="1" dirty="0" err="1" smtClean="0"/>
              <a:t>Sustainability</a:t>
            </a:r>
            <a:r>
              <a:rPr lang="nl-NL" b="1" dirty="0" smtClean="0"/>
              <a:t>’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Afbeeldingsresultaat voor keep it stupidly simp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igenaar\Pictures\1 foto's voor website D 1610\2018 Ditricts Trainingsdag\succ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7100" y="1905000"/>
            <a:ext cx="47498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 smtClean="0">
                <a:latin typeface="Georgia" pitchFamily="18" charset="0"/>
              </a:rPr>
              <a:t>Hoe begin je?</a:t>
            </a:r>
            <a:endParaRPr lang="nl-NL" sz="4000" b="1" dirty="0">
              <a:latin typeface="Georgia" pitchFamily="18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 smtClean="0"/>
              <a:t>Ga naar de site van D1610.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igenaar\Pictures\1 foto's voor website D 1610\TRF\Knipsel G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9010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4732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Afbeeldingsresultaat voor schrikk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26" name="Picture 2" descr="C:\Users\Eigenaar\Pictures\1 foto's voor website D 1610\2018 Ditricts Trainingsdag\schrikk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371600"/>
            <a:ext cx="5040000" cy="29687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144527"/>
            <a:ext cx="9360000" cy="6682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" y="144527"/>
            <a:ext cx="9360000" cy="6793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munications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22110</TotalTime>
  <Words>566</Words>
  <Application>Microsoft Office PowerPoint</Application>
  <PresentationFormat>Diavoorstelling (4:3)</PresentationFormat>
  <Paragraphs>103</Paragraphs>
  <Slides>42</Slides>
  <Notes>14</Notes>
  <HiddenSlides>0</HiddenSlides>
  <MMClips>0</MMClips>
  <ScaleCrop>false</ScaleCrop>
  <HeadingPairs>
    <vt:vector size="4" baseType="variant">
      <vt:variant>
        <vt:lpstr>Thema</vt:lpstr>
      </vt:variant>
      <vt:variant>
        <vt:i4>3</vt:i4>
      </vt:variant>
      <vt:variant>
        <vt:lpstr>Diatitels</vt:lpstr>
      </vt:variant>
      <vt:variant>
        <vt:i4>42</vt:i4>
      </vt:variant>
    </vt:vector>
  </HeadingPairs>
  <TitlesOfParts>
    <vt:vector size="45" baseType="lpstr">
      <vt:lpstr>Communications_white</vt:lpstr>
      <vt:lpstr>Custom Design</vt:lpstr>
      <vt:lpstr>2_Custom Design</vt:lpstr>
      <vt:lpstr>Hoe dien ik een projectvoorstel  voor een  Global Grant in?</vt:lpstr>
      <vt:lpstr>Waar vind ik deze presentatie?</vt:lpstr>
      <vt:lpstr>Waar vind ik deze presentatie?</vt:lpstr>
      <vt:lpstr>Global Grant vraag je niet aan!</vt:lpstr>
      <vt:lpstr>Hoe begin je?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Hoe kom je bij Grant Center?</vt:lpstr>
      <vt:lpstr>Rotary.org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6 focus gebieden</vt:lpstr>
      <vt:lpstr>Dia 31</vt:lpstr>
      <vt:lpstr>Dia 32</vt:lpstr>
      <vt:lpstr>Dia 33</vt:lpstr>
      <vt:lpstr>Dia 34</vt:lpstr>
      <vt:lpstr>Dia 35</vt:lpstr>
      <vt:lpstr>Adviezen bij de start</vt:lpstr>
      <vt:lpstr>Hoe ga je verder?</vt:lpstr>
      <vt:lpstr>Evanston</vt:lpstr>
      <vt:lpstr>Evanston</vt:lpstr>
      <vt:lpstr>tips</vt:lpstr>
      <vt:lpstr>Dia 41</vt:lpstr>
      <vt:lpstr>Dia 42</vt:lpstr>
    </vt:vector>
  </TitlesOfParts>
  <Company>Rotary International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Eigenaar</cp:lastModifiedBy>
  <cp:revision>1088</cp:revision>
  <cp:lastPrinted>2013-04-11T19:55:04Z</cp:lastPrinted>
  <dcterms:created xsi:type="dcterms:W3CDTF">2010-04-16T20:11:30Z</dcterms:created>
  <dcterms:modified xsi:type="dcterms:W3CDTF">2018-10-04T07:58:33Z</dcterms:modified>
</cp:coreProperties>
</file>