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63" r:id="rId2"/>
    <p:sldId id="331" r:id="rId3"/>
    <p:sldId id="362" r:id="rId4"/>
    <p:sldId id="354" r:id="rId5"/>
    <p:sldId id="350" r:id="rId6"/>
    <p:sldId id="335" r:id="rId7"/>
    <p:sldId id="361" r:id="rId8"/>
    <p:sldId id="310" r:id="rId9"/>
    <p:sldId id="345" r:id="rId10"/>
    <p:sldId id="346" r:id="rId11"/>
    <p:sldId id="347" r:id="rId12"/>
    <p:sldId id="349" r:id="rId13"/>
    <p:sldId id="348" r:id="rId14"/>
    <p:sldId id="352" r:id="rId15"/>
    <p:sldId id="353" r:id="rId16"/>
    <p:sldId id="356" r:id="rId17"/>
    <p:sldId id="360" r:id="rId18"/>
    <p:sldId id="35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DAA"/>
    <a:srgbClr val="06B4E6"/>
    <a:srgbClr val="FFFFFF"/>
    <a:srgbClr val="48595D"/>
    <a:srgbClr val="D9185C"/>
    <a:srgbClr val="15458F"/>
    <a:srgbClr val="DA1A5A"/>
    <a:srgbClr val="00B4E6"/>
    <a:srgbClr val="00B4E7"/>
    <a:srgbClr val="16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02" autoAdjust="0"/>
    <p:restoredTop sz="96154" autoAdjust="0"/>
  </p:normalViewPr>
  <p:slideViewPr>
    <p:cSldViewPr snapToGrid="0" showGuides="1">
      <p:cViewPr varScale="1">
        <p:scale>
          <a:sx n="164" d="100"/>
          <a:sy n="164" d="100"/>
        </p:scale>
        <p:origin x="1920" y="464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1/20/26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www.rotary.nl/handboek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hyperlink" Target="http://rotary.nl/downloads/rotary-international-presentatie-template.pptx" TargetMode="External"/><Relationship Id="rId5" Type="http://schemas.openxmlformats.org/officeDocument/2006/relationships/hyperlink" Target="ws/Publicaties/boekenkast/nl-docs/Rotary-Communicatiegids" TargetMode="External"/><Relationship Id="rId4" Type="http://schemas.openxmlformats.org/officeDocument/2006/relationships/hyperlink" Target="https://www.rotary.nl/Communicatietips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8.emf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emf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wiimiDy92T0?start=2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SfL7JwXo8Gk?feature=oembed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35DA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67BF9C-73D8-CE47-DE87-7A59C818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B7383C7C-FDE1-3979-8704-E7DD31293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179" y="325750"/>
            <a:ext cx="1094619" cy="4162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A5523-FAD0-F9E8-8CFD-198241F176AA}"/>
              </a:ext>
            </a:extLst>
          </p:cNvPr>
          <p:cNvSpPr txBox="1">
            <a:spLocks/>
          </p:cNvSpPr>
          <p:nvPr/>
        </p:nvSpPr>
        <p:spPr>
          <a:xfrm>
            <a:off x="232082" y="367602"/>
            <a:ext cx="8919413" cy="1135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0. TOELICHTING </a:t>
            </a:r>
            <a:r>
              <a:rPr lang="en-US" sz="2000" dirty="0">
                <a:solidFill>
                  <a:schemeClr val="bg1"/>
                </a:solidFill>
              </a:rPr>
              <a:t>(</a:t>
            </a:r>
            <a:r>
              <a:rPr lang="en-US" sz="2000" dirty="0" err="1">
                <a:solidFill>
                  <a:schemeClr val="bg1"/>
                </a:solidFill>
              </a:rPr>
              <a:t>deze</a:t>
            </a:r>
            <a:r>
              <a:rPr lang="en-US" sz="2000" dirty="0">
                <a:solidFill>
                  <a:schemeClr val="bg1"/>
                </a:solidFill>
              </a:rPr>
              <a:t> slide is </a:t>
            </a:r>
            <a:r>
              <a:rPr lang="en-US" sz="2000" dirty="0" err="1">
                <a:solidFill>
                  <a:schemeClr val="bg1"/>
                </a:solidFill>
              </a:rPr>
              <a:t>niet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zichtbaar</a:t>
            </a:r>
            <a:r>
              <a:rPr lang="en-US" sz="2000" dirty="0">
                <a:solidFill>
                  <a:schemeClr val="bg1"/>
                </a:solidFill>
              </a:rPr>
              <a:t> in </a:t>
            </a:r>
            <a:r>
              <a:rPr lang="en-US" sz="2000" dirty="0" err="1">
                <a:solidFill>
                  <a:schemeClr val="bg1"/>
                </a:solidFill>
              </a:rPr>
              <a:t>presentatie</a:t>
            </a:r>
            <a:r>
              <a:rPr lang="en-US" sz="2000" dirty="0">
                <a:solidFill>
                  <a:schemeClr val="bg1"/>
                </a:solidFill>
              </a:rPr>
              <a:t> modus)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B79699B-8C4F-4D7E-FC15-9EB1D407DB99}"/>
              </a:ext>
            </a:extLst>
          </p:cNvPr>
          <p:cNvSpPr txBox="1">
            <a:spLocks/>
          </p:cNvSpPr>
          <p:nvPr/>
        </p:nvSpPr>
        <p:spPr>
          <a:xfrm>
            <a:off x="695793" y="1250152"/>
            <a:ext cx="6319604" cy="25642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600" dirty="0" err="1">
                <a:solidFill>
                  <a:schemeClr val="bg1"/>
                </a:solidFill>
              </a:rPr>
              <a:t>Deze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presentatie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volgt</a:t>
            </a:r>
            <a:r>
              <a:rPr lang="en-GB" sz="1600" dirty="0">
                <a:solidFill>
                  <a:schemeClr val="bg1"/>
                </a:solidFill>
              </a:rPr>
              <a:t> de </a:t>
            </a:r>
            <a:r>
              <a:rPr lang="en-GB" sz="1600" dirty="0" err="1">
                <a:solidFill>
                  <a:schemeClr val="bg1"/>
                </a:solidFill>
              </a:rPr>
              <a:t>structuur</a:t>
            </a:r>
            <a:r>
              <a:rPr lang="en-GB" sz="1600" dirty="0">
                <a:solidFill>
                  <a:schemeClr val="bg1"/>
                </a:solidFill>
              </a:rPr>
              <a:t> van het Rotary </a:t>
            </a:r>
            <a:r>
              <a:rPr lang="en-GB" sz="1600" dirty="0" err="1">
                <a:solidFill>
                  <a:schemeClr val="bg1"/>
                </a:solidFill>
              </a:rPr>
              <a:t>handboek</a:t>
            </a:r>
            <a:r>
              <a:rPr lang="en-GB" sz="1600" dirty="0">
                <a:solidFill>
                  <a:schemeClr val="bg1"/>
                </a:solidFill>
              </a:rPr>
              <a:t>. De slides </a:t>
            </a:r>
            <a:r>
              <a:rPr lang="en-GB" sz="1600" dirty="0" err="1">
                <a:solidFill>
                  <a:schemeClr val="bg1"/>
                </a:solidFill>
              </a:rPr>
              <a:t>zijn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bedoeld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als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hulpmiddel</a:t>
            </a:r>
            <a:r>
              <a:rPr lang="en-GB" sz="1600" dirty="0">
                <a:solidFill>
                  <a:schemeClr val="bg1"/>
                </a:solidFill>
              </a:rPr>
              <a:t> om de </a:t>
            </a:r>
            <a:r>
              <a:rPr lang="en-GB" sz="1600" dirty="0" err="1">
                <a:solidFill>
                  <a:schemeClr val="bg1"/>
                </a:solidFill>
              </a:rPr>
              <a:t>inhoud</a:t>
            </a:r>
            <a:r>
              <a:rPr lang="en-GB" sz="1600" dirty="0">
                <a:solidFill>
                  <a:schemeClr val="bg1"/>
                </a:solidFill>
              </a:rPr>
              <a:t> van het </a:t>
            </a:r>
            <a:r>
              <a:rPr lang="en-GB" sz="1600" dirty="0" err="1">
                <a:solidFill>
                  <a:schemeClr val="bg1"/>
                </a:solidFill>
              </a:rPr>
              <a:t>handboek</a:t>
            </a:r>
            <a:r>
              <a:rPr lang="en-GB" sz="1600" dirty="0">
                <a:solidFill>
                  <a:schemeClr val="bg1"/>
                </a:solidFill>
              </a:rPr>
              <a:t> in je eigen </a:t>
            </a:r>
            <a:r>
              <a:rPr lang="en-GB" sz="1600" dirty="0" err="1">
                <a:solidFill>
                  <a:schemeClr val="bg1"/>
                </a:solidFill>
              </a:rPr>
              <a:t>stijl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naar</a:t>
            </a:r>
            <a:r>
              <a:rPr lang="en-GB" sz="1600" dirty="0">
                <a:solidFill>
                  <a:schemeClr val="bg1"/>
                </a:solidFill>
              </a:rPr>
              <a:t> eigen </a:t>
            </a:r>
            <a:r>
              <a:rPr lang="en-GB" sz="1600" dirty="0" err="1">
                <a:solidFill>
                  <a:schemeClr val="bg1"/>
                </a:solidFill>
              </a:rPr>
              <a:t>behoefte</a:t>
            </a:r>
            <a:r>
              <a:rPr lang="en-GB" sz="1600" dirty="0">
                <a:solidFill>
                  <a:schemeClr val="bg1"/>
                </a:solidFill>
              </a:rPr>
              <a:t> over </a:t>
            </a:r>
            <a:r>
              <a:rPr lang="en-GB" sz="1600" dirty="0" err="1">
                <a:solidFill>
                  <a:schemeClr val="bg1"/>
                </a:solidFill>
              </a:rPr>
              <a:t>te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brengen</a:t>
            </a:r>
            <a:r>
              <a:rPr lang="en-GB" sz="1600" dirty="0">
                <a:solidFill>
                  <a:schemeClr val="bg1"/>
                </a:solidFill>
              </a:rPr>
              <a:t>. Je </a:t>
            </a:r>
            <a:r>
              <a:rPr lang="en-GB" sz="1600" dirty="0" err="1">
                <a:solidFill>
                  <a:schemeClr val="bg1"/>
                </a:solidFill>
              </a:rPr>
              <a:t>kunt</a:t>
            </a:r>
            <a:r>
              <a:rPr lang="en-GB" sz="1600" dirty="0">
                <a:solidFill>
                  <a:schemeClr val="bg1"/>
                </a:solidFill>
              </a:rPr>
              <a:t> slides </a:t>
            </a:r>
            <a:r>
              <a:rPr lang="en-GB" sz="1600" dirty="0" err="1">
                <a:solidFill>
                  <a:schemeClr val="bg1"/>
                </a:solidFill>
              </a:rPr>
              <a:t>aanpassen</a:t>
            </a:r>
            <a:r>
              <a:rPr lang="en-GB" sz="1600" dirty="0">
                <a:solidFill>
                  <a:schemeClr val="bg1"/>
                </a:solidFill>
              </a:rPr>
              <a:t> of </a:t>
            </a:r>
            <a:r>
              <a:rPr lang="en-GB" sz="1600" dirty="0" err="1">
                <a:solidFill>
                  <a:schemeClr val="bg1"/>
                </a:solidFill>
              </a:rPr>
              <a:t>overslaan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waar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dat</a:t>
            </a:r>
            <a:r>
              <a:rPr lang="en-GB" sz="1600" dirty="0">
                <a:solidFill>
                  <a:schemeClr val="bg1"/>
                </a:solidFill>
              </a:rPr>
              <a:t> past </a:t>
            </a:r>
            <a:r>
              <a:rPr lang="en-GB" sz="1600" dirty="0" err="1">
                <a:solidFill>
                  <a:schemeClr val="bg1"/>
                </a:solidFill>
              </a:rPr>
              <a:t>bij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jouw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presentatie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  <a:br>
              <a:rPr lang="en-GB" sz="1600" dirty="0">
                <a:solidFill>
                  <a:schemeClr val="bg1"/>
                </a:solidFill>
              </a:rPr>
            </a:b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i="1" dirty="0" err="1">
                <a:solidFill>
                  <a:schemeClr val="bg1"/>
                </a:solidFill>
              </a:rPr>
              <a:t>Mocht</a:t>
            </a:r>
            <a:r>
              <a:rPr lang="en-GB" sz="1600" i="1" dirty="0">
                <a:solidFill>
                  <a:schemeClr val="bg1"/>
                </a:solidFill>
              </a:rPr>
              <a:t> je </a:t>
            </a:r>
            <a:r>
              <a:rPr lang="en-GB" sz="1600" i="1" dirty="0" err="1">
                <a:solidFill>
                  <a:schemeClr val="bg1"/>
                </a:solidFill>
              </a:rPr>
              <a:t>bovenaan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een</a:t>
            </a:r>
            <a:r>
              <a:rPr lang="en-GB" sz="1600" i="1" dirty="0">
                <a:solidFill>
                  <a:schemeClr val="bg1"/>
                </a:solidFill>
              </a:rPr>
              <a:t> melding </a:t>
            </a:r>
            <a:r>
              <a:rPr lang="en-GB" sz="1600" i="1" dirty="0" err="1">
                <a:solidFill>
                  <a:schemeClr val="bg1"/>
                </a:solidFill>
              </a:rPr>
              <a:t>krijgen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dat</a:t>
            </a:r>
            <a:r>
              <a:rPr lang="en-GB" sz="1600" i="1" dirty="0">
                <a:solidFill>
                  <a:schemeClr val="bg1"/>
                </a:solidFill>
              </a:rPr>
              <a:t> externe media (</a:t>
            </a:r>
            <a:r>
              <a:rPr lang="en-GB" sz="1600" i="1" dirty="0" err="1">
                <a:solidFill>
                  <a:schemeClr val="bg1"/>
                </a:solidFill>
              </a:rPr>
              <a:t>youtube</a:t>
            </a:r>
            <a:r>
              <a:rPr lang="en-GB" sz="1600" i="1" dirty="0">
                <a:solidFill>
                  <a:schemeClr val="bg1"/>
                </a:solidFill>
              </a:rPr>
              <a:t> videos) </a:t>
            </a:r>
            <a:r>
              <a:rPr lang="en-GB" sz="1600" i="1" dirty="0" err="1">
                <a:solidFill>
                  <a:schemeClr val="bg1"/>
                </a:solidFill>
              </a:rPr>
              <a:t>geblokkeerd</a:t>
            </a:r>
            <a:r>
              <a:rPr lang="en-GB" sz="1600" i="1" dirty="0">
                <a:solidFill>
                  <a:schemeClr val="bg1"/>
                </a:solidFill>
              </a:rPr>
              <a:t> word, </a:t>
            </a:r>
            <a:r>
              <a:rPr lang="en-GB" sz="1600" i="1" dirty="0" err="1">
                <a:solidFill>
                  <a:schemeClr val="bg1"/>
                </a:solidFill>
              </a:rPr>
              <a:t>klik</a:t>
            </a:r>
            <a:r>
              <a:rPr lang="en-GB" sz="1600" i="1" dirty="0">
                <a:solidFill>
                  <a:schemeClr val="bg1"/>
                </a:solidFill>
              </a:rPr>
              <a:t> dan </a:t>
            </a:r>
            <a:r>
              <a:rPr lang="en-GB" sz="1600" i="1" dirty="0" err="1">
                <a:solidFill>
                  <a:schemeClr val="bg1"/>
                </a:solidFill>
              </a:rPr>
              <a:t>helemaal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rechts</a:t>
            </a:r>
            <a:r>
              <a:rPr lang="en-GB" sz="1600" i="1" dirty="0">
                <a:solidFill>
                  <a:schemeClr val="bg1"/>
                </a:solidFill>
              </a:rPr>
              <a:t> op ‘enable content’ om </a:t>
            </a:r>
            <a:r>
              <a:rPr lang="en-GB" sz="1600" i="1" dirty="0" err="1">
                <a:solidFill>
                  <a:schemeClr val="bg1"/>
                </a:solidFill>
              </a:rPr>
              <a:t>dit</a:t>
            </a:r>
            <a:r>
              <a:rPr lang="en-GB" sz="1600" i="1" dirty="0">
                <a:solidFill>
                  <a:schemeClr val="bg1"/>
                </a:solidFill>
              </a:rPr>
              <a:t> toe </a:t>
            </a:r>
            <a:r>
              <a:rPr lang="en-GB" sz="1600" i="1" dirty="0" err="1">
                <a:solidFill>
                  <a:schemeClr val="bg1"/>
                </a:solidFill>
              </a:rPr>
              <a:t>te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staan</a:t>
            </a:r>
            <a:r>
              <a:rPr lang="en-GB" sz="1600" i="1" dirty="0">
                <a:solidFill>
                  <a:schemeClr val="bg1"/>
                </a:solidFill>
              </a:rPr>
              <a:t>. </a:t>
            </a:r>
            <a:endParaRPr lang="en-US" sz="1600" i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FDBE45-AE01-8FCA-4951-11B474E23D47}"/>
              </a:ext>
            </a:extLst>
          </p:cNvPr>
          <p:cNvGrpSpPr/>
          <p:nvPr/>
        </p:nvGrpSpPr>
        <p:grpSpPr>
          <a:xfrm>
            <a:off x="831953" y="5246845"/>
            <a:ext cx="2151089" cy="404735"/>
            <a:chOff x="831953" y="4826833"/>
            <a:chExt cx="2151089" cy="404735"/>
          </a:xfrm>
        </p:grpSpPr>
        <p:sp>
          <p:nvSpPr>
            <p:cNvPr id="12" name="Rectangle 11">
              <a:hlinkClick r:id="rId4"/>
              <a:extLst>
                <a:ext uri="{FF2B5EF4-FFF2-40B4-BE49-F238E27FC236}">
                  <a16:creationId xmlns:a16="http://schemas.microsoft.com/office/drawing/2014/main" id="{2DFA78EC-0D17-D624-3DAC-C435F2A3404B}"/>
                </a:ext>
              </a:extLst>
            </p:cNvPr>
            <p:cNvSpPr/>
            <p:nvPr/>
          </p:nvSpPr>
          <p:spPr>
            <a:xfrm>
              <a:off x="831953" y="4826833"/>
              <a:ext cx="2151089" cy="40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AE9038DC-A928-5A00-3A0E-8CA2BC240B09}"/>
                </a:ext>
              </a:extLst>
            </p:cNvPr>
            <p:cNvSpPr txBox="1">
              <a:spLocks/>
            </p:cNvSpPr>
            <p:nvPr/>
          </p:nvSpPr>
          <p:spPr>
            <a:xfrm>
              <a:off x="848193" y="4895261"/>
              <a:ext cx="2127355" cy="2988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solidFill>
                    <a:srgbClr val="035DAA"/>
                  </a:solidFill>
                  <a:hlinkClick r:id="rId4"/>
                </a:rPr>
                <a:t>Bekijk communicatie tips</a:t>
              </a:r>
              <a:endParaRPr lang="en-US" sz="1400" dirty="0">
                <a:solidFill>
                  <a:srgbClr val="035DAA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702D08-2E43-CE40-C08D-40458B1E9DD0}"/>
              </a:ext>
            </a:extLst>
          </p:cNvPr>
          <p:cNvSpPr txBox="1"/>
          <p:nvPr/>
        </p:nvSpPr>
        <p:spPr>
          <a:xfrm>
            <a:off x="786714" y="4119677"/>
            <a:ext cx="3328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Mocht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presentatie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willen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aanpassen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vind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tips over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vormgeving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schrijfstijl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018B7-8586-8C4A-9DAC-06E770C9F7BD}"/>
              </a:ext>
            </a:extLst>
          </p:cNvPr>
          <p:cNvSpPr txBox="1"/>
          <p:nvPr/>
        </p:nvSpPr>
        <p:spPr>
          <a:xfrm>
            <a:off x="4501978" y="4119677"/>
            <a:ext cx="3328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presentatie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 de Rotary international template, die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vind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3BB528-2024-A570-00D3-9C9DB4B4F158}"/>
              </a:ext>
            </a:extLst>
          </p:cNvPr>
          <p:cNvGrpSpPr/>
          <p:nvPr/>
        </p:nvGrpSpPr>
        <p:grpSpPr>
          <a:xfrm>
            <a:off x="4515572" y="5247139"/>
            <a:ext cx="4146514" cy="404735"/>
            <a:chOff x="3362793" y="4826833"/>
            <a:chExt cx="4146514" cy="404735"/>
          </a:xfrm>
        </p:grpSpPr>
        <p:sp>
          <p:nvSpPr>
            <p:cNvPr id="8" name="Rectangle 7">
              <a:hlinkClick r:id="rId5"/>
              <a:extLst>
                <a:ext uri="{FF2B5EF4-FFF2-40B4-BE49-F238E27FC236}">
                  <a16:creationId xmlns:a16="http://schemas.microsoft.com/office/drawing/2014/main" id="{6B074596-178B-E7EE-FEA9-E4794C022CEE}"/>
                </a:ext>
              </a:extLst>
            </p:cNvPr>
            <p:cNvSpPr/>
            <p:nvPr/>
          </p:nvSpPr>
          <p:spPr>
            <a:xfrm>
              <a:off x="3362793" y="4826833"/>
              <a:ext cx="3578103" cy="40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707CE8FF-011F-93E6-970B-AAFA61D619D8}"/>
                </a:ext>
              </a:extLst>
            </p:cNvPr>
            <p:cNvSpPr txBox="1">
              <a:spLocks/>
            </p:cNvSpPr>
            <p:nvPr/>
          </p:nvSpPr>
          <p:spPr>
            <a:xfrm>
              <a:off x="3379033" y="4895261"/>
              <a:ext cx="4130274" cy="2988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solidFill>
                    <a:srgbClr val="035DAA"/>
                  </a:solidFill>
                  <a:hlinkClick r:id="rId6"/>
                </a:rPr>
                <a:t>Download de Rotary International template</a:t>
              </a:r>
              <a:endParaRPr lang="en-US" sz="1400" dirty="0">
                <a:solidFill>
                  <a:srgbClr val="035DAA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295B0F-7946-A41C-327E-2FF9785B3326}"/>
              </a:ext>
            </a:extLst>
          </p:cNvPr>
          <p:cNvSpPr txBox="1"/>
          <p:nvPr/>
        </p:nvSpPr>
        <p:spPr>
          <a:xfrm>
            <a:off x="9162117" y="4354455"/>
            <a:ext cx="251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Het (online) Rotary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handboek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vind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C58B5B-0044-0A02-8EF7-BC59CC976E28}"/>
              </a:ext>
            </a:extLst>
          </p:cNvPr>
          <p:cNvGrpSpPr/>
          <p:nvPr/>
        </p:nvGrpSpPr>
        <p:grpSpPr>
          <a:xfrm>
            <a:off x="9202484" y="5238901"/>
            <a:ext cx="1844038" cy="404735"/>
            <a:chOff x="3362794" y="4826833"/>
            <a:chExt cx="1844038" cy="404735"/>
          </a:xfrm>
        </p:grpSpPr>
        <p:sp>
          <p:nvSpPr>
            <p:cNvPr id="24" name="Rectangle 23">
              <a:hlinkClick r:id="rId5"/>
              <a:extLst>
                <a:ext uri="{FF2B5EF4-FFF2-40B4-BE49-F238E27FC236}">
                  <a16:creationId xmlns:a16="http://schemas.microsoft.com/office/drawing/2014/main" id="{7D486CF9-6A31-FA76-4633-D27ACF8F8FCA}"/>
                </a:ext>
              </a:extLst>
            </p:cNvPr>
            <p:cNvSpPr/>
            <p:nvPr/>
          </p:nvSpPr>
          <p:spPr>
            <a:xfrm>
              <a:off x="3362794" y="4826833"/>
              <a:ext cx="1782862" cy="40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EA61AE32-73E3-7D7C-6D17-1D2352C7AFF3}"/>
                </a:ext>
              </a:extLst>
            </p:cNvPr>
            <p:cNvSpPr txBox="1">
              <a:spLocks/>
            </p:cNvSpPr>
            <p:nvPr/>
          </p:nvSpPr>
          <p:spPr>
            <a:xfrm>
              <a:off x="3379033" y="4895261"/>
              <a:ext cx="1827799" cy="2988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400" dirty="0">
                  <a:solidFill>
                    <a:srgbClr val="035DAA"/>
                  </a:solidFill>
                  <a:hlinkClick r:id="rId7"/>
                </a:rPr>
                <a:t>Bekijk het handboek</a:t>
              </a:r>
              <a:endParaRPr lang="en-US" sz="1400" dirty="0">
                <a:solidFill>
                  <a:srgbClr val="035DAA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B3C9168-3EDA-5BED-DC23-1FD0DA8196F6}"/>
              </a:ext>
            </a:extLst>
          </p:cNvPr>
          <p:cNvSpPr txBox="1"/>
          <p:nvPr/>
        </p:nvSpPr>
        <p:spPr>
          <a:xfrm>
            <a:off x="542441" y="5811865"/>
            <a:ext cx="2836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(https://</a:t>
            </a:r>
            <a:r>
              <a:rPr lang="en-GB" sz="1100" dirty="0" err="1">
                <a:solidFill>
                  <a:schemeClr val="bg1"/>
                </a:solidFill>
              </a:rPr>
              <a:t>www.rotary.nl</a:t>
            </a:r>
            <a:r>
              <a:rPr lang="en-GB" sz="1100" dirty="0">
                <a:solidFill>
                  <a:schemeClr val="bg1"/>
                </a:solidFill>
              </a:rPr>
              <a:t>/</a:t>
            </a:r>
            <a:r>
              <a:rPr lang="en-GB" sz="1100" dirty="0" err="1">
                <a:solidFill>
                  <a:schemeClr val="bg1"/>
                </a:solidFill>
              </a:rPr>
              <a:t>Communicatietips</a:t>
            </a:r>
            <a:r>
              <a:rPr lang="en-GB" sz="1100" dirty="0">
                <a:solidFill>
                  <a:schemeClr val="bg1"/>
                </a:solidFill>
              </a:rPr>
              <a:t>/)</a:t>
            </a:r>
            <a:r>
              <a:rPr lang="en-NL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C02A8-F567-F3A8-93A0-6555F5271889}"/>
              </a:ext>
            </a:extLst>
          </p:cNvPr>
          <p:cNvSpPr txBox="1"/>
          <p:nvPr/>
        </p:nvSpPr>
        <p:spPr>
          <a:xfrm>
            <a:off x="3990814" y="5811865"/>
            <a:ext cx="46987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(http://</a:t>
            </a:r>
            <a:r>
              <a:rPr lang="en-GB" sz="1100" dirty="0" err="1">
                <a:solidFill>
                  <a:schemeClr val="bg1"/>
                </a:solidFill>
              </a:rPr>
              <a:t>rotary.nl</a:t>
            </a:r>
            <a:r>
              <a:rPr lang="en-GB" sz="1100" dirty="0">
                <a:solidFill>
                  <a:schemeClr val="bg1"/>
                </a:solidFill>
              </a:rPr>
              <a:t>/downloads/rotary-international-</a:t>
            </a:r>
            <a:r>
              <a:rPr lang="en-GB" sz="1100" dirty="0" err="1">
                <a:solidFill>
                  <a:schemeClr val="bg1"/>
                </a:solidFill>
              </a:rPr>
              <a:t>presentatie</a:t>
            </a:r>
            <a:r>
              <a:rPr lang="en-GB" sz="1100" dirty="0">
                <a:solidFill>
                  <a:schemeClr val="bg1"/>
                </a:solidFill>
              </a:rPr>
              <a:t>-</a:t>
            </a:r>
            <a:r>
              <a:rPr lang="en-GB" sz="1100" dirty="0" err="1">
                <a:solidFill>
                  <a:schemeClr val="bg1"/>
                </a:solidFill>
              </a:rPr>
              <a:t>template.pptx</a:t>
            </a:r>
            <a:r>
              <a:rPr lang="en-GB" sz="1100" dirty="0">
                <a:solidFill>
                  <a:schemeClr val="bg1"/>
                </a:solidFill>
              </a:rPr>
              <a:t>)</a:t>
            </a:r>
            <a:endParaRPr lang="en-NL" sz="11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2BE51-84C0-C5F6-CC76-CA3DDE96ECB6}"/>
              </a:ext>
            </a:extLst>
          </p:cNvPr>
          <p:cNvSpPr txBox="1"/>
          <p:nvPr/>
        </p:nvSpPr>
        <p:spPr>
          <a:xfrm>
            <a:off x="9017431" y="5832530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(https://</a:t>
            </a:r>
            <a:r>
              <a:rPr lang="en-GB" sz="1100" dirty="0" err="1">
                <a:solidFill>
                  <a:schemeClr val="bg1"/>
                </a:solidFill>
              </a:rPr>
              <a:t>www.rotary.nl</a:t>
            </a:r>
            <a:r>
              <a:rPr lang="en-GB" sz="1100" dirty="0">
                <a:solidFill>
                  <a:schemeClr val="bg1"/>
                </a:solidFill>
              </a:rPr>
              <a:t>/</a:t>
            </a:r>
            <a:r>
              <a:rPr lang="en-GB" sz="1100" dirty="0" err="1">
                <a:solidFill>
                  <a:schemeClr val="bg1"/>
                </a:solidFill>
              </a:rPr>
              <a:t>handboek</a:t>
            </a:r>
            <a:r>
              <a:rPr lang="en-GB" sz="1100" dirty="0">
                <a:solidFill>
                  <a:schemeClr val="bg1"/>
                </a:solidFill>
              </a:rPr>
              <a:t>/)</a:t>
            </a:r>
            <a:endParaRPr lang="en-NL" sz="11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0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A7489-16EE-4D54-D9F4-98F0BFDE8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894BAB2D-18E0-6DEE-96F0-3A265D05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C597C-D003-6220-64D0-7B1C8CF061EF}"/>
              </a:ext>
            </a:extLst>
          </p:cNvPr>
          <p:cNvSpPr txBox="1"/>
          <p:nvPr/>
        </p:nvSpPr>
        <p:spPr>
          <a:xfrm>
            <a:off x="188566" y="4064824"/>
            <a:ext cx="2292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1400" b="1" dirty="0"/>
              <a:t>Club Service </a:t>
            </a:r>
            <a:br>
              <a:rPr lang="nl-NL" sz="1400" dirty="0"/>
            </a:br>
            <a:r>
              <a:rPr lang="nl-NL" sz="1400" dirty="0"/>
              <a:t>een sterke club </a:t>
            </a:r>
          </a:p>
          <a:p>
            <a:pPr lvl="0" algn="ctr"/>
            <a:r>
              <a:rPr lang="nl-NL" sz="1400" dirty="0"/>
              <a:t>bouwen</a:t>
            </a:r>
            <a:endParaRPr lang="en-NL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6B639F-4B10-9262-73DB-68B730DFF029}"/>
              </a:ext>
            </a:extLst>
          </p:cNvPr>
          <p:cNvSpPr txBox="1"/>
          <p:nvPr/>
        </p:nvSpPr>
        <p:spPr>
          <a:xfrm>
            <a:off x="2338467" y="4064824"/>
            <a:ext cx="2292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1400" b="1" dirty="0"/>
              <a:t>Community Service</a:t>
            </a:r>
            <a:br>
              <a:rPr lang="nl-NL" sz="1400" dirty="0"/>
            </a:br>
            <a:r>
              <a:rPr lang="nl-NL" sz="1400" dirty="0"/>
              <a:t>iets doen voor de samenleving</a:t>
            </a:r>
            <a:endParaRPr lang="en-NL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399F6-A7E1-F947-B537-D068CCEC0B9C}"/>
              </a:ext>
            </a:extLst>
          </p:cNvPr>
          <p:cNvSpPr txBox="1"/>
          <p:nvPr/>
        </p:nvSpPr>
        <p:spPr>
          <a:xfrm>
            <a:off x="4724401" y="4064824"/>
            <a:ext cx="2292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1400" b="1" dirty="0" err="1"/>
              <a:t>Vocational</a:t>
            </a:r>
            <a:r>
              <a:rPr lang="nl-NL" sz="1400" b="1" dirty="0"/>
              <a:t> Service </a:t>
            </a:r>
            <a:br>
              <a:rPr lang="nl-NL" sz="1400" dirty="0"/>
            </a:br>
            <a:r>
              <a:rPr lang="nl-NL" sz="1400" dirty="0"/>
              <a:t>je beroep inzetten </a:t>
            </a:r>
          </a:p>
          <a:p>
            <a:pPr lvl="0" algn="ctr"/>
            <a:r>
              <a:rPr lang="nl-NL" sz="1400" dirty="0"/>
              <a:t>voor anderen</a:t>
            </a:r>
            <a:endParaRPr lang="en-NL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66522-EC2C-EFCF-65E9-B3035C7FAF5F}"/>
              </a:ext>
            </a:extLst>
          </p:cNvPr>
          <p:cNvSpPr txBox="1"/>
          <p:nvPr/>
        </p:nvSpPr>
        <p:spPr>
          <a:xfrm>
            <a:off x="9563724" y="4064824"/>
            <a:ext cx="2292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1400" b="1" dirty="0" err="1"/>
              <a:t>Youth</a:t>
            </a:r>
            <a:r>
              <a:rPr lang="nl-NL" sz="1400" b="1" dirty="0"/>
              <a:t> Service </a:t>
            </a:r>
            <a:br>
              <a:rPr lang="nl-NL" sz="1400" dirty="0"/>
            </a:br>
            <a:r>
              <a:rPr lang="nl-NL" sz="1400" dirty="0"/>
              <a:t>jongeren kansen </a:t>
            </a:r>
          </a:p>
          <a:p>
            <a:pPr lvl="0" algn="ctr"/>
            <a:r>
              <a:rPr lang="nl-NL" sz="1400" dirty="0"/>
              <a:t>bieden</a:t>
            </a:r>
            <a:endParaRPr lang="en-NL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5E10F-6D61-B7BA-2174-AC81C64E1E3A}"/>
              </a:ext>
            </a:extLst>
          </p:cNvPr>
          <p:cNvSpPr txBox="1"/>
          <p:nvPr/>
        </p:nvSpPr>
        <p:spPr>
          <a:xfrm>
            <a:off x="7136568" y="4064824"/>
            <a:ext cx="2292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nl-NL" sz="1400" b="1" dirty="0"/>
              <a:t>International Service </a:t>
            </a:r>
            <a:br>
              <a:rPr lang="nl-NL" sz="1400" dirty="0"/>
            </a:br>
            <a:r>
              <a:rPr lang="nl-NL" sz="1400" dirty="0"/>
              <a:t>samenwerken over grenzen heen</a:t>
            </a:r>
            <a:endParaRPr lang="en-NL" sz="1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8EC8F8-9875-A235-EA57-51E5FF982396}"/>
              </a:ext>
            </a:extLst>
          </p:cNvPr>
          <p:cNvSpPr/>
          <p:nvPr/>
        </p:nvSpPr>
        <p:spPr>
          <a:xfrm>
            <a:off x="5336498" y="2775679"/>
            <a:ext cx="1061803" cy="1061803"/>
          </a:xfrm>
          <a:prstGeom prst="ellipse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B0365A-92DB-FAD6-3279-6C4166AB183D}"/>
              </a:ext>
            </a:extLst>
          </p:cNvPr>
          <p:cNvSpPr/>
          <p:nvPr/>
        </p:nvSpPr>
        <p:spPr>
          <a:xfrm>
            <a:off x="2961807" y="2775679"/>
            <a:ext cx="1061803" cy="1061803"/>
          </a:xfrm>
          <a:prstGeom prst="ellipse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58C9F40-83F7-0AA2-DA9C-6E5E8D716438}"/>
              </a:ext>
            </a:extLst>
          </p:cNvPr>
          <p:cNvSpPr/>
          <p:nvPr/>
        </p:nvSpPr>
        <p:spPr>
          <a:xfrm>
            <a:off x="7701197" y="2775679"/>
            <a:ext cx="1061803" cy="1061803"/>
          </a:xfrm>
          <a:prstGeom prst="ellipse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8714AD-8178-4DC4-FB47-3FFEC567FC33}"/>
              </a:ext>
            </a:extLst>
          </p:cNvPr>
          <p:cNvSpPr/>
          <p:nvPr/>
        </p:nvSpPr>
        <p:spPr>
          <a:xfrm>
            <a:off x="10139597" y="2775679"/>
            <a:ext cx="1061803" cy="1061803"/>
          </a:xfrm>
          <a:prstGeom prst="ellipse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444334-04B6-0CD1-78FF-8FEBD523E62B}"/>
              </a:ext>
            </a:extLst>
          </p:cNvPr>
          <p:cNvSpPr/>
          <p:nvPr/>
        </p:nvSpPr>
        <p:spPr>
          <a:xfrm>
            <a:off x="762000" y="2775679"/>
            <a:ext cx="1061803" cy="1061803"/>
          </a:xfrm>
          <a:prstGeom prst="ellipse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31BD3A4-2A29-BABD-0022-BF33A970B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839" y="2946816"/>
            <a:ext cx="719529" cy="719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2C06E-B845-019D-8305-EADE51096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2" y="2939321"/>
            <a:ext cx="734518" cy="7345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1086D6-95C9-A5D4-2396-504FC00A8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849" y="3001677"/>
            <a:ext cx="709941" cy="655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77DBA9C-BFE0-CCB7-5354-41A0F9F49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7565" y="2921105"/>
            <a:ext cx="617757" cy="766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A10D02-4CAA-436F-F263-9BBC77DE8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7691" y="3098328"/>
            <a:ext cx="719416" cy="416504"/>
          </a:xfrm>
          <a:prstGeom prst="rect">
            <a:avLst/>
          </a:prstGeom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6264C89D-923F-8BA1-BA4E-458CB080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52464"/>
            <a:ext cx="11506200" cy="1235033"/>
          </a:xfrm>
        </p:spPr>
        <p:txBody>
          <a:bodyPr>
            <a:normAutofit/>
          </a:bodyPr>
          <a:lstStyle/>
          <a:p>
            <a:r>
              <a:rPr lang="en-US" sz="4000" dirty="0"/>
              <a:t>7. De 5 avenues of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5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0867-6E22-931D-BCF1-143C9BDA0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2143F0-D089-115B-4820-E2E178EC5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8800" y="1879211"/>
            <a:ext cx="3906322" cy="1135062"/>
          </a:xfrm>
        </p:spPr>
        <p:txBody>
          <a:bodyPr/>
          <a:lstStyle/>
          <a:p>
            <a:pPr lvl="0"/>
            <a:r>
              <a:rPr lang="en-US" sz="4000" dirty="0"/>
              <a:t>8. Rotary in </a:t>
            </a:r>
            <a:r>
              <a:rPr lang="en-US" sz="4000" dirty="0" err="1"/>
              <a:t>nederland</a:t>
            </a:r>
            <a:endParaRPr lang="en-US" sz="4000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A4EF455-84F9-5F5E-F814-505E2ACA1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sp>
        <p:nvSpPr>
          <p:cNvPr id="2" name="Subtitle 4">
            <a:extLst>
              <a:ext uri="{FF2B5EF4-FFF2-40B4-BE49-F238E27FC236}">
                <a16:creationId xmlns:a16="http://schemas.microsoft.com/office/drawing/2014/main" id="{56E896BF-E912-85B5-F771-C7686EC40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055" y="3229983"/>
            <a:ext cx="4684464" cy="197576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/>
              <a:t>7 districten, ± 14.500 leden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/>
              <a:t>Samenwerking via Stichting Rotary Administratie Nederland (RAN) </a:t>
            </a:r>
            <a:endParaRPr lang="en-US" sz="2000" dirty="0"/>
          </a:p>
        </p:txBody>
      </p:sp>
      <p:pic>
        <p:nvPicPr>
          <p:cNvPr id="6" name="Picture 5" descr="A map of the netherlands with blue lines&#10;&#10;AI-generated content may be incorrect.">
            <a:extLst>
              <a:ext uri="{FF2B5EF4-FFF2-40B4-BE49-F238E27FC236}">
                <a16:creationId xmlns:a16="http://schemas.microsoft.com/office/drawing/2014/main" id="{526F45B8-30B4-94C4-BF4E-B5AE874C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3" y="629587"/>
            <a:ext cx="4975366" cy="5696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9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3D2EC-CEBC-23FA-F01E-F70BC568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D2CA70-C5E3-AFB0-011F-C196721B2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235033"/>
          </a:xfrm>
        </p:spPr>
        <p:txBody>
          <a:bodyPr>
            <a:normAutofit/>
          </a:bodyPr>
          <a:lstStyle/>
          <a:p>
            <a:r>
              <a:rPr lang="nl-NL" sz="4000" dirty="0"/>
              <a:t>8. The Rotary Foundation</a:t>
            </a:r>
            <a:r>
              <a:rPr lang="en-NL" sz="4000" dirty="0"/>
              <a:t> </a:t>
            </a:r>
            <a:endParaRPr lang="en-US" sz="40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2F464EF-6229-3DD4-9546-9C67A382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AD857E0-100F-E78E-03BF-4ABBB0A6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42067"/>
            <a:ext cx="4198495" cy="4034896"/>
          </a:xfrm>
        </p:spPr>
        <p:txBody>
          <a:bodyPr>
            <a:normAutofit/>
          </a:bodyPr>
          <a:lstStyle/>
          <a:p>
            <a:pPr lvl="0"/>
            <a:r>
              <a:rPr lang="nl-NL" sz="1800" dirty="0"/>
              <a:t>Wereldwijde </a:t>
            </a:r>
            <a:r>
              <a:rPr lang="nl-NL" sz="1800" dirty="0" err="1"/>
              <a:t>goededoelenorganisatie</a:t>
            </a:r>
            <a:r>
              <a:rPr lang="nl-NL" sz="1800" dirty="0"/>
              <a:t> van Rotary</a:t>
            </a:r>
            <a:endParaRPr lang="en-NL" sz="1800" dirty="0"/>
          </a:p>
          <a:p>
            <a:pPr lvl="0"/>
            <a:r>
              <a:rPr lang="nl-NL" sz="1800" dirty="0"/>
              <a:t>91% van alle giften gaat direct naar projecten</a:t>
            </a:r>
            <a:endParaRPr lang="en-NL" sz="1800" dirty="0"/>
          </a:p>
          <a:p>
            <a:pPr lvl="0"/>
            <a:r>
              <a:rPr lang="nl-NL" sz="1800" dirty="0"/>
              <a:t>Projecten rond gezondheid, water, onderwijs, vrede</a:t>
            </a:r>
            <a:endParaRPr lang="en-NL" sz="1800" dirty="0"/>
          </a:p>
          <a:p>
            <a:r>
              <a:rPr lang="nl-NL" sz="1800" dirty="0"/>
              <a:t>End Polio </a:t>
            </a:r>
            <a:r>
              <a:rPr lang="nl-NL" sz="1800" dirty="0" err="1"/>
              <a:t>Now</a:t>
            </a:r>
            <a:r>
              <a:rPr lang="nl-NL" sz="1800" dirty="0"/>
              <a:t>: bijna uitgeroeid wereldwijd</a:t>
            </a:r>
            <a:r>
              <a:rPr lang="en-NL" sz="1800" dirty="0"/>
              <a:t> 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A5B6AB-DDEA-EC9F-5F02-CF67E7AAF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089"/>
          <a:stretch>
            <a:fillRect/>
          </a:stretch>
        </p:blipFill>
        <p:spPr>
          <a:xfrm>
            <a:off x="5471411" y="1536492"/>
            <a:ext cx="4729396" cy="4707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8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77EE-0C51-AFFD-21D0-2315F321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A7ED-F30F-3074-86ED-07EF2FC341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06B4E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47B64-2E44-A6A7-A7D0-303FCF502D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47423" y="1636969"/>
            <a:ext cx="5164826" cy="1135062"/>
          </a:xfrm>
        </p:spPr>
        <p:txBody>
          <a:bodyPr/>
          <a:lstStyle/>
          <a:p>
            <a:r>
              <a:rPr lang="nl-NL" sz="4000" dirty="0"/>
              <a:t>9.Lidmaatschap in de praktijk</a:t>
            </a:r>
            <a:r>
              <a:rPr lang="en-NL" sz="4000" dirty="0"/>
              <a:t> </a:t>
            </a:r>
            <a:endParaRPr lang="en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0C9043-59DE-B61F-6577-CB92E4500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5555" y="3162527"/>
            <a:ext cx="4986867" cy="1975764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Verschillende vormen </a:t>
            </a:r>
            <a:br>
              <a:rPr lang="nl-NL" sz="1800" dirty="0">
                <a:latin typeface="+mn-lt"/>
              </a:rPr>
            </a:br>
            <a:r>
              <a:rPr lang="nl-NL" sz="1800" dirty="0">
                <a:latin typeface="+mn-lt"/>
              </a:rPr>
              <a:t>(persoonlijk, duo, bedrijfsleden)</a:t>
            </a:r>
            <a:endParaRPr lang="en-NL" sz="1800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Clubs organiseren serviceprojecten </a:t>
            </a:r>
            <a:br>
              <a:rPr lang="nl-NL" sz="1800" dirty="0">
                <a:latin typeface="+mn-lt"/>
              </a:rPr>
            </a:br>
            <a:r>
              <a:rPr lang="nl-NL" sz="1800" dirty="0">
                <a:latin typeface="+mn-lt"/>
              </a:rPr>
              <a:t>én bijeenkomsten</a:t>
            </a:r>
            <a:endParaRPr lang="en-NL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Diversiteit en inclusie staan centraal </a:t>
            </a:r>
            <a:br>
              <a:rPr lang="nl-NL" sz="1800" dirty="0">
                <a:latin typeface="+mn-lt"/>
              </a:rPr>
            </a:br>
            <a:r>
              <a:rPr lang="nl-NL" sz="1800" dirty="0">
                <a:latin typeface="+mn-lt"/>
              </a:rPr>
              <a:t>(DEI-principe)</a:t>
            </a:r>
            <a:r>
              <a:rPr lang="en-NL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12" name="Picture Placeholder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EB3477A-5730-9CAF-F48C-96A55C5B2C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A6DB224-D4E0-9A66-A559-5DC50230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13" y="5825222"/>
            <a:ext cx="1412746" cy="530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40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A55A-9FE2-D526-1A06-7E033BA60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tables in a room&#10;&#10;AI-generated content may be incorrect.">
            <a:extLst>
              <a:ext uri="{FF2B5EF4-FFF2-40B4-BE49-F238E27FC236}">
                <a16:creationId xmlns:a16="http://schemas.microsoft.com/office/drawing/2014/main" id="{3D7BCB1F-EB32-4A09-AF22-85D6090BF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87" y="1543986"/>
            <a:ext cx="5314013" cy="53140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016ADB-3B3D-A8BE-6C24-D3A2C183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235033"/>
          </a:xfrm>
        </p:spPr>
        <p:txBody>
          <a:bodyPr>
            <a:normAutofit/>
          </a:bodyPr>
          <a:lstStyle/>
          <a:p>
            <a:r>
              <a:rPr lang="nl-NL" sz="4000" dirty="0"/>
              <a:t>10. De clubervaring</a:t>
            </a:r>
            <a:r>
              <a:rPr lang="en-NL" sz="4000" dirty="0"/>
              <a:t> </a:t>
            </a:r>
            <a:endParaRPr lang="en-US" sz="400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50A2F3B-081B-93C0-3F11-079772032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81" y="2142067"/>
            <a:ext cx="4123544" cy="4034896"/>
          </a:xfrm>
        </p:spPr>
        <p:txBody>
          <a:bodyPr>
            <a:normAutofit/>
          </a:bodyPr>
          <a:lstStyle/>
          <a:p>
            <a:pPr lvl="0"/>
            <a:r>
              <a:rPr lang="nl-NL" sz="1800" dirty="0"/>
              <a:t>Vriendschap, inspiratie en maatschappelijke betekenis</a:t>
            </a:r>
            <a:endParaRPr lang="en-NL" sz="1800" dirty="0"/>
          </a:p>
          <a:p>
            <a:pPr lvl="0"/>
            <a:r>
              <a:rPr lang="nl-NL" sz="1800" dirty="0"/>
              <a:t>Wisselende bijeenkomsten: fysiek, online, projectmatig</a:t>
            </a:r>
            <a:endParaRPr lang="en-NL" sz="1800" dirty="0"/>
          </a:p>
          <a:p>
            <a:r>
              <a:rPr lang="nl-NL" sz="1800" dirty="0"/>
              <a:t>Iedereen brengt iets in vanuit z’n vak of netwerk</a:t>
            </a:r>
            <a:r>
              <a:rPr lang="en-NL" sz="1800" dirty="0"/>
              <a:t> 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43B61-A333-3D61-178A-B72AD8E5C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8" y="5832717"/>
            <a:ext cx="1412746" cy="530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6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67D9D-B25C-1724-16ED-4EF81E7BD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87D27-6F17-AC7D-9A4E-6E228CDF2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3972" r="7427"/>
          <a:stretch>
            <a:fillRect/>
          </a:stretch>
        </p:blipFill>
        <p:spPr>
          <a:xfrm>
            <a:off x="0" y="1541137"/>
            <a:ext cx="6168452" cy="53168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367050-A03E-22E3-AABD-DC7A0061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235033"/>
          </a:xfrm>
        </p:spPr>
        <p:txBody>
          <a:bodyPr>
            <a:normAutofit/>
          </a:bodyPr>
          <a:lstStyle/>
          <a:p>
            <a:r>
              <a:rPr lang="nl-NL" sz="4000" dirty="0"/>
              <a:t>11. Jouw bijdrage </a:t>
            </a:r>
            <a:endParaRPr lang="en-US" sz="400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CBA2C15-3F74-4643-D166-8FA28E7E8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373" y="2142067"/>
            <a:ext cx="4123544" cy="4034896"/>
          </a:xfrm>
        </p:spPr>
        <p:txBody>
          <a:bodyPr>
            <a:normAutofit/>
          </a:bodyPr>
          <a:lstStyle/>
          <a:p>
            <a:pPr lvl="0"/>
            <a:r>
              <a:rPr lang="nl-NL" sz="1800" dirty="0"/>
              <a:t>Vriendschap, inspiratie en maatschappelijke betekenis</a:t>
            </a:r>
            <a:endParaRPr lang="en-NL" sz="1800" dirty="0"/>
          </a:p>
          <a:p>
            <a:pPr lvl="0"/>
            <a:r>
              <a:rPr lang="nl-NL" sz="1800" dirty="0"/>
              <a:t>Wisselende bijeenkomsten: fysiek, online, projectmatig</a:t>
            </a:r>
            <a:endParaRPr lang="en-NL" sz="1800" dirty="0"/>
          </a:p>
          <a:p>
            <a:r>
              <a:rPr lang="nl-NL" sz="1800" dirty="0"/>
              <a:t>Iedereen brengt iets in vanuit z’n vak of netwerk</a:t>
            </a:r>
            <a:r>
              <a:rPr lang="en-NL" sz="1800" dirty="0"/>
              <a:t> 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5346D-0F45-F65D-90DC-53C0B9E53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2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748F7-18C9-F776-4415-31059344A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48D46DDF-C0EE-4A7C-FBEE-D0F695A77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33447"/>
          <a:stretch>
            <a:fillRect/>
          </a:stretch>
        </p:blipFill>
        <p:spPr>
          <a:xfrm>
            <a:off x="5608927" y="1543987"/>
            <a:ext cx="6583074" cy="53140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714210-5C06-9727-DADC-24F1AB17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235033"/>
          </a:xfrm>
        </p:spPr>
        <p:txBody>
          <a:bodyPr>
            <a:normAutofit/>
          </a:bodyPr>
          <a:lstStyle/>
          <a:p>
            <a:r>
              <a:rPr lang="nl-NL" sz="4000" dirty="0"/>
              <a:t>12. Groei en leiderschap</a:t>
            </a:r>
            <a:endParaRPr lang="en-US" sz="4000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9A4E0BE-0B3D-8A15-82FB-78B152A9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09" y="2142067"/>
            <a:ext cx="4123544" cy="1410602"/>
          </a:xfrm>
        </p:spPr>
        <p:txBody>
          <a:bodyPr>
            <a:normAutofit/>
          </a:bodyPr>
          <a:lstStyle/>
          <a:p>
            <a:pPr marL="342900" lvl="0" indent="-342900"/>
            <a:r>
              <a:rPr lang="nl-NL" sz="1800" dirty="0"/>
              <a:t>Rotary is ook een leerplek: organisatie, leiderschap, ethiek</a:t>
            </a:r>
            <a:endParaRPr lang="en-NL" sz="1800" dirty="0"/>
          </a:p>
          <a:p>
            <a:pPr marL="342900" indent="-342900"/>
            <a:r>
              <a:rPr lang="en-US" sz="1800" dirty="0" err="1"/>
              <a:t>Districtsopleidingen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Rotary Learning Center</a:t>
            </a:r>
            <a:r>
              <a:rPr lang="en-NL" sz="1600" dirty="0"/>
              <a:t> 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D544D-AD1A-5B8D-B111-964387F95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8" y="5832717"/>
            <a:ext cx="1412746" cy="530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9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724CE1C9-89D9-91CB-70E9-466512963995}"/>
              </a:ext>
            </a:extLst>
          </p:cNvPr>
          <p:cNvSpPr/>
          <p:nvPr/>
        </p:nvSpPr>
        <p:spPr>
          <a:xfrm>
            <a:off x="0" y="4279361"/>
            <a:ext cx="12192000" cy="2578639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D0F5F-463D-C8B5-D913-2BE3A757E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13746" r="27034" b="10472"/>
          <a:stretch>
            <a:fillRect/>
          </a:stretch>
        </p:blipFill>
        <p:spPr>
          <a:xfrm>
            <a:off x="544441" y="3132970"/>
            <a:ext cx="3511966" cy="2448343"/>
          </a:xfrm>
          <a:prstGeom prst="roundRect">
            <a:avLst>
              <a:gd name="adj" fmla="val 0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1867D-AF36-B3E7-17FD-9D4CF7F7A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r="2186"/>
          <a:stretch/>
        </p:blipFill>
        <p:spPr>
          <a:xfrm>
            <a:off x="8040154" y="3132969"/>
            <a:ext cx="3511966" cy="2448343"/>
          </a:xfrm>
          <a:prstGeom prst="roundRect">
            <a:avLst>
              <a:gd name="adj" fmla="val 0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FFFFFF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97E24-878A-BE49-4781-4CC4BF33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2543" r="3972" b="14408"/>
          <a:stretch>
            <a:fillRect/>
          </a:stretch>
        </p:blipFill>
        <p:spPr>
          <a:xfrm>
            <a:off x="4344858" y="3132969"/>
            <a:ext cx="3511966" cy="2448343"/>
          </a:xfrm>
          <a:prstGeom prst="roundRect">
            <a:avLst>
              <a:gd name="adj" fmla="val 0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FFFFFF"/>
            </a:extrusionClr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FC5C790-21C4-1B6C-3FDA-4AD41D294F4B}"/>
              </a:ext>
            </a:extLst>
          </p:cNvPr>
          <p:cNvSpPr/>
          <p:nvPr/>
        </p:nvSpPr>
        <p:spPr>
          <a:xfrm>
            <a:off x="745914" y="2688885"/>
            <a:ext cx="1754841" cy="888168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Subtitle 14">
            <a:extLst>
              <a:ext uri="{FF2B5EF4-FFF2-40B4-BE49-F238E27FC236}">
                <a16:creationId xmlns:a16="http://schemas.microsoft.com/office/drawing/2014/main" id="{322599F2-E657-0EA3-C1E7-D3040E70FE7C}"/>
              </a:ext>
            </a:extLst>
          </p:cNvPr>
          <p:cNvSpPr txBox="1">
            <a:spLocks/>
          </p:cNvSpPr>
          <p:nvPr/>
        </p:nvSpPr>
        <p:spPr>
          <a:xfrm>
            <a:off x="880134" y="2792225"/>
            <a:ext cx="1952616" cy="644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Club-DNA: </a:t>
            </a:r>
            <a:br>
              <a:rPr lang="nl-NL" sz="1400" i="1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wie zijn we, waar staan we voor?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46E40-CCEF-C416-DE6A-54EF13D33BF8}"/>
              </a:ext>
            </a:extLst>
          </p:cNvPr>
          <p:cNvSpPr/>
          <p:nvPr/>
        </p:nvSpPr>
        <p:spPr>
          <a:xfrm>
            <a:off x="8210580" y="2688885"/>
            <a:ext cx="2005403" cy="888168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Subtitle 14">
            <a:extLst>
              <a:ext uri="{FF2B5EF4-FFF2-40B4-BE49-F238E27FC236}">
                <a16:creationId xmlns:a16="http://schemas.microsoft.com/office/drawing/2014/main" id="{D3E0A0E4-77C6-F242-F8E9-2A6BF0CE0283}"/>
              </a:ext>
            </a:extLst>
          </p:cNvPr>
          <p:cNvSpPr txBox="1">
            <a:spLocks/>
          </p:cNvSpPr>
          <p:nvPr/>
        </p:nvSpPr>
        <p:spPr>
          <a:xfrm>
            <a:off x="8345700" y="2793574"/>
            <a:ext cx="1991850" cy="724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Nieuwe generaties </a:t>
            </a:r>
            <a:b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400" dirty="0">
                <a:solidFill>
                  <a:schemeClr val="bg1"/>
                </a:solidFill>
              </a:rPr>
              <a:t>en </a:t>
            </a:r>
            <a:r>
              <a:rPr lang="nl-NL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frisse ideeën </a:t>
            </a:r>
            <a:br>
              <a:rPr lang="nl-NL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zijn </a:t>
            </a:r>
            <a:r>
              <a:rPr lang="nl-NL" sz="1400" dirty="0">
                <a:solidFill>
                  <a:schemeClr val="bg1"/>
                </a:solidFill>
              </a:rPr>
              <a:t>welkom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5C914A-FCA0-789B-A1E6-5A39C511D63C}"/>
              </a:ext>
            </a:extLst>
          </p:cNvPr>
          <p:cNvSpPr/>
          <p:nvPr/>
        </p:nvSpPr>
        <p:spPr>
          <a:xfrm>
            <a:off x="4538362" y="2688885"/>
            <a:ext cx="2585803" cy="888168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Subtitle 14">
            <a:extLst>
              <a:ext uri="{FF2B5EF4-FFF2-40B4-BE49-F238E27FC236}">
                <a16:creationId xmlns:a16="http://schemas.microsoft.com/office/drawing/2014/main" id="{6821130E-8748-5B1D-52E6-EC01874E04C3}"/>
              </a:ext>
            </a:extLst>
          </p:cNvPr>
          <p:cNvSpPr txBox="1">
            <a:spLocks/>
          </p:cNvSpPr>
          <p:nvPr/>
        </p:nvSpPr>
        <p:spPr>
          <a:xfrm>
            <a:off x="4650275" y="2800240"/>
            <a:ext cx="2403424" cy="2898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nl-NL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 of Action:</a:t>
            </a:r>
            <a:r>
              <a:rPr lang="nl-NL" sz="1400" dirty="0">
                <a:solidFill>
                  <a:schemeClr val="bg1"/>
                </a:solidFill>
              </a:rPr>
              <a:t> zichtbaar, betrokken en toekomstgericht</a:t>
            </a:r>
            <a:r>
              <a:rPr lang="en-NL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BE12F86-1EB6-5F7F-6993-3953257F9BAE}"/>
              </a:ext>
            </a:extLst>
          </p:cNvPr>
          <p:cNvSpPr txBox="1">
            <a:spLocks/>
          </p:cNvSpPr>
          <p:nvPr/>
        </p:nvSpPr>
        <p:spPr>
          <a:xfrm>
            <a:off x="381000" y="1"/>
            <a:ext cx="11506200" cy="123503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dirty="0"/>
          </a:p>
          <a:p>
            <a:r>
              <a:rPr lang="nl-NL" sz="4000" dirty="0">
                <a:solidFill>
                  <a:srgbClr val="06B4E6"/>
                </a:solidFill>
              </a:rPr>
              <a:t>13. SAMEN BOUWEN AAN EEN VITALE CLUB</a:t>
            </a:r>
            <a:endParaRPr lang="en-US" sz="4000" dirty="0">
              <a:solidFill>
                <a:srgbClr val="06B4E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2B8582-DD5F-920D-F78A-5B94544C5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8" y="5832717"/>
            <a:ext cx="1412746" cy="5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DA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25C05-0B89-CCBB-665C-EE129AD57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F0D55EF-12CD-2787-C7D8-07831602F49E}"/>
              </a:ext>
            </a:extLst>
          </p:cNvPr>
          <p:cNvSpPr/>
          <p:nvPr/>
        </p:nvSpPr>
        <p:spPr>
          <a:xfrm>
            <a:off x="0" y="0"/>
            <a:ext cx="12276944" cy="685400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35DAA"/>
              </a:gs>
              <a:gs pos="100000">
                <a:srgbClr val="0C35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6523EAB-75CC-6DAF-2DAA-0732FEFDD188}"/>
              </a:ext>
            </a:extLst>
          </p:cNvPr>
          <p:cNvSpPr txBox="1">
            <a:spLocks/>
          </p:cNvSpPr>
          <p:nvPr/>
        </p:nvSpPr>
        <p:spPr>
          <a:xfrm>
            <a:off x="232083" y="367602"/>
            <a:ext cx="4978400" cy="1135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14. Contact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6C0BAAEE-2EB0-6DF9-50AF-1FCACF42B875}"/>
              </a:ext>
            </a:extLst>
          </p:cNvPr>
          <p:cNvSpPr txBox="1">
            <a:spLocks/>
          </p:cNvSpPr>
          <p:nvPr/>
        </p:nvSpPr>
        <p:spPr>
          <a:xfrm>
            <a:off x="329748" y="1663508"/>
            <a:ext cx="3867499" cy="19757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b="1" dirty="0">
                <a:solidFill>
                  <a:schemeClr val="bg1"/>
                </a:solidFill>
              </a:rPr>
              <a:t>Clubcontact</a:t>
            </a:r>
            <a:br>
              <a:rPr lang="nl-NL" sz="1600" dirty="0">
                <a:solidFill>
                  <a:schemeClr val="bg1"/>
                </a:solidFill>
              </a:rPr>
            </a:br>
            <a:r>
              <a:rPr lang="nl-NL" sz="1600" dirty="0">
                <a:solidFill>
                  <a:schemeClr val="bg1"/>
                </a:solidFill>
              </a:rPr>
              <a:t>Voornaam Achternaam </a:t>
            </a:r>
            <a:br>
              <a:rPr lang="nl-NL" sz="1600" dirty="0">
                <a:solidFill>
                  <a:schemeClr val="bg1"/>
                </a:solidFill>
              </a:rPr>
            </a:br>
            <a:r>
              <a:rPr lang="nl-NL" sz="1600" dirty="0">
                <a:solidFill>
                  <a:schemeClr val="bg1"/>
                </a:solidFill>
              </a:rPr>
              <a:t>Naam@clubemail.nl</a:t>
            </a:r>
            <a:br>
              <a:rPr lang="nl-NL" sz="1600" dirty="0">
                <a:solidFill>
                  <a:schemeClr val="bg1"/>
                </a:solidFill>
              </a:rPr>
            </a:br>
            <a:r>
              <a:rPr lang="nl-NL" sz="1600" dirty="0" err="1">
                <a:solidFill>
                  <a:schemeClr val="bg1"/>
                </a:solidFill>
              </a:rPr>
              <a:t>Rotary.nl</a:t>
            </a:r>
            <a:r>
              <a:rPr lang="nl-NL" sz="1600" dirty="0">
                <a:solidFill>
                  <a:schemeClr val="bg1"/>
                </a:solidFill>
              </a:rPr>
              <a:t>/clubwebsite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 descr="A computer with a screen showing a person walking with a cooler&#10;&#10;AI-generated content may be incorrect.">
            <a:extLst>
              <a:ext uri="{FF2B5EF4-FFF2-40B4-BE49-F238E27FC236}">
                <a16:creationId xmlns:a16="http://schemas.microsoft.com/office/drawing/2014/main" id="{DCDEF2A2-1CE6-7CA1-49E8-A91237EBF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51" y="1069875"/>
            <a:ext cx="9146849" cy="578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04E9B-EBDD-1E64-C224-EE5742330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70" y="378215"/>
            <a:ext cx="1114328" cy="4237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39FACB-DE38-800B-0025-5774F587758C}"/>
              </a:ext>
            </a:extLst>
          </p:cNvPr>
          <p:cNvGrpSpPr/>
          <p:nvPr/>
        </p:nvGrpSpPr>
        <p:grpSpPr>
          <a:xfrm>
            <a:off x="3045151" y="2857658"/>
            <a:ext cx="1926238" cy="2534146"/>
            <a:chOff x="1528995" y="3020518"/>
            <a:chExt cx="1926238" cy="253414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CC26B46-E297-7239-E5D0-01FDCE6FAE51}"/>
                </a:ext>
              </a:extLst>
            </p:cNvPr>
            <p:cNvSpPr/>
            <p:nvPr/>
          </p:nvSpPr>
          <p:spPr>
            <a:xfrm>
              <a:off x="1558978" y="3020518"/>
              <a:ext cx="1896255" cy="2315980"/>
            </a:xfrm>
            <a:prstGeom prst="roundRect">
              <a:avLst>
                <a:gd name="adj" fmla="val 701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3949" dir="2700000" algn="tl" rotWithShape="0">
                <a:prstClr val="black">
                  <a:alpha val="19847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rgbClr val="CFEAFC"/>
                </a:solidFill>
              </a:endParaRPr>
            </a:p>
          </p:txBody>
        </p:sp>
        <p:sp>
          <p:nvSpPr>
            <p:cNvPr id="12" name="Subtitle 4">
              <a:extLst>
                <a:ext uri="{FF2B5EF4-FFF2-40B4-BE49-F238E27FC236}">
                  <a16:creationId xmlns:a16="http://schemas.microsoft.com/office/drawing/2014/main" id="{F921C5C7-0273-569C-C09B-190C60C2BDAA}"/>
                </a:ext>
              </a:extLst>
            </p:cNvPr>
            <p:cNvSpPr txBox="1">
              <a:spLocks/>
            </p:cNvSpPr>
            <p:nvPr/>
          </p:nvSpPr>
          <p:spPr>
            <a:xfrm>
              <a:off x="1656378" y="4676929"/>
              <a:ext cx="1686430" cy="8777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400" b="1" dirty="0">
                  <a:solidFill>
                    <a:srgbClr val="15458F"/>
                  </a:solidFill>
                </a:rPr>
                <a:t>Bekijk het handboek online</a:t>
              </a:r>
              <a:endParaRPr lang="en-US" sz="1400" b="1" dirty="0">
                <a:solidFill>
                  <a:srgbClr val="15458F"/>
                </a:solidFill>
              </a:endParaRPr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6298E3AE-0FBA-178F-2D75-FE5C1977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815" t="42093" r="45110" b="41561"/>
            <a:stretch>
              <a:fillRect/>
            </a:stretch>
          </p:blipFill>
          <p:spPr>
            <a:xfrm>
              <a:off x="1528995" y="3041474"/>
              <a:ext cx="1873771" cy="1710043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9471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1905C9-9122-C197-0E88-D3BD140046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276944" cy="685400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35DAA"/>
              </a:gs>
              <a:gs pos="100000">
                <a:srgbClr val="0C35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A0CA2C3B-2400-8546-9129-3397E5BFDCA2}"/>
              </a:ext>
            </a:extLst>
          </p:cNvPr>
          <p:cNvSpPr txBox="1">
            <a:spLocks/>
          </p:cNvSpPr>
          <p:nvPr/>
        </p:nvSpPr>
        <p:spPr>
          <a:xfrm>
            <a:off x="0" y="8382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WELKOM BIJ ROTARY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A7EA527-6B7F-F9FA-F979-692DBF0F2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179" y="325750"/>
            <a:ext cx="1094619" cy="416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8C159-63C9-CC53-29A0-3AA115081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t="6826" r="1991" b="1175"/>
          <a:stretch>
            <a:fillRect/>
          </a:stretch>
        </p:blipFill>
        <p:spPr>
          <a:xfrm>
            <a:off x="-165847" y="2684893"/>
            <a:ext cx="3216024" cy="221497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2E3797A-1EB8-0374-E943-5B3E78E9E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4519" r="29341" b="2541"/>
          <a:stretch>
            <a:fillRect/>
          </a:stretch>
        </p:blipFill>
        <p:spPr>
          <a:xfrm>
            <a:off x="3296592" y="2684892"/>
            <a:ext cx="2587203" cy="22149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BCCBC19-471E-4DD3-1233-0A59C2B63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3661" r="-475" b="34023"/>
          <a:stretch>
            <a:fillRect/>
          </a:stretch>
        </p:blipFill>
        <p:spPr>
          <a:xfrm>
            <a:off x="9004568" y="2684893"/>
            <a:ext cx="3551996" cy="22306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405F7ADA-4BB4-A53A-0F6C-497F8AAB8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33395" r="7425" b="23013"/>
          <a:stretch>
            <a:fillRect/>
          </a:stretch>
        </p:blipFill>
        <p:spPr>
          <a:xfrm>
            <a:off x="6206346" y="2677042"/>
            <a:ext cx="2475671" cy="2238541"/>
          </a:xfrm>
          <a:prstGeom prst="roundRect">
            <a:avLst>
              <a:gd name="adj" fmla="val 0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FFFFFF"/>
            </a:extrusionClr>
          </a:sp3d>
        </p:spPr>
      </p:pic>
      <p:sp>
        <p:nvSpPr>
          <p:cNvPr id="9" name="Subtitle 14">
            <a:extLst>
              <a:ext uri="{FF2B5EF4-FFF2-40B4-BE49-F238E27FC236}">
                <a16:creationId xmlns:a16="http://schemas.microsoft.com/office/drawing/2014/main" id="{251D4E84-AD29-A00F-B49A-C9AD3CA4DDC1}"/>
              </a:ext>
            </a:extLst>
          </p:cNvPr>
          <p:cNvSpPr txBox="1">
            <a:spLocks/>
          </p:cNvSpPr>
          <p:nvPr/>
        </p:nvSpPr>
        <p:spPr>
          <a:xfrm>
            <a:off x="1216810" y="5673664"/>
            <a:ext cx="9758381" cy="2069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Samen maken we verschil – lokaal én wereldwijd</a:t>
            </a:r>
            <a:r>
              <a:rPr lang="en-NL" sz="32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endParaRPr lang="en-US" sz="32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91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FDFD8C-EC28-82FB-FBDE-D967DB8FDD67}"/>
              </a:ext>
            </a:extLst>
          </p:cNvPr>
          <p:cNvSpPr/>
          <p:nvPr/>
        </p:nvSpPr>
        <p:spPr>
          <a:xfrm>
            <a:off x="0" y="0"/>
            <a:ext cx="12276944" cy="685400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35DAA"/>
              </a:gs>
              <a:gs pos="100000">
                <a:srgbClr val="0C35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5" name="Online Media 4" descr="Rotary People of Action">
            <a:hlinkClick r:id="" action="ppaction://media"/>
            <a:extLst>
              <a:ext uri="{FF2B5EF4-FFF2-40B4-BE49-F238E27FC236}">
                <a16:creationId xmlns:a16="http://schemas.microsoft.com/office/drawing/2014/main" id="{085279F9-D6A9-A00D-26F6-E5C64D92E3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6261" y="423348"/>
            <a:ext cx="10639478" cy="60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B2CCF-1004-6577-2FB7-15E7F104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2FC3A7-695E-E11D-F3A0-E1A6BE05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235033"/>
          </a:xfrm>
        </p:spPr>
        <p:txBody>
          <a:bodyPr>
            <a:normAutofit/>
          </a:bodyPr>
          <a:lstStyle/>
          <a:p>
            <a:r>
              <a:rPr lang="en-US" sz="4000" dirty="0"/>
              <a:t>1. Rotary in het </a:t>
            </a:r>
            <a:r>
              <a:rPr lang="en-US" sz="4000" dirty="0" err="1"/>
              <a:t>kort</a:t>
            </a:r>
            <a:endParaRPr lang="en-US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3A3B82-77FB-A67D-3F11-464146797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42067"/>
            <a:ext cx="4708161" cy="4034896"/>
          </a:xfrm>
        </p:spPr>
        <p:txBody>
          <a:bodyPr>
            <a:normAutofit/>
          </a:bodyPr>
          <a:lstStyle/>
          <a:p>
            <a:pPr marL="285750" lvl="0" indent="-285750"/>
            <a:r>
              <a:rPr lang="nl-NL" sz="1800" dirty="0"/>
              <a:t>Wereldwijd netwerk van 1,2 miljoen leden</a:t>
            </a:r>
            <a:endParaRPr lang="en-NL" sz="1800" dirty="0"/>
          </a:p>
          <a:p>
            <a:pPr marL="285750" lvl="0" indent="-285750"/>
            <a:r>
              <a:rPr lang="nl-NL" sz="1800" dirty="0"/>
              <a:t>bijna 500 clubs in Nederland</a:t>
            </a:r>
            <a:endParaRPr lang="en-NL" sz="1800" dirty="0"/>
          </a:p>
          <a:p>
            <a:pPr marL="285750" lvl="0" indent="-285750"/>
            <a:r>
              <a:rPr lang="nl-NL" sz="1800" dirty="0"/>
              <a:t>Motto: </a:t>
            </a:r>
            <a:r>
              <a:rPr lang="nl-NL" sz="1800" i="1" dirty="0"/>
              <a:t>Service </a:t>
            </a:r>
            <a:r>
              <a:rPr lang="nl-NL" sz="1800" i="1" dirty="0" err="1"/>
              <a:t>above</a:t>
            </a:r>
            <a:r>
              <a:rPr lang="nl-NL" sz="1800" i="1" dirty="0"/>
              <a:t> </a:t>
            </a:r>
            <a:r>
              <a:rPr lang="nl-NL" sz="1800" i="1" dirty="0" err="1"/>
              <a:t>Self</a:t>
            </a:r>
            <a:endParaRPr lang="en-NL" sz="1800" dirty="0"/>
          </a:p>
          <a:p>
            <a:pPr marL="285750" indent="-285750"/>
            <a:r>
              <a:rPr lang="nl-NL" sz="1800" dirty="0"/>
              <a:t>Rotary brengt mensen samen die iets willen bijdragen</a:t>
            </a:r>
            <a:r>
              <a:rPr lang="en-NL" sz="1800" dirty="0"/>
              <a:t> </a:t>
            </a:r>
            <a:endParaRPr lang="en-US" sz="18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4E684-4AC3-EF73-25BC-8AE96056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4A3003C-8E58-BDFE-E53B-00E8959D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724" y="1731364"/>
            <a:ext cx="4109662" cy="48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2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7CE0-04C0-2085-8840-627D2742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7A1497-7AB6-DDAC-CC50-D36E49C9E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6040" y="1976646"/>
            <a:ext cx="3570990" cy="1135062"/>
          </a:xfrm>
        </p:spPr>
        <p:txBody>
          <a:bodyPr/>
          <a:lstStyle/>
          <a:p>
            <a:pPr lvl="0"/>
            <a:r>
              <a:rPr lang="en-US" sz="4000" dirty="0"/>
              <a:t>2. Wat is het </a:t>
            </a:r>
            <a:r>
              <a:rPr lang="en-US" sz="4000" dirty="0" err="1"/>
              <a:t>doel</a:t>
            </a:r>
            <a:r>
              <a:rPr lang="en-US" sz="4000" dirty="0"/>
              <a:t> van rotary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235CEF8-5159-B396-BB9A-193D3AB4F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sp>
        <p:nvSpPr>
          <p:cNvPr id="2" name="Subtitle 4">
            <a:extLst>
              <a:ext uri="{FF2B5EF4-FFF2-40B4-BE49-F238E27FC236}">
                <a16:creationId xmlns:a16="http://schemas.microsoft.com/office/drawing/2014/main" id="{8D019291-EB84-1A43-1244-0008954A5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800" y="3387378"/>
            <a:ext cx="3867499" cy="1975764"/>
          </a:xfrm>
        </p:spPr>
        <p:txBody>
          <a:bodyPr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Het ideaal van dienstbaarheid stimuleren</a:t>
            </a:r>
            <a:endParaRPr lang="en-NL" sz="1800" dirty="0"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Eerlijkheid, vriendschap en leiderschap bevorderen</a:t>
            </a:r>
            <a:endParaRPr lang="en-NL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Samen werken aan vrede, gezondheid en begrip voor elkaar in de wereld</a:t>
            </a:r>
            <a:br>
              <a:rPr lang="nl-NL" sz="1800" dirty="0"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F11CF1-2902-ECDF-908F-5E731B37AED2}"/>
              </a:ext>
            </a:extLst>
          </p:cNvPr>
          <p:cNvSpPr/>
          <p:nvPr/>
        </p:nvSpPr>
        <p:spPr>
          <a:xfrm>
            <a:off x="7427627" y="1836284"/>
            <a:ext cx="3190556" cy="646883"/>
          </a:xfrm>
          <a:prstGeom prst="rect">
            <a:avLst/>
          </a:prstGeom>
          <a:solidFill>
            <a:srgbClr val="035D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6FC40-5E98-AD99-EAD3-523ABE07303C}"/>
              </a:ext>
            </a:extLst>
          </p:cNvPr>
          <p:cNvSpPr/>
          <p:nvPr/>
        </p:nvSpPr>
        <p:spPr>
          <a:xfrm>
            <a:off x="7427627" y="2620278"/>
            <a:ext cx="3190556" cy="646883"/>
          </a:xfrm>
          <a:prstGeom prst="rect">
            <a:avLst/>
          </a:prstGeom>
          <a:solidFill>
            <a:srgbClr val="035D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3ACCBE-2F98-90A2-559F-545973AA6404}"/>
              </a:ext>
            </a:extLst>
          </p:cNvPr>
          <p:cNvSpPr/>
          <p:nvPr/>
        </p:nvSpPr>
        <p:spPr>
          <a:xfrm>
            <a:off x="7427627" y="3419977"/>
            <a:ext cx="3190556" cy="754184"/>
          </a:xfrm>
          <a:prstGeom prst="rect">
            <a:avLst/>
          </a:prstGeom>
          <a:solidFill>
            <a:srgbClr val="035D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41C63-786A-2B07-E6AE-E3751EB5E7C6}"/>
              </a:ext>
            </a:extLst>
          </p:cNvPr>
          <p:cNvSpPr/>
          <p:nvPr/>
        </p:nvSpPr>
        <p:spPr>
          <a:xfrm>
            <a:off x="7417584" y="4331881"/>
            <a:ext cx="3190556" cy="709159"/>
          </a:xfrm>
          <a:prstGeom prst="rect">
            <a:avLst/>
          </a:prstGeom>
          <a:solidFill>
            <a:srgbClr val="035D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0B904-EB71-ED32-EF33-159C2CCDED8D}"/>
              </a:ext>
            </a:extLst>
          </p:cNvPr>
          <p:cNvSpPr txBox="1"/>
          <p:nvPr/>
        </p:nvSpPr>
        <p:spPr>
          <a:xfrm>
            <a:off x="7526252" y="2011171"/>
            <a:ext cx="29841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Is it the TRUTH?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75B459-CCCD-7294-957D-91A3A358979B}"/>
              </a:ext>
            </a:extLst>
          </p:cNvPr>
          <p:cNvSpPr txBox="1"/>
          <p:nvPr/>
        </p:nvSpPr>
        <p:spPr>
          <a:xfrm>
            <a:off x="7468274" y="2761346"/>
            <a:ext cx="3115232" cy="338554"/>
          </a:xfrm>
          <a:prstGeom prst="rect">
            <a:avLst/>
          </a:prstGeom>
          <a:solidFill>
            <a:srgbClr val="035DAA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</a:rPr>
              <a:t>Is it FAIR to all concerned?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F30F8-C57D-17A2-0AD2-78C9507BCEA8}"/>
              </a:ext>
            </a:extLst>
          </p:cNvPr>
          <p:cNvSpPr txBox="1"/>
          <p:nvPr/>
        </p:nvSpPr>
        <p:spPr>
          <a:xfrm>
            <a:off x="7440842" y="3529634"/>
            <a:ext cx="3115232" cy="584775"/>
          </a:xfrm>
          <a:prstGeom prst="rect">
            <a:avLst/>
          </a:prstGeom>
          <a:solidFill>
            <a:srgbClr val="035DAA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</a:rPr>
              <a:t>Will it build GOODWILL and BETTER FRIENDSHIPS?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6A197-8A73-EDC3-031E-92E44A2B07F6}"/>
              </a:ext>
            </a:extLst>
          </p:cNvPr>
          <p:cNvSpPr txBox="1"/>
          <p:nvPr/>
        </p:nvSpPr>
        <p:spPr>
          <a:xfrm>
            <a:off x="7464327" y="4411753"/>
            <a:ext cx="3115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</a:rPr>
              <a:t>Will it be BENEFICIAL to all concerned?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C902D-B5CA-B8FF-C028-26C35615812E}"/>
              </a:ext>
            </a:extLst>
          </p:cNvPr>
          <p:cNvSpPr txBox="1"/>
          <p:nvPr/>
        </p:nvSpPr>
        <p:spPr>
          <a:xfrm>
            <a:off x="7435122" y="1294400"/>
            <a:ext cx="3215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The four way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0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planting a tree&#10;&#10;AI-generated content may be incorrect.">
            <a:extLst>
              <a:ext uri="{FF2B5EF4-FFF2-40B4-BE49-F238E27FC236}">
                <a16:creationId xmlns:a16="http://schemas.microsoft.com/office/drawing/2014/main" id="{8D10C1E8-7FF0-C67B-ABB9-9B40388A15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r="2384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CD09-CD26-D047-974D-11A04D762D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solidFill>
            <a:srgbClr val="06B4E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8249F-FCC6-9F43-B1FB-6B693FBA7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9771" y="1194759"/>
            <a:ext cx="4978400" cy="1135062"/>
          </a:xfrm>
        </p:spPr>
        <p:txBody>
          <a:bodyPr/>
          <a:lstStyle/>
          <a:p>
            <a:r>
              <a:rPr lang="en-US" sz="4000" dirty="0"/>
              <a:t>3. </a:t>
            </a:r>
            <a:r>
              <a:rPr lang="en-US" sz="4000" dirty="0" err="1"/>
              <a:t>Onze</a:t>
            </a:r>
            <a:r>
              <a:rPr lang="en-US" sz="4000" dirty="0"/>
              <a:t> </a:t>
            </a:r>
            <a:r>
              <a:rPr lang="en-US" sz="4000" dirty="0" err="1"/>
              <a:t>kernwaarden</a:t>
            </a:r>
            <a:endParaRPr lang="en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B86A2B-7E48-BF4A-8415-534B478A8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0448" y="2720317"/>
            <a:ext cx="4986867" cy="1975764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Dienstbaarheid</a:t>
            </a:r>
            <a:endParaRPr lang="en-NL" sz="1800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Vriendschap</a:t>
            </a:r>
            <a:endParaRPr lang="en-NL" sz="1800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Diversiteit</a:t>
            </a:r>
            <a:endParaRPr lang="en-NL" sz="1800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Integriteit</a:t>
            </a:r>
            <a:endParaRPr lang="en-NL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latin typeface="+mn-lt"/>
              </a:rPr>
              <a:t>Leiderschap</a:t>
            </a:r>
            <a:r>
              <a:rPr lang="en-NL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2AAB38E-56BD-9E94-CC79-90F22137F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13" y="5825222"/>
            <a:ext cx="1412746" cy="530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002749-ABF4-7999-095D-2A82E9A9D8E4}"/>
              </a:ext>
            </a:extLst>
          </p:cNvPr>
          <p:cNvSpPr txBox="1"/>
          <p:nvPr/>
        </p:nvSpPr>
        <p:spPr>
          <a:xfrm>
            <a:off x="6883146" y="4756766"/>
            <a:ext cx="3541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Deze waarden verbinden alle Rotarians wereldwijd</a:t>
            </a:r>
            <a:r>
              <a:rPr lang="en-NL" sz="1600" dirty="0">
                <a:solidFill>
                  <a:schemeClr val="bg1"/>
                </a:solidFill>
                <a:effectLst/>
              </a:rPr>
              <a:t> </a:t>
            </a:r>
            <a:endParaRPr lang="en-NL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64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0EB20-9A48-C49F-F0F5-9CCB9DE7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E4BFD9FC-1E76-CAE5-4D65-58DA377C375A}"/>
              </a:ext>
            </a:extLst>
          </p:cNvPr>
          <p:cNvSpPr/>
          <p:nvPr/>
        </p:nvSpPr>
        <p:spPr>
          <a:xfrm>
            <a:off x="0" y="4616970"/>
            <a:ext cx="12192000" cy="2241030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009092-56F7-7C84-BD5F-B7D944AB8315}"/>
              </a:ext>
            </a:extLst>
          </p:cNvPr>
          <p:cNvSpPr/>
          <p:nvPr/>
        </p:nvSpPr>
        <p:spPr>
          <a:xfrm>
            <a:off x="588517" y="1692039"/>
            <a:ext cx="3129044" cy="1223548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Subtitle 14">
            <a:extLst>
              <a:ext uri="{FF2B5EF4-FFF2-40B4-BE49-F238E27FC236}">
                <a16:creationId xmlns:a16="http://schemas.microsoft.com/office/drawing/2014/main" id="{A2FF2CF7-247D-B094-1912-2136061E779B}"/>
              </a:ext>
            </a:extLst>
          </p:cNvPr>
          <p:cNvSpPr txBox="1">
            <a:spLocks/>
          </p:cNvSpPr>
          <p:nvPr/>
        </p:nvSpPr>
        <p:spPr>
          <a:xfrm>
            <a:off x="722736" y="1840349"/>
            <a:ext cx="2867408" cy="644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b="1" dirty="0">
                <a:solidFill>
                  <a:schemeClr val="bg1"/>
                </a:solidFill>
              </a:rPr>
              <a:t>Je </a:t>
            </a:r>
            <a:r>
              <a:rPr lang="en-GB" sz="1400" b="1" dirty="0" err="1">
                <a:solidFill>
                  <a:schemeClr val="bg1"/>
                </a:solidFill>
              </a:rPr>
              <a:t>maakt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verschil</a:t>
            </a:r>
            <a:r>
              <a:rPr lang="en-GB" sz="1400" dirty="0">
                <a:solidFill>
                  <a:schemeClr val="bg1"/>
                </a:solidFill>
              </a:rPr>
              <a:t> 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Samen met </a:t>
            </a:r>
            <a:r>
              <a:rPr lang="en-GB" sz="1400" dirty="0" err="1">
                <a:solidFill>
                  <a:schemeClr val="bg1"/>
                </a:solidFill>
              </a:rPr>
              <a:t>anderen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draag</a:t>
            </a:r>
            <a:r>
              <a:rPr lang="en-GB" sz="1400" dirty="0">
                <a:solidFill>
                  <a:schemeClr val="bg1"/>
                </a:solidFill>
              </a:rPr>
              <a:t> je </a:t>
            </a:r>
            <a:r>
              <a:rPr lang="en-GB" sz="1400" dirty="0" err="1">
                <a:solidFill>
                  <a:schemeClr val="bg1"/>
                </a:solidFill>
              </a:rPr>
              <a:t>bij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aan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maatschappelijke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projecten</a:t>
            </a:r>
            <a:r>
              <a:rPr lang="en-GB" sz="1400" dirty="0">
                <a:solidFill>
                  <a:schemeClr val="bg1"/>
                </a:solidFill>
              </a:rPr>
              <a:t> met </a:t>
            </a:r>
            <a:r>
              <a:rPr lang="en-GB" sz="1400" dirty="0" err="1">
                <a:solidFill>
                  <a:schemeClr val="bg1"/>
                </a:solidFill>
              </a:rPr>
              <a:t>zichtbaar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resultaat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F41A74F9-CD3C-6A46-D061-259E0480D6BE}"/>
              </a:ext>
            </a:extLst>
          </p:cNvPr>
          <p:cNvSpPr txBox="1">
            <a:spLocks/>
          </p:cNvSpPr>
          <p:nvPr/>
        </p:nvSpPr>
        <p:spPr>
          <a:xfrm>
            <a:off x="381000" y="1"/>
            <a:ext cx="11506200" cy="123503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dirty="0"/>
          </a:p>
          <a:p>
            <a:r>
              <a:rPr lang="nl-NL" sz="4000" dirty="0">
                <a:solidFill>
                  <a:srgbClr val="06B4E6"/>
                </a:solidFill>
              </a:rPr>
              <a:t>4. WAAROM KIEZEN VOOR ROTARY</a:t>
            </a:r>
            <a:endParaRPr lang="en-US" sz="4000" dirty="0">
              <a:solidFill>
                <a:srgbClr val="06B4E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E11EBA-38D8-19F7-48A8-D03E3DD36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8" y="5832717"/>
            <a:ext cx="1412746" cy="530609"/>
          </a:xfrm>
          <a:prstGeom prst="rect">
            <a:avLst/>
          </a:prstGeom>
        </p:spPr>
      </p:pic>
      <p:pic>
        <p:nvPicPr>
          <p:cNvPr id="13" name="Online Media 1" descr="Waarom Rotary 1">
            <a:hlinkClick r:id="" action="ppaction://media"/>
            <a:extLst>
              <a:ext uri="{FF2B5EF4-FFF2-40B4-BE49-F238E27FC236}">
                <a16:creationId xmlns:a16="http://schemas.microsoft.com/office/drawing/2014/main" id="{5DDB5FB8-4496-30F6-C09E-64556B4B35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lum bright="9000"/>
          </a:blip>
          <a:srcRect/>
          <a:stretch>
            <a:fillRect/>
          </a:stretch>
        </p:blipFill>
        <p:spPr>
          <a:xfrm>
            <a:off x="4373610" y="1693386"/>
            <a:ext cx="6824042" cy="385558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D3F6B7-911E-4A8C-71F5-E028719A7A32}"/>
              </a:ext>
            </a:extLst>
          </p:cNvPr>
          <p:cNvSpPr/>
          <p:nvPr/>
        </p:nvSpPr>
        <p:spPr>
          <a:xfrm>
            <a:off x="588517" y="3122951"/>
            <a:ext cx="3121549" cy="1014334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Subtitle 14">
            <a:extLst>
              <a:ext uri="{FF2B5EF4-FFF2-40B4-BE49-F238E27FC236}">
                <a16:creationId xmlns:a16="http://schemas.microsoft.com/office/drawing/2014/main" id="{22A09478-FDCF-C682-4CF6-055E191DD591}"/>
              </a:ext>
            </a:extLst>
          </p:cNvPr>
          <p:cNvSpPr txBox="1">
            <a:spLocks/>
          </p:cNvSpPr>
          <p:nvPr/>
        </p:nvSpPr>
        <p:spPr>
          <a:xfrm>
            <a:off x="722736" y="3271261"/>
            <a:ext cx="3047289" cy="6446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b="1" dirty="0">
                <a:solidFill>
                  <a:schemeClr val="bg1"/>
                </a:solidFill>
              </a:rPr>
              <a:t>Je </a:t>
            </a:r>
            <a:r>
              <a:rPr lang="en-GB" sz="1400" b="1" dirty="0" err="1">
                <a:solidFill>
                  <a:schemeClr val="bg1"/>
                </a:solidFill>
              </a:rPr>
              <a:t>groeit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persoonlijk</a:t>
            </a:r>
            <a:r>
              <a:rPr lang="en-GB" sz="1400" dirty="0">
                <a:solidFill>
                  <a:schemeClr val="bg1"/>
                </a:solidFill>
              </a:rPr>
              <a:t> 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Door </a:t>
            </a:r>
            <a:r>
              <a:rPr lang="en-GB" sz="1400" dirty="0" err="1">
                <a:solidFill>
                  <a:schemeClr val="bg1"/>
                </a:solidFill>
              </a:rPr>
              <a:t>samenwerking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dirty="0" err="1">
                <a:solidFill>
                  <a:schemeClr val="bg1"/>
                </a:solidFill>
              </a:rPr>
              <a:t>inspirerende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sprekers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nieuwe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perspectieven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3C364A-34E3-D2E9-0CE3-0DD6700FECBD}"/>
              </a:ext>
            </a:extLst>
          </p:cNvPr>
          <p:cNvSpPr/>
          <p:nvPr/>
        </p:nvSpPr>
        <p:spPr>
          <a:xfrm>
            <a:off x="583520" y="4377128"/>
            <a:ext cx="3121549" cy="1176728"/>
          </a:xfrm>
          <a:prstGeom prst="roundRect">
            <a:avLst>
              <a:gd name="adj" fmla="val 0"/>
            </a:avLst>
          </a:prstGeom>
          <a:solidFill>
            <a:srgbClr val="035DAA"/>
          </a:solidFill>
          <a:ln>
            <a:noFill/>
          </a:ln>
          <a:effectLst>
            <a:outerShdw blurRad="50800" dist="33949" dir="2700000" algn="tl" rotWithShape="0">
              <a:prstClr val="black">
                <a:alpha val="19847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Subtitle 14">
            <a:extLst>
              <a:ext uri="{FF2B5EF4-FFF2-40B4-BE49-F238E27FC236}">
                <a16:creationId xmlns:a16="http://schemas.microsoft.com/office/drawing/2014/main" id="{7EEC9FBE-BF4D-17A4-99B4-CCFB87775CCB}"/>
              </a:ext>
            </a:extLst>
          </p:cNvPr>
          <p:cNvSpPr txBox="1">
            <a:spLocks/>
          </p:cNvSpPr>
          <p:nvPr/>
        </p:nvSpPr>
        <p:spPr>
          <a:xfrm>
            <a:off x="717739" y="4487963"/>
            <a:ext cx="3047289" cy="915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400" b="1" dirty="0">
                <a:solidFill>
                  <a:schemeClr val="bg1"/>
                </a:solidFill>
              </a:rPr>
              <a:t>Je </a:t>
            </a:r>
            <a:r>
              <a:rPr lang="en-GB" sz="1400" b="1" dirty="0" err="1">
                <a:solidFill>
                  <a:schemeClr val="bg1"/>
                </a:solidFill>
              </a:rPr>
              <a:t>bouwt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aan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een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netwerk</a:t>
            </a:r>
            <a:r>
              <a:rPr lang="en-GB" sz="1400" dirty="0">
                <a:solidFill>
                  <a:schemeClr val="bg1"/>
                </a:solidFill>
              </a:rPr>
              <a:t> 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Van </a:t>
            </a:r>
            <a:r>
              <a:rPr lang="en-GB" sz="1400" dirty="0" err="1">
                <a:solidFill>
                  <a:schemeClr val="bg1"/>
                </a:solidFill>
              </a:rPr>
              <a:t>mensen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uit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verschillende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beroepsgroepen</a:t>
            </a:r>
            <a:r>
              <a:rPr lang="en-GB" sz="1400" dirty="0">
                <a:solidFill>
                  <a:schemeClr val="bg1"/>
                </a:solidFill>
              </a:rPr>
              <a:t>, met </a:t>
            </a:r>
            <a:r>
              <a:rPr lang="en-GB" sz="1400" dirty="0" err="1">
                <a:solidFill>
                  <a:schemeClr val="bg1"/>
                </a:solidFill>
              </a:rPr>
              <a:t>wie</a:t>
            </a:r>
            <a:r>
              <a:rPr lang="en-GB" sz="1400" dirty="0">
                <a:solidFill>
                  <a:schemeClr val="bg1"/>
                </a:solidFill>
              </a:rPr>
              <a:t> je </a:t>
            </a:r>
            <a:r>
              <a:rPr lang="en-GB" sz="1400" dirty="0" err="1">
                <a:solidFill>
                  <a:schemeClr val="bg1"/>
                </a:solidFill>
              </a:rPr>
              <a:t>ook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buiten</a:t>
            </a:r>
            <a:r>
              <a:rPr lang="en-GB" sz="1400" dirty="0">
                <a:solidFill>
                  <a:schemeClr val="bg1"/>
                </a:solidFill>
              </a:rPr>
              <a:t> Rotary </a:t>
            </a:r>
            <a:r>
              <a:rPr lang="en-GB" sz="1400" dirty="0" err="1">
                <a:solidFill>
                  <a:schemeClr val="bg1"/>
                </a:solidFill>
              </a:rPr>
              <a:t>iets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opbouwt</a:t>
            </a:r>
            <a:r>
              <a:rPr lang="en-GB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819545C-9AB4-3F23-1B04-ABF6D3BE723D}"/>
              </a:ext>
            </a:extLst>
          </p:cNvPr>
          <p:cNvSpPr/>
          <p:nvPr/>
        </p:nvSpPr>
        <p:spPr>
          <a:xfrm>
            <a:off x="0" y="0"/>
            <a:ext cx="12276944" cy="685400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35DAA"/>
              </a:gs>
              <a:gs pos="100000">
                <a:srgbClr val="0C35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EA49BDA-3553-0612-790F-410D82D62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73" y="5834634"/>
            <a:ext cx="1409625" cy="536055"/>
          </a:xfrm>
          <a:prstGeom prst="rect">
            <a:avLst/>
          </a:prstGeom>
        </p:spPr>
      </p:pic>
      <p:sp>
        <p:nvSpPr>
          <p:cNvPr id="8" name="Subtitle 14">
            <a:extLst>
              <a:ext uri="{FF2B5EF4-FFF2-40B4-BE49-F238E27FC236}">
                <a16:creationId xmlns:a16="http://schemas.microsoft.com/office/drawing/2014/main" id="{4C12747D-A2B5-1E9A-44B0-016E75682A6B}"/>
              </a:ext>
            </a:extLst>
          </p:cNvPr>
          <p:cNvSpPr txBox="1">
            <a:spLocks/>
          </p:cNvSpPr>
          <p:nvPr/>
        </p:nvSpPr>
        <p:spPr>
          <a:xfrm>
            <a:off x="1268943" y="2566580"/>
            <a:ext cx="9654115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“We see a world where people unite and take action</a:t>
            </a:r>
            <a:br>
              <a:rPr lang="en-US" sz="3200" i="1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chemeClr val="bg1"/>
                </a:solidFill>
              </a:rPr>
              <a:t> to create lasting change – across the globe, in our communities, and in ourselves.”</a:t>
            </a:r>
            <a:endParaRPr lang="en-NL" sz="3200" i="1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DE76349-4D2B-6BDB-8526-7F16E7D3EEC3}"/>
              </a:ext>
            </a:extLst>
          </p:cNvPr>
          <p:cNvSpPr txBox="1">
            <a:spLocks/>
          </p:cNvSpPr>
          <p:nvPr/>
        </p:nvSpPr>
        <p:spPr>
          <a:xfrm>
            <a:off x="232083" y="367602"/>
            <a:ext cx="4978400" cy="1135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5. ONZE VISIE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98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9D990-8B0B-C865-D2AE-39B7E500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BA972-CE61-EBA5-0361-73595611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139"/>
            <a:ext cx="11506200" cy="1122757"/>
          </a:xfrm>
        </p:spPr>
        <p:txBody>
          <a:bodyPr>
            <a:normAutofit/>
          </a:bodyPr>
          <a:lstStyle/>
          <a:p>
            <a:r>
              <a:rPr lang="en-US" sz="4000" dirty="0"/>
              <a:t>6. People of action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9487380-8CED-5ADF-4E0C-38862EACD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54" y="5825646"/>
            <a:ext cx="1447005" cy="550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3F9D0F-5E7D-305B-F4C3-D254D30C9F01}"/>
              </a:ext>
            </a:extLst>
          </p:cNvPr>
          <p:cNvSpPr/>
          <p:nvPr/>
        </p:nvSpPr>
        <p:spPr>
          <a:xfrm>
            <a:off x="446869" y="5530813"/>
            <a:ext cx="997883" cy="700645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EB4EC0-F3E7-A074-B886-51F01267634C}"/>
              </a:ext>
            </a:extLst>
          </p:cNvPr>
          <p:cNvSpPr txBox="1"/>
          <p:nvPr/>
        </p:nvSpPr>
        <p:spPr>
          <a:xfrm>
            <a:off x="562653" y="5678656"/>
            <a:ext cx="78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Open Sans" panose="020B0606030504020204" pitchFamily="34" charset="0"/>
              </a:rPr>
              <a:t>actie</a:t>
            </a:r>
            <a:endParaRPr lang="en-GB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F544F6-2618-3228-ADE1-8E4C75731C67}"/>
              </a:ext>
            </a:extLst>
          </p:cNvPr>
          <p:cNvSpPr/>
          <p:nvPr/>
        </p:nvSpPr>
        <p:spPr>
          <a:xfrm>
            <a:off x="1873333" y="5530813"/>
            <a:ext cx="1875707" cy="700645"/>
          </a:xfrm>
          <a:prstGeom prst="rect">
            <a:avLst/>
          </a:prstGeom>
          <a:solidFill>
            <a:srgbClr val="06B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0AC80-62EF-7306-A6D1-6D66CBEEC2BA}"/>
              </a:ext>
            </a:extLst>
          </p:cNvPr>
          <p:cNvSpPr txBox="1"/>
          <p:nvPr/>
        </p:nvSpPr>
        <p:spPr>
          <a:xfrm>
            <a:off x="1883665" y="5678656"/>
            <a:ext cx="184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Open Sans" panose="020B0606030504020204" pitchFamily="34" charset="0"/>
              </a:rPr>
              <a:t>samenwerken</a:t>
            </a:r>
            <a:endParaRPr lang="en-GB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025E1-4793-F272-15DE-4451ADC4A7B1}"/>
              </a:ext>
            </a:extLst>
          </p:cNvPr>
          <p:cNvSpPr/>
          <p:nvPr/>
        </p:nvSpPr>
        <p:spPr>
          <a:xfrm>
            <a:off x="4343401" y="5530813"/>
            <a:ext cx="1161288" cy="700645"/>
          </a:xfrm>
          <a:prstGeom prst="rect">
            <a:avLst/>
          </a:prstGeom>
          <a:solidFill>
            <a:srgbClr val="035D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65F003-C00D-880E-E10F-0747D782E357}"/>
              </a:ext>
            </a:extLst>
          </p:cNvPr>
          <p:cNvSpPr txBox="1"/>
          <p:nvPr/>
        </p:nvSpPr>
        <p:spPr>
          <a:xfrm>
            <a:off x="4353732" y="5678656"/>
            <a:ext cx="1123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</a:rPr>
              <a:t>impact</a:t>
            </a:r>
            <a:endParaRPr lang="en-GB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2A434-0527-A8D9-D3F9-19D9BAF5B22C}"/>
              </a:ext>
            </a:extLst>
          </p:cNvPr>
          <p:cNvSpPr txBox="1"/>
          <p:nvPr/>
        </p:nvSpPr>
        <p:spPr>
          <a:xfrm>
            <a:off x="1371599" y="5648176"/>
            <a:ext cx="53949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500" dirty="0">
                <a:solidFill>
                  <a:srgbClr val="06B4E6"/>
                </a:solidFill>
                <a:latin typeface="Open Sans" panose="020B0606030504020204" pitchFamily="34" charset="0"/>
              </a:rPr>
              <a:t>+</a:t>
            </a:r>
            <a:endParaRPr lang="en-GB" sz="2500" b="0" i="0" dirty="0">
              <a:solidFill>
                <a:srgbClr val="06B4E6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5FB7DE-2F80-564B-B8E6-36FEDB7006B9}"/>
              </a:ext>
            </a:extLst>
          </p:cNvPr>
          <p:cNvSpPr txBox="1"/>
          <p:nvPr/>
        </p:nvSpPr>
        <p:spPr>
          <a:xfrm>
            <a:off x="3767328" y="5648176"/>
            <a:ext cx="53949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500" dirty="0">
                <a:solidFill>
                  <a:srgbClr val="06B4E6"/>
                </a:solidFill>
                <a:latin typeface="Open Sans" panose="020B0606030504020204" pitchFamily="34" charset="0"/>
              </a:rPr>
              <a:t>=</a:t>
            </a:r>
            <a:endParaRPr lang="en-GB" sz="2500" b="0" i="0" dirty="0">
              <a:solidFill>
                <a:srgbClr val="06B4E6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23" name="Picture 22" descr="A group of people in a boat&#10;&#10;AI-generated content may be incorrect.">
            <a:extLst>
              <a:ext uri="{FF2B5EF4-FFF2-40B4-BE49-F238E27FC236}">
                <a16:creationId xmlns:a16="http://schemas.microsoft.com/office/drawing/2014/main" id="{9B9995A8-6D3D-B1D0-2D34-F40BB608E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 t="29867" r="-2000" b="25733"/>
          <a:stretch>
            <a:fillRect/>
          </a:stretch>
        </p:blipFill>
        <p:spPr>
          <a:xfrm>
            <a:off x="0" y="2020824"/>
            <a:ext cx="3992880" cy="3044952"/>
          </a:xfrm>
          <a:prstGeom prst="rect">
            <a:avLst/>
          </a:prstGeom>
        </p:spPr>
      </p:pic>
      <p:pic>
        <p:nvPicPr>
          <p:cNvPr id="27" name="Picture 26" descr="A group of people standing next to a table with crates&#10;&#10;AI-generated content may be incorrect.">
            <a:extLst>
              <a:ext uri="{FF2B5EF4-FFF2-40B4-BE49-F238E27FC236}">
                <a16:creationId xmlns:a16="http://schemas.microsoft.com/office/drawing/2014/main" id="{8CCD31C9-E4B9-E86E-4753-3EE420508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16934" r="4877" b="38799"/>
          <a:stretch>
            <a:fillRect/>
          </a:stretch>
        </p:blipFill>
        <p:spPr>
          <a:xfrm>
            <a:off x="4139184" y="2020824"/>
            <a:ext cx="4242816" cy="3035808"/>
          </a:xfrm>
          <a:prstGeom prst="rect">
            <a:avLst/>
          </a:prstGeom>
        </p:spPr>
      </p:pic>
      <p:pic>
        <p:nvPicPr>
          <p:cNvPr id="32" name="Picture 31" descr="A group of people digging in a pile of dirt&#10;&#10;AI-generated content may be incorrect.">
            <a:extLst>
              <a:ext uri="{FF2B5EF4-FFF2-40B4-BE49-F238E27FC236}">
                <a16:creationId xmlns:a16="http://schemas.microsoft.com/office/drawing/2014/main" id="{0AC06FFC-0C6A-A033-3EBE-4D57B74F5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8"/>
          <a:stretch>
            <a:fillRect/>
          </a:stretch>
        </p:blipFill>
        <p:spPr>
          <a:xfrm>
            <a:off x="8594361" y="2008682"/>
            <a:ext cx="3597640" cy="3050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8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5873</TotalTime>
  <Words>665</Words>
  <Application>Microsoft Macintosh PowerPoint</Application>
  <PresentationFormat>Widescreen</PresentationFormat>
  <Paragraphs>87</Paragraphs>
  <Slides>18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1. Rotary in het kort</vt:lpstr>
      <vt:lpstr>PowerPoint Presentation</vt:lpstr>
      <vt:lpstr>PowerPoint Presentation</vt:lpstr>
      <vt:lpstr>PowerPoint Presentation</vt:lpstr>
      <vt:lpstr>PowerPoint Presentation</vt:lpstr>
      <vt:lpstr>6. People of action</vt:lpstr>
      <vt:lpstr>7. De 5 avenues of Service</vt:lpstr>
      <vt:lpstr>PowerPoint Presentation</vt:lpstr>
      <vt:lpstr>8. The Rotary Foundation </vt:lpstr>
      <vt:lpstr>PowerPoint Presentation</vt:lpstr>
      <vt:lpstr>10. De clubervaring </vt:lpstr>
      <vt:lpstr>11. Jouw bijdrage </vt:lpstr>
      <vt:lpstr>12. Groei en leiderschap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Thijs van Dalen</cp:lastModifiedBy>
  <cp:revision>179</cp:revision>
  <cp:lastPrinted>2019-12-04T20:41:25Z</cp:lastPrinted>
  <dcterms:created xsi:type="dcterms:W3CDTF">2019-11-18T03:22:22Z</dcterms:created>
  <dcterms:modified xsi:type="dcterms:W3CDTF">2026-01-20T11:12:39Z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