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57" r:id="rId5"/>
    <p:sldId id="341" r:id="rId6"/>
    <p:sldId id="316" r:id="rId7"/>
    <p:sldId id="315" r:id="rId8"/>
    <p:sldId id="334" r:id="rId9"/>
    <p:sldId id="343" r:id="rId10"/>
    <p:sldId id="335" r:id="rId11"/>
    <p:sldId id="336" r:id="rId12"/>
    <p:sldId id="337" r:id="rId13"/>
    <p:sldId id="313" r:id="rId14"/>
    <p:sldId id="312" r:id="rId15"/>
    <p:sldId id="314" r:id="rId16"/>
    <p:sldId id="311" r:id="rId17"/>
    <p:sldId id="310" r:id="rId18"/>
    <p:sldId id="309" r:id="rId19"/>
    <p:sldId id="318" r:id="rId20"/>
    <p:sldId id="319" r:id="rId21"/>
    <p:sldId id="344" r:id="rId22"/>
    <p:sldId id="345" r:id="rId23"/>
    <p:sldId id="346" r:id="rId24"/>
    <p:sldId id="338" r:id="rId25"/>
    <p:sldId id="259" r:id="rId26"/>
    <p:sldId id="329" r:id="rId27"/>
    <p:sldId id="330" r:id="rId28"/>
    <p:sldId id="328" r:id="rId29"/>
    <p:sldId id="327" r:id="rId30"/>
    <p:sldId id="326" r:id="rId31"/>
    <p:sldId id="325" r:id="rId32"/>
    <p:sldId id="339" r:id="rId33"/>
    <p:sldId id="323" r:id="rId34"/>
    <p:sldId id="324" r:id="rId35"/>
    <p:sldId id="322" r:id="rId36"/>
    <p:sldId id="321" r:id="rId37"/>
    <p:sldId id="320" r:id="rId38"/>
    <p:sldId id="331" r:id="rId39"/>
    <p:sldId id="332" r:id="rId40"/>
    <p:sldId id="333" r:id="rId41"/>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192" autoAdjust="0"/>
  </p:normalViewPr>
  <p:slideViewPr>
    <p:cSldViewPr>
      <p:cViewPr varScale="1">
        <p:scale>
          <a:sx n="123" d="100"/>
          <a:sy n="123" d="100"/>
        </p:scale>
        <p:origin x="12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C7B14D-051D-4272-9D6D-72B1BA9E3F48}" type="datetimeFigureOut">
              <a:rPr lang="nl-NL" smtClean="0"/>
              <a:t>07-04-2025</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29644-9C66-4091-AC28-A8EC27D3C696}" type="slidenum">
              <a:rPr lang="nl-NL" smtClean="0"/>
              <a:t>‹nr.›</a:t>
            </a:fld>
            <a:endParaRPr lang="nl-NL"/>
          </a:p>
        </p:txBody>
      </p:sp>
    </p:spTree>
    <p:extLst>
      <p:ext uri="{BB962C8B-B14F-4D97-AF65-F5344CB8AC3E}">
        <p14:creationId xmlns:p14="http://schemas.microsoft.com/office/powerpoint/2010/main" val="325006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longtermchair@rotaryyep.n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longtermchair@rotaryyep.n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longtermchair@rotaryyep.n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longtermchair@rotaryyep.n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longtermchair@rotaryyep.n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otary.nl/yep/aanmelden/"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mailto:f2f_south@rotaryyep.nl" TargetMode="External"/><Relationship Id="rId5" Type="http://schemas.openxmlformats.org/officeDocument/2006/relationships/hyperlink" Target="mailto:f2f_north@rotaryyep.nl" TargetMode="External"/><Relationship Id="rId4" Type="http://schemas.openxmlformats.org/officeDocument/2006/relationships/hyperlink" Target="https://www.rotary.nl/yep/contact/"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rotaryyep.nl/zomerkampen"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mailto:zomerkamp@rotaryyep.nl?subject=Aanmeldingsformulier%20CJC%20(camps-tours-deelnemen)" TargetMode="External"/><Relationship Id="rId4" Type="http://schemas.openxmlformats.org/officeDocument/2006/relationships/hyperlink" Target="http://rotaryyep.nl/campsandtours/outbound"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zomerkamp@rotaryyep.nl?subject=CAMPS%20&amp;%20TOURS:organisere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mailto:zomerkamp@rotaryyep.nl?subject=Aanmeldingsformulier%20CJC%20(camps-tours-deelneme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Arial" panose="020B0604020202020204" pitchFamily="34" charset="0"/>
                <a:ea typeface="ヒラギノ角ゴ Pro W3" pitchFamily="2" charset="-128"/>
              </a:rPr>
              <a:t>RLI Nederland 2020 [dag 2, </a:t>
            </a:r>
            <a:r>
              <a:rPr lang="en-US" altLang="en-US" sz="1400" dirty="0" err="1">
                <a:latin typeface="Arial" panose="020B0604020202020204" pitchFamily="34" charset="0"/>
                <a:ea typeface="ヒラギノ角ゴ Pro W3" pitchFamily="2" charset="-128"/>
              </a:rPr>
              <a:t>deel</a:t>
            </a:r>
            <a:r>
              <a:rPr lang="en-US" altLang="en-US" sz="1400" dirty="0">
                <a:latin typeface="Arial" panose="020B0604020202020204" pitchFamily="34" charset="0"/>
                <a:ea typeface="ヒラギノ角ゴ Pro W3" pitchFamily="2" charset="-128"/>
              </a:rPr>
              <a:t> 3, </a:t>
            </a:r>
            <a:r>
              <a:rPr lang="en-US" altLang="en-US" sz="1400" dirty="0" err="1">
                <a:latin typeface="Arial" panose="020B0604020202020204" pitchFamily="34" charset="0"/>
                <a:ea typeface="ヒラギノ角ゴ Pro W3" pitchFamily="2" charset="-128"/>
              </a:rPr>
              <a:t>ppt</a:t>
            </a:r>
            <a:r>
              <a:rPr lang="en-US" altLang="en-US" sz="1400" dirty="0">
                <a:latin typeface="Arial" panose="020B0604020202020204" pitchFamily="34" charset="0"/>
                <a:ea typeface="ヒラギノ角ゴ Pro W3" pitchFamily="2" charset="-128"/>
              </a:rPr>
              <a:t> 1] </a:t>
            </a:r>
            <a:r>
              <a:rPr lang="en-US" altLang="en-US" sz="1400" b="1" dirty="0">
                <a:latin typeface="Arial" panose="020B0604020202020204" pitchFamily="34" charset="0"/>
                <a:ea typeface="ヒラギノ角ゴ Pro W3" pitchFamily="2" charset="-128"/>
              </a:rPr>
              <a:t>Youth</a:t>
            </a:r>
            <a:r>
              <a:rPr lang="en-US" altLang="en-US" sz="1400" b="1" baseline="0" dirty="0">
                <a:latin typeface="Arial" panose="020B0604020202020204" pitchFamily="34" charset="0"/>
                <a:ea typeface="ヒラギノ角ゴ Pro W3" pitchFamily="2" charset="-128"/>
              </a:rPr>
              <a:t> </a:t>
            </a:r>
            <a:r>
              <a:rPr lang="en-US" altLang="en-US" sz="1400" b="1" dirty="0">
                <a:latin typeface="Arial" panose="020B0604020202020204" pitchFamily="34" charset="0"/>
                <a:ea typeface="ヒラギノ角ゴ Pro W3" pitchFamily="2" charset="-128"/>
              </a:rPr>
              <a:t>Service</a:t>
            </a:r>
            <a:endParaRPr lang="nl-NL" sz="1400" b="1" dirty="0"/>
          </a:p>
        </p:txBody>
      </p:sp>
      <p:sp>
        <p:nvSpPr>
          <p:cNvPr id="4" name="Tijdelijke aanduiding voor dianummer 3"/>
          <p:cNvSpPr>
            <a:spLocks noGrp="1"/>
          </p:cNvSpPr>
          <p:nvPr>
            <p:ph type="sldNum" sz="quarter" idx="10"/>
          </p:nvPr>
        </p:nvSpPr>
        <p:spPr/>
        <p:txBody>
          <a:bodyPr/>
          <a:lstStyle/>
          <a:p>
            <a:fld id="{66C2D0A4-E7A3-404E-AD0E-084FFF712A45}"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42485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8b] </a:t>
            </a:r>
            <a:r>
              <a:rPr lang="nl-NL" altLang="nl-NL" sz="1200" b="1" dirty="0">
                <a:latin typeface="Georgia" panose="02040502050405020303" pitchFamily="18" charset="0"/>
                <a:ea typeface="ヒラギノ角ゴ Pro W3" pitchFamily="-84" charset="-128"/>
              </a:rPr>
              <a:t>Context</a:t>
            </a:r>
            <a:endParaRPr lang="en-GB" altLang="nl-NL" sz="1200" dirty="0">
              <a:latin typeface="Georgia" panose="02040502050405020303" pitchFamily="18" charset="0"/>
            </a:endParaRPr>
          </a:p>
          <a:p>
            <a:endParaRPr lang="nl-NL" dirty="0"/>
          </a:p>
          <a:p>
            <a:r>
              <a:rPr lang="nl-NL" dirty="0"/>
              <a:t>Waar wordt in deze tijd de jeugd van 15 tot 18 jaar mee geconfronteerd?</a:t>
            </a: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11</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8c] Jeugd</a:t>
            </a:r>
            <a:endParaRPr lang="en-GB" altLang="nl-NL" sz="1200" dirty="0">
              <a:latin typeface="Georgia" panose="02040502050405020303" pitchFamily="18" charset="0"/>
            </a:endParaRPr>
          </a:p>
          <a:p>
            <a:endParaRPr lang="nl-NL" dirty="0"/>
          </a:p>
          <a:p>
            <a:pPr marL="171450" indent="-171450">
              <a:buFont typeface="Arial" panose="020B0604020202020204" pitchFamily="34" charset="0"/>
              <a:buChar char="•"/>
            </a:pPr>
            <a:r>
              <a:rPr lang="nl-NL" dirty="0"/>
              <a:t>Onze jeugd is onze toekomst</a:t>
            </a:r>
          </a:p>
          <a:p>
            <a:pPr marL="171450" indent="-171450">
              <a:buFont typeface="Arial" panose="020B0604020202020204" pitchFamily="34" charset="0"/>
              <a:buChar char="•"/>
            </a:pPr>
            <a:r>
              <a:rPr lang="nl-NL" dirty="0"/>
              <a:t>Wij willen</a:t>
            </a:r>
            <a:r>
              <a:rPr lang="nl-NL" baseline="0" dirty="0"/>
              <a:t> mensen kansrijk(er) maken</a:t>
            </a:r>
          </a:p>
          <a:p>
            <a:pPr marL="171450" indent="-171450">
              <a:buFont typeface="Arial" panose="020B0604020202020204" pitchFamily="34" charset="0"/>
              <a:buChar char="•"/>
            </a:pPr>
            <a:r>
              <a:rPr lang="nl-NL" baseline="0" dirty="0"/>
              <a:t>Wij ondersteunen de ontwikkeling van onze toekomstige leiders </a:t>
            </a:r>
          </a:p>
          <a:p>
            <a:pPr marL="171450" indent="-171450">
              <a:buFont typeface="Arial" panose="020B0604020202020204" pitchFamily="34" charset="0"/>
              <a:buChar char="•"/>
            </a:pPr>
            <a:endParaRPr lang="nl-NL" baseline="0" dirty="0"/>
          </a:p>
          <a:p>
            <a:pPr marL="0" indent="0">
              <a:buFont typeface="Arial" panose="020B0604020202020204" pitchFamily="34" charset="0"/>
              <a:buNone/>
            </a:pPr>
            <a:r>
              <a:rPr lang="nl-NL" b="1" baseline="0" dirty="0"/>
              <a:t>https://www.rotary.nl/yep/</a:t>
            </a:r>
          </a:p>
          <a:p>
            <a:pPr marL="0" indent="0">
              <a:buFont typeface="Arial" panose="020B0604020202020204" pitchFamily="34" charset="0"/>
              <a:buNone/>
            </a:pPr>
            <a:endParaRPr lang="nl-NL" b="1" baseline="0" dirty="0"/>
          </a:p>
          <a:p>
            <a:pPr marL="0" indent="0">
              <a:buFont typeface="Arial" panose="020B0604020202020204" pitchFamily="34" charset="0"/>
              <a:buNone/>
            </a:pPr>
            <a:r>
              <a:rPr lang="nl-NL" b="1" dirty="0"/>
              <a:t>https://rotaryyouthexchange.nl/tiki-15.6/Rotary+Youth+Exchange+in+Nederland </a:t>
            </a:r>
          </a:p>
          <a:p>
            <a:pPr marL="0" indent="0">
              <a:buFont typeface="Arial" panose="020B0604020202020204" pitchFamily="34" charset="0"/>
              <a:buNone/>
            </a:pPr>
            <a:endParaRPr lang="nl-NL" b="1" dirty="0"/>
          </a:p>
          <a:p>
            <a:pPr marL="0" indent="0">
              <a:buFont typeface="Arial" panose="020B0604020202020204" pitchFamily="34" charset="0"/>
              <a:buNone/>
            </a:pPr>
            <a:r>
              <a:rPr lang="nl-NL" b="1" dirty="0"/>
              <a:t>https://www.rotary.org/en/our-programs/youth-exchanges/details</a:t>
            </a: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12</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9] </a:t>
            </a:r>
            <a:r>
              <a:rPr lang="nl-NL" altLang="nl-NL" sz="1200" b="1" dirty="0">
                <a:latin typeface="Georgia" panose="02040502050405020303" pitchFamily="18" charset="0"/>
                <a:ea typeface="ヒラギノ角ゴ Pro W3" pitchFamily="-84" charset="-128"/>
              </a:rPr>
              <a:t>Andere aanbieders</a:t>
            </a:r>
            <a:endParaRPr lang="en-GB" altLang="nl-NL" sz="1200" dirty="0">
              <a:latin typeface="Georgia" panose="02040502050405020303" pitchFamily="18" charset="0"/>
            </a:endParaRP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13</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dirty="0">
                <a:latin typeface="Arial" panose="020B0604020202020204" pitchFamily="34" charset="0"/>
                <a:ea typeface="ヒラギノ角ゴ Pro W3" pitchFamily="2" charset="-128"/>
              </a:rPr>
              <a:t>RLI Nederland 2019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10] </a:t>
            </a:r>
            <a:r>
              <a:rPr lang="nl-NL" altLang="nl-NL" sz="1200" b="1" dirty="0" err="1">
                <a:latin typeface="Georgia" panose="02040502050405020303" pitchFamily="18" charset="0"/>
                <a:ea typeface="ヒラギノ角ゴ Pro W3" pitchFamily="-84" charset="-128"/>
              </a:rPr>
              <a:t>What’s</a:t>
            </a:r>
            <a:r>
              <a:rPr lang="nl-NL" altLang="nl-NL" sz="1200" b="1" dirty="0">
                <a:latin typeface="Georgia" panose="02040502050405020303" pitchFamily="18" charset="0"/>
                <a:ea typeface="ヒラギノ角ゴ Pro W3" pitchFamily="-84" charset="-128"/>
              </a:rPr>
              <a:t> in </a:t>
            </a:r>
            <a:r>
              <a:rPr lang="nl-NL" altLang="nl-NL" sz="1200" b="1" dirty="0" err="1">
                <a:latin typeface="Georgia" panose="02040502050405020303" pitchFamily="18" charset="0"/>
                <a:ea typeface="ヒラギノ角ゴ Pro W3" pitchFamily="-84" charset="-128"/>
              </a:rPr>
              <a:t>it</a:t>
            </a:r>
            <a:r>
              <a:rPr lang="nl-NL" altLang="nl-NL" sz="1200" b="1" dirty="0">
                <a:latin typeface="Georgia" panose="02040502050405020303" pitchFamily="18" charset="0"/>
                <a:ea typeface="ヒラギノ角ゴ Pro W3" pitchFamily="-84" charset="-128"/>
              </a:rPr>
              <a:t> </a:t>
            </a:r>
            <a:r>
              <a:rPr lang="nl-NL" altLang="nl-NL" sz="1200" b="1" dirty="0" err="1">
                <a:latin typeface="Georgia" panose="02040502050405020303" pitchFamily="18" charset="0"/>
                <a:ea typeface="ヒラギノ角ゴ Pro W3" pitchFamily="-84" charset="-128"/>
              </a:rPr>
              <a:t>for</a:t>
            </a:r>
            <a:r>
              <a:rPr lang="nl-NL" altLang="nl-NL" sz="1200" b="1" dirty="0">
                <a:latin typeface="Georgia" panose="02040502050405020303" pitchFamily="18" charset="0"/>
                <a:ea typeface="ヒラギノ角ゴ Pro W3" pitchFamily="-84" charset="-128"/>
              </a:rPr>
              <a:t> </a:t>
            </a:r>
            <a:r>
              <a:rPr lang="nl-NL" altLang="nl-NL" sz="1200" b="1" dirty="0" err="1">
                <a:latin typeface="Georgia" panose="02040502050405020303" pitchFamily="18" charset="0"/>
                <a:ea typeface="ヒラギノ角ゴ Pro W3" pitchFamily="-84" charset="-128"/>
              </a:rPr>
              <a:t>them</a:t>
            </a:r>
            <a:r>
              <a:rPr lang="nl-NL" altLang="nl-NL" sz="1200" b="1" dirty="0">
                <a:latin typeface="Georgia" panose="02040502050405020303" pitchFamily="18" charset="0"/>
                <a:ea typeface="ヒラギノ角ゴ Pro W3" pitchFamily="-84" charset="-128"/>
              </a:rPr>
              <a:t>?</a:t>
            </a:r>
            <a:endParaRPr lang="en-GB" altLang="nl-NL" sz="1200" dirty="0">
              <a:latin typeface="Georgia" panose="02040502050405020303" pitchFamily="18" charset="0"/>
            </a:endParaRPr>
          </a:p>
          <a:p>
            <a:endParaRPr lang="nl-NL" dirty="0"/>
          </a:p>
          <a:p>
            <a:r>
              <a:rPr lang="nl-NL" dirty="0"/>
              <a:t>Wat kan Rotary daar tegenover zetten?</a:t>
            </a:r>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14</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11] </a:t>
            </a:r>
            <a:r>
              <a:rPr lang="en-US" altLang="en-US" sz="1200" b="1" dirty="0">
                <a:latin typeface="Arial" panose="020B0604020202020204" pitchFamily="34" charset="0"/>
                <a:ea typeface="ヒラギノ角ゴ Pro W3" pitchFamily="2" charset="-128"/>
              </a:rPr>
              <a:t>Long term exchange </a:t>
            </a:r>
          </a:p>
          <a:p>
            <a:endParaRPr lang="en-US" sz="1200" b="1" dirty="0">
              <a:latin typeface="Arial" panose="020B0604020202020204" pitchFamily="34" charset="0"/>
              <a:ea typeface="ヒラギノ角ゴ Pro W3" pitchFamily="2" charset="-128"/>
            </a:endParaRPr>
          </a:p>
          <a:p>
            <a:r>
              <a:rPr lang="nl-NL" b="1" dirty="0"/>
              <a:t>https://www.rotary.nl/yep/rotary/programmas/jaaruitwisseling/</a:t>
            </a:r>
          </a:p>
          <a:p>
            <a:endParaRPr lang="nl-NL" dirty="0"/>
          </a:p>
          <a:p>
            <a:r>
              <a:rPr lang="nl-NL" dirty="0"/>
              <a:t>Door jeugd al vroeg kennis te laten maken met andere mensen, culturen, gewoontes en gebruiken en ze buiten hun comfortzone te brengen, denken wij een bijdrage te leveren aan hun ontwikkeling in het teken van onze missie.</a:t>
            </a:r>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15</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sz="1200" dirty="0">
                <a:latin typeface="Arial" panose="020B0604020202020204" pitchFamily="34" charset="0"/>
                <a:ea typeface="ヒラギノ角ゴ Pro W3" pitchFamily="2" charset="-128"/>
              </a:rPr>
              <a:t>RLI Nederland 2019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12] </a:t>
            </a:r>
            <a:r>
              <a:rPr lang="nl-NL" altLang="nl-NL" sz="1200" b="1" dirty="0">
                <a:latin typeface="Georgia" panose="02040502050405020303" pitchFamily="18" charset="0"/>
                <a:ea typeface="ヒラギノ角ゴ Pro W3" pitchFamily="-84" charset="-128"/>
              </a:rPr>
              <a:t>Rotary Jaaruitwisseling</a:t>
            </a:r>
            <a:endParaRPr lang="en-GB" altLang="nl-NL" sz="1200" dirty="0">
              <a:latin typeface="Georgia" panose="02040502050405020303" pitchFamily="18" charset="0"/>
            </a:endParaRPr>
          </a:p>
          <a:p>
            <a:pPr defTabSz="914283" fontAlgn="base">
              <a:spcBef>
                <a:spcPct val="30000"/>
              </a:spcBef>
              <a:spcAft>
                <a:spcPct val="0"/>
              </a:spcAft>
              <a:defRPr/>
            </a:pPr>
            <a:endParaRPr lang="nl-NL" sz="1200" dirty="0">
              <a:latin typeface="Georgia" panose="02040502050405020303" pitchFamily="18" charset="0"/>
            </a:endParaRPr>
          </a:p>
          <a:p>
            <a:pPr defTabSz="914283" fontAlgn="base">
              <a:spcBef>
                <a:spcPct val="30000"/>
              </a:spcBef>
              <a:spcAft>
                <a:spcPct val="0"/>
              </a:spcAft>
              <a:defRPr/>
            </a:pPr>
            <a:r>
              <a:rPr lang="nl-NL" sz="1200" dirty="0">
                <a:latin typeface="Georgia" panose="02040502050405020303" pitchFamily="18" charset="0"/>
              </a:rPr>
              <a:t>Is bestemd voor scholieren (16-18 jaar) uit het Voortgezet Onderwijs (VWO, HAVO of VMBO)</a:t>
            </a:r>
            <a:br>
              <a:rPr lang="nl-NL" sz="1200" dirty="0">
                <a:latin typeface="Georgia" panose="02040502050405020303" pitchFamily="18" charset="0"/>
              </a:rPr>
            </a:br>
            <a:r>
              <a:rPr lang="nl-NL" sz="1200" dirty="0">
                <a:latin typeface="Georgia" panose="02040502050405020303" pitchFamily="18" charset="0"/>
              </a:rPr>
              <a:t>(Australië en Nieuw Zeeland sturen uit vanaf 15 jaar)</a:t>
            </a:r>
          </a:p>
          <a:p>
            <a:pPr defTabSz="914283" fontAlgn="base">
              <a:spcBef>
                <a:spcPct val="30000"/>
              </a:spcBef>
              <a:spcAft>
                <a:spcPct val="0"/>
              </a:spcAft>
              <a:defRPr/>
            </a:pPr>
            <a:endParaRPr lang="nl-NL" sz="1200" dirty="0">
              <a:latin typeface="Georgia" panose="02040502050405020303" pitchFamily="18" charset="0"/>
            </a:endParaRPr>
          </a:p>
          <a:p>
            <a:pPr defTabSz="914283" fontAlgn="base">
              <a:spcBef>
                <a:spcPct val="30000"/>
              </a:spcBef>
              <a:spcAft>
                <a:spcPct val="0"/>
              </a:spcAft>
              <a:defRPr/>
            </a:pPr>
            <a:r>
              <a:rPr lang="nl-NL" sz="1200" dirty="0">
                <a:latin typeface="Georgia" panose="02040502050405020303" pitchFamily="18" charset="0"/>
              </a:rPr>
              <a:t>Het is de bedoeling dat je in het buitenland een jaar High School volgt. </a:t>
            </a:r>
          </a:p>
          <a:p>
            <a:pPr defTabSz="914283" fontAlgn="base">
              <a:spcBef>
                <a:spcPct val="30000"/>
              </a:spcBef>
              <a:spcAft>
                <a:spcPct val="0"/>
              </a:spcAft>
              <a:defRPr/>
            </a:pPr>
            <a:r>
              <a:rPr lang="nl-NL" sz="1200" dirty="0">
                <a:latin typeface="Georgia" panose="02040502050405020303" pitchFamily="18" charset="0"/>
              </a:rPr>
              <a:t>Omgekeerd komen buitenlandse scholieren hier om gedurende een jaar samen met leeftijdgenoten naar school te gaan.</a:t>
            </a:r>
          </a:p>
          <a:p>
            <a:pPr defTabSz="914283" fontAlgn="base">
              <a:spcBef>
                <a:spcPct val="30000"/>
              </a:spcBef>
              <a:spcAft>
                <a:spcPct val="0"/>
              </a:spcAft>
              <a:defRPr/>
            </a:pPr>
            <a:endParaRPr lang="nl-NL" sz="1200" dirty="0">
              <a:latin typeface="Georgia" panose="02040502050405020303" pitchFamily="18" charset="0"/>
            </a:endParaRPr>
          </a:p>
          <a:p>
            <a:pPr defTabSz="914283" fontAlgn="base">
              <a:spcBef>
                <a:spcPct val="30000"/>
              </a:spcBef>
              <a:spcAft>
                <a:spcPct val="0"/>
              </a:spcAft>
              <a:defRPr/>
            </a:pPr>
            <a:r>
              <a:rPr lang="nl-NL" sz="1200" dirty="0">
                <a:latin typeface="Georgia" panose="02040502050405020303" pitchFamily="18" charset="0"/>
              </a:rPr>
              <a:t>Er is een Rotaryclub nodig die jou wil voordragen: een Sponsorclub. </a:t>
            </a:r>
          </a:p>
          <a:p>
            <a:pPr defTabSz="914283" fontAlgn="base">
              <a:spcBef>
                <a:spcPct val="30000"/>
              </a:spcBef>
              <a:spcAft>
                <a:spcPct val="0"/>
              </a:spcAft>
              <a:defRPr/>
            </a:pPr>
            <a:r>
              <a:rPr lang="nl-NL" sz="1200" dirty="0">
                <a:latin typeface="Georgia" panose="02040502050405020303" pitchFamily="18" charset="0"/>
              </a:rPr>
              <a:t>Kandidaten dienen deel te nemen aan een selectie dag in oktober en een selectieweekend in november.</a:t>
            </a:r>
          </a:p>
          <a:p>
            <a:pPr defTabSz="914283" fontAlgn="base">
              <a:spcBef>
                <a:spcPct val="30000"/>
              </a:spcBef>
              <a:spcAft>
                <a:spcPct val="0"/>
              </a:spcAft>
              <a:defRPr/>
            </a:pPr>
            <a:endParaRPr lang="nl-NL" sz="1200" dirty="0">
              <a:latin typeface="Georgia" panose="02040502050405020303" pitchFamily="18" charset="0"/>
            </a:endParaRPr>
          </a:p>
          <a:p>
            <a:r>
              <a:rPr lang="nl-NL" sz="1200" dirty="0">
                <a:latin typeface="Georgia" panose="02040502050405020303" pitchFamily="18" charset="0"/>
              </a:rPr>
              <a:t>Er is een landelijke selectie om geschiktheid voor uitzending te toetsen (sociale- en taalvaardigheid, stabiliteit, inlevingsvermogen en reacties op voorgelegde situaties).</a:t>
            </a:r>
          </a:p>
          <a:p>
            <a:r>
              <a:rPr lang="nl-NL" sz="1200" dirty="0">
                <a:latin typeface="Georgia" panose="02040502050405020303" pitchFamily="18" charset="0"/>
              </a:rPr>
              <a:t>Na toelating wordt er een (verplicht) oriëntatieweekend georganiseerd, waarbij ook </a:t>
            </a:r>
            <a:r>
              <a:rPr lang="nl-NL" sz="1200" b="1" dirty="0">
                <a:latin typeface="Georgia" panose="02040502050405020303" pitchFamily="18" charset="0"/>
              </a:rPr>
              <a:t>ROTEX  </a:t>
            </a:r>
            <a:r>
              <a:rPr lang="nl-NL" sz="1200" dirty="0">
                <a:latin typeface="Georgia" panose="02040502050405020303" pitchFamily="18" charset="0"/>
              </a:rPr>
              <a:t>(oud exchange scholieren) is vertegenwoordigd.</a:t>
            </a:r>
          </a:p>
          <a:p>
            <a:endParaRPr lang="nl-NL" sz="1200" dirty="0">
              <a:latin typeface="Georgia" panose="02040502050405020303" pitchFamily="18" charset="0"/>
            </a:endParaRPr>
          </a:p>
          <a:p>
            <a:r>
              <a:rPr lang="nl-NL" sz="1200" dirty="0">
                <a:latin typeface="Georgia" panose="02040502050405020303" pitchFamily="18" charset="0"/>
              </a:rPr>
              <a:t>In april horen de kandidaten naar welk land ze gaan; ze hebben een eerste en tweede keus opgegeven en daar wordt zo vele mogelijk rekening mee gehouden.</a:t>
            </a:r>
          </a:p>
          <a:p>
            <a:r>
              <a:rPr lang="nl-NL" sz="1200" dirty="0">
                <a:latin typeface="Georgia" panose="02040502050405020303" pitchFamily="18" charset="0"/>
              </a:rPr>
              <a:t>Na terugkeer moeten ze een presentatie in de sponsorclub houden.</a:t>
            </a:r>
          </a:p>
          <a:p>
            <a:endParaRPr lang="nl-NL" sz="1200" dirty="0">
              <a:latin typeface="Georgia" panose="02040502050405020303" pitchFamily="18" charset="0"/>
            </a:endParaRPr>
          </a:p>
          <a:p>
            <a:r>
              <a:rPr lang="nl-NL" sz="1200" dirty="0">
                <a:latin typeface="Georgia" panose="02040502050405020303" pitchFamily="18" charset="0"/>
              </a:rPr>
              <a:t>Leden van de MDJC en de </a:t>
            </a:r>
            <a:r>
              <a:rPr lang="nl-NL" sz="1200" dirty="0" err="1">
                <a:latin typeface="Georgia" panose="02040502050405020303" pitchFamily="18" charset="0"/>
              </a:rPr>
              <a:t>outbound</a:t>
            </a:r>
            <a:r>
              <a:rPr lang="nl-NL" sz="1200" dirty="0">
                <a:latin typeface="Georgia" panose="02040502050405020303" pitchFamily="18" charset="0"/>
              </a:rPr>
              <a:t> coördinatoren hebben na terugkeer ook een gesprek over het uitwisselingsjaar. Op die manier kan van de ervaringen geleerd worden.</a:t>
            </a:r>
          </a:p>
          <a:p>
            <a:endParaRPr lang="nl-NL" sz="1200" dirty="0">
              <a:latin typeface="Georgia" panose="02040502050405020303" pitchFamily="18" charset="0"/>
            </a:endParaRPr>
          </a:p>
          <a:p>
            <a:r>
              <a:rPr lang="nl-NL" sz="1200" dirty="0">
                <a:latin typeface="Georgia" panose="02040502050405020303" pitchFamily="18" charset="0"/>
              </a:rPr>
              <a:t>Na terugkeer blijven uitgezonden studenten nog 2 jaar lid van </a:t>
            </a:r>
            <a:r>
              <a:rPr lang="nl-NL" sz="1200" b="1" dirty="0">
                <a:latin typeface="Georgia" panose="02040502050405020303" pitchFamily="18" charset="0"/>
              </a:rPr>
              <a:t>ROTEX</a:t>
            </a:r>
            <a:r>
              <a:rPr lang="nl-NL" sz="1200" dirty="0">
                <a:latin typeface="Georgia" panose="02040502050405020303" pitchFamily="18" charset="0"/>
              </a:rPr>
              <a:t> en kunnen zo met hun ervaringen nieuwe uitwisselingsstudenten helpen.</a:t>
            </a:r>
          </a:p>
          <a:p>
            <a:endParaRPr lang="nl-NL" sz="1200" dirty="0">
              <a:latin typeface="Georgia" panose="02040502050405020303" pitchFamily="18" charset="0"/>
            </a:endParaRPr>
          </a:p>
          <a:p>
            <a:r>
              <a:rPr lang="nl-NL" sz="1200" dirty="0">
                <a:latin typeface="Georgia" panose="02040502050405020303" pitchFamily="18" charset="0"/>
              </a:rPr>
              <a:t>Voor aanmelding: http://www.rotaryyouthexchange.nl/tiki/tiki-index.php</a:t>
            </a:r>
          </a:p>
          <a:p>
            <a:endParaRPr lang="nl-NL" sz="1200" dirty="0">
              <a:latin typeface="Georgia" panose="02040502050405020303" pitchFamily="18" charset="0"/>
            </a:endParaRPr>
          </a:p>
          <a:p>
            <a:r>
              <a:rPr lang="nl-NL" sz="1200" dirty="0"/>
              <a:t>Inlichtingen: Barbara </a:t>
            </a:r>
            <a:r>
              <a:rPr lang="nl-NL" sz="1200" dirty="0" err="1"/>
              <a:t>Tusveld</a:t>
            </a:r>
            <a:r>
              <a:rPr lang="nl-NL" sz="1200" dirty="0"/>
              <a:t>, mail: </a:t>
            </a:r>
            <a:r>
              <a:rPr lang="nl-NL" sz="1200" dirty="0">
                <a:hlinkClick r:id="rId3"/>
              </a:rPr>
              <a:t>longtermchair@rotaryyep.nl</a:t>
            </a:r>
            <a:endParaRPr lang="nl-NL" sz="1200" dirty="0">
              <a:latin typeface="Georgia" panose="02040502050405020303" pitchFamily="18" charset="0"/>
            </a:endParaRP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16</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13] </a:t>
            </a:r>
            <a:r>
              <a:rPr lang="nl-NL" altLang="nl-NL" sz="1200" b="1" dirty="0">
                <a:latin typeface="Georgia" panose="02040502050405020303" pitchFamily="18" charset="0"/>
                <a:ea typeface="ヒラギノ角ゴ Pro W3" pitchFamily="-84" charset="-128"/>
              </a:rPr>
              <a:t>Rotary Jaaruitwisseling</a:t>
            </a:r>
            <a:endParaRPr lang="en-GB" altLang="nl-NL" sz="1200" dirty="0">
              <a:latin typeface="Georgia" panose="02040502050405020303" pitchFamily="18" charset="0"/>
            </a:endParaRPr>
          </a:p>
          <a:p>
            <a:pPr defTabSz="914283" fontAlgn="base">
              <a:spcBef>
                <a:spcPct val="30000"/>
              </a:spcBef>
              <a:spcAft>
                <a:spcPct val="0"/>
              </a:spcAft>
              <a:defRPr/>
            </a:pPr>
            <a:endParaRPr lang="nl-NL" sz="1200" b="1" dirty="0">
              <a:latin typeface="Georgia" panose="02040502050405020303" pitchFamily="18" charset="0"/>
            </a:endParaRPr>
          </a:p>
          <a:p>
            <a:r>
              <a:rPr lang="nl-NL" sz="1200" dirty="0"/>
              <a:t>Inlichtingen: Barbara </a:t>
            </a:r>
            <a:r>
              <a:rPr lang="nl-NL" sz="1200" dirty="0" err="1"/>
              <a:t>Tusveld</a:t>
            </a:r>
            <a:r>
              <a:rPr lang="nl-NL" sz="1200" dirty="0"/>
              <a:t>, mail: </a:t>
            </a:r>
            <a:r>
              <a:rPr lang="nl-NL" sz="1200" dirty="0">
                <a:hlinkClick r:id="rId3"/>
              </a:rPr>
              <a:t>longtermchair@rotaryyep.nl</a:t>
            </a:r>
            <a:endParaRPr lang="nl-NL" sz="1200" dirty="0">
              <a:latin typeface="Georgia" panose="02040502050405020303" pitchFamily="18" charset="0"/>
            </a:endParaRP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17</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4F836-9E34-F51E-CCA4-2662081A7C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ABAA4E9-C029-F7B8-4C26-47111CAAB202}"/>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82C9981A-E9B8-7FF6-6721-20A6ED393748}"/>
              </a:ext>
            </a:extLst>
          </p:cNvPr>
          <p:cNvSpPr>
            <a:spLocks noGrp="1"/>
          </p:cNvSpPr>
          <p:nvPr>
            <p:ph type="body" idx="1"/>
          </p:nvPr>
        </p:nvSpPr>
        <p:spPr/>
        <p:txBody>
          <a:bodyPr/>
          <a:lstStyle/>
          <a:p>
            <a:pPr defTabSz="914283" fontAlgn="base">
              <a:spcBef>
                <a:spcPct val="30000"/>
              </a:spcBef>
              <a:spcAft>
                <a:spcPct val="0"/>
              </a:spcAft>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13] </a:t>
            </a:r>
            <a:r>
              <a:rPr lang="nl-NL" altLang="nl-NL" sz="1200" b="1" dirty="0">
                <a:latin typeface="Georgia" panose="02040502050405020303" pitchFamily="18" charset="0"/>
                <a:ea typeface="ヒラギノ角ゴ Pro W3" pitchFamily="-84" charset="-128"/>
              </a:rPr>
              <a:t>Rotary Jaaruitwisseling</a:t>
            </a:r>
            <a:endParaRPr lang="en-GB" altLang="nl-NL" sz="1200" dirty="0">
              <a:latin typeface="Georgia" panose="02040502050405020303" pitchFamily="18" charset="0"/>
            </a:endParaRPr>
          </a:p>
          <a:p>
            <a:pPr defTabSz="914283" fontAlgn="base">
              <a:spcBef>
                <a:spcPct val="30000"/>
              </a:spcBef>
              <a:spcAft>
                <a:spcPct val="0"/>
              </a:spcAft>
              <a:defRPr/>
            </a:pPr>
            <a:endParaRPr lang="nl-NL" sz="1200" b="1" dirty="0">
              <a:latin typeface="Georgia" panose="02040502050405020303" pitchFamily="18" charset="0"/>
            </a:endParaRPr>
          </a:p>
          <a:p>
            <a:r>
              <a:rPr lang="nl-NL" sz="1200" dirty="0"/>
              <a:t>Inlichtingen: Barbara </a:t>
            </a:r>
            <a:r>
              <a:rPr lang="nl-NL" sz="1200" dirty="0" err="1"/>
              <a:t>Tusveld</a:t>
            </a:r>
            <a:r>
              <a:rPr lang="nl-NL" sz="1200" dirty="0"/>
              <a:t>, mail: </a:t>
            </a:r>
            <a:r>
              <a:rPr lang="nl-NL" sz="1200" dirty="0">
                <a:hlinkClick r:id="rId3"/>
              </a:rPr>
              <a:t>longtermchair@rotaryyep.nl</a:t>
            </a:r>
            <a:endParaRPr lang="nl-NL" sz="1200" dirty="0">
              <a:latin typeface="Georgia" panose="02040502050405020303" pitchFamily="18" charset="0"/>
            </a:endParaRPr>
          </a:p>
          <a:p>
            <a:endParaRPr lang="nl-NL" baseline="0" dirty="0"/>
          </a:p>
          <a:p>
            <a:endParaRPr lang="nl-NL" dirty="0"/>
          </a:p>
        </p:txBody>
      </p:sp>
      <p:sp>
        <p:nvSpPr>
          <p:cNvPr id="4" name="Tijdelijke aanduiding voor dianummer 3">
            <a:extLst>
              <a:ext uri="{FF2B5EF4-FFF2-40B4-BE49-F238E27FC236}">
                <a16:creationId xmlns:a16="http://schemas.microsoft.com/office/drawing/2014/main" id="{FE2C181B-77AC-160B-A610-EFDB504D6252}"/>
              </a:ext>
            </a:extLst>
          </p:cNvPr>
          <p:cNvSpPr>
            <a:spLocks noGrp="1"/>
          </p:cNvSpPr>
          <p:nvPr>
            <p:ph type="sldNum" sz="quarter" idx="10"/>
          </p:nvPr>
        </p:nvSpPr>
        <p:spPr/>
        <p:txBody>
          <a:bodyPr/>
          <a:lstStyle/>
          <a:p>
            <a:fld id="{4AE29644-9C66-4091-AC28-A8EC27D3C696}" type="slidenum">
              <a:rPr lang="nl-NL" smtClean="0"/>
              <a:t>18</a:t>
            </a:fld>
            <a:endParaRPr lang="nl-NL"/>
          </a:p>
        </p:txBody>
      </p:sp>
    </p:spTree>
    <p:extLst>
      <p:ext uri="{BB962C8B-B14F-4D97-AF65-F5344CB8AC3E}">
        <p14:creationId xmlns:p14="http://schemas.microsoft.com/office/powerpoint/2010/main" val="3649436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8C2CF-687A-262A-A8FE-AAF973397E6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4748B26-0BF3-E2AA-98CD-0C93F0373009}"/>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1353D680-2296-101B-0EEF-D40F40788994}"/>
              </a:ext>
            </a:extLst>
          </p:cNvPr>
          <p:cNvSpPr>
            <a:spLocks noGrp="1"/>
          </p:cNvSpPr>
          <p:nvPr>
            <p:ph type="body" idx="1"/>
          </p:nvPr>
        </p:nvSpPr>
        <p:spPr/>
        <p:txBody>
          <a:bodyPr/>
          <a:lstStyle/>
          <a:p>
            <a:pPr defTabSz="914283" fontAlgn="base">
              <a:spcBef>
                <a:spcPct val="30000"/>
              </a:spcBef>
              <a:spcAft>
                <a:spcPct val="0"/>
              </a:spcAft>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13] </a:t>
            </a:r>
            <a:r>
              <a:rPr lang="nl-NL" altLang="nl-NL" sz="1200" b="1" dirty="0">
                <a:latin typeface="Georgia" panose="02040502050405020303" pitchFamily="18" charset="0"/>
                <a:ea typeface="ヒラギノ角ゴ Pro W3" pitchFamily="-84" charset="-128"/>
              </a:rPr>
              <a:t>Rotary Jaaruitwisseling</a:t>
            </a:r>
            <a:endParaRPr lang="en-GB" altLang="nl-NL" sz="1200" dirty="0">
              <a:latin typeface="Georgia" panose="02040502050405020303" pitchFamily="18" charset="0"/>
            </a:endParaRPr>
          </a:p>
          <a:p>
            <a:pPr defTabSz="914283" fontAlgn="base">
              <a:spcBef>
                <a:spcPct val="30000"/>
              </a:spcBef>
              <a:spcAft>
                <a:spcPct val="0"/>
              </a:spcAft>
              <a:defRPr/>
            </a:pPr>
            <a:endParaRPr lang="nl-NL" sz="1200" b="1" dirty="0">
              <a:latin typeface="Georgia" panose="02040502050405020303" pitchFamily="18" charset="0"/>
            </a:endParaRPr>
          </a:p>
          <a:p>
            <a:r>
              <a:rPr lang="nl-NL" sz="1200" dirty="0"/>
              <a:t>Inlichtingen: Barbara </a:t>
            </a:r>
            <a:r>
              <a:rPr lang="nl-NL" sz="1200" dirty="0" err="1"/>
              <a:t>Tusveld</a:t>
            </a:r>
            <a:r>
              <a:rPr lang="nl-NL" sz="1200" dirty="0"/>
              <a:t>, mail: </a:t>
            </a:r>
            <a:r>
              <a:rPr lang="nl-NL" sz="1200" dirty="0">
                <a:hlinkClick r:id="rId3"/>
              </a:rPr>
              <a:t>longtermchair@rotaryyep.nl</a:t>
            </a:r>
            <a:endParaRPr lang="nl-NL" sz="1200" dirty="0">
              <a:latin typeface="Georgia" panose="02040502050405020303" pitchFamily="18" charset="0"/>
            </a:endParaRPr>
          </a:p>
          <a:p>
            <a:endParaRPr lang="nl-NL" baseline="0" dirty="0"/>
          </a:p>
          <a:p>
            <a:endParaRPr lang="nl-NL" dirty="0"/>
          </a:p>
        </p:txBody>
      </p:sp>
      <p:sp>
        <p:nvSpPr>
          <p:cNvPr id="4" name="Tijdelijke aanduiding voor dianummer 3">
            <a:extLst>
              <a:ext uri="{FF2B5EF4-FFF2-40B4-BE49-F238E27FC236}">
                <a16:creationId xmlns:a16="http://schemas.microsoft.com/office/drawing/2014/main" id="{165AF46F-EAD2-E117-B71B-84B12EC3FAB4}"/>
              </a:ext>
            </a:extLst>
          </p:cNvPr>
          <p:cNvSpPr>
            <a:spLocks noGrp="1"/>
          </p:cNvSpPr>
          <p:nvPr>
            <p:ph type="sldNum" sz="quarter" idx="10"/>
          </p:nvPr>
        </p:nvSpPr>
        <p:spPr/>
        <p:txBody>
          <a:bodyPr/>
          <a:lstStyle/>
          <a:p>
            <a:fld id="{4AE29644-9C66-4091-AC28-A8EC27D3C696}" type="slidenum">
              <a:rPr lang="nl-NL" smtClean="0"/>
              <a:t>19</a:t>
            </a:fld>
            <a:endParaRPr lang="nl-NL"/>
          </a:p>
        </p:txBody>
      </p:sp>
    </p:spTree>
    <p:extLst>
      <p:ext uri="{BB962C8B-B14F-4D97-AF65-F5344CB8AC3E}">
        <p14:creationId xmlns:p14="http://schemas.microsoft.com/office/powerpoint/2010/main" val="172294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47F16-C136-0DB9-3D28-62BD43C40C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3BA698-FE36-226E-6981-98D22961A5FB}"/>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7FA0EC84-1B6B-DF62-1DD7-8083468F56FE}"/>
              </a:ext>
            </a:extLst>
          </p:cNvPr>
          <p:cNvSpPr>
            <a:spLocks noGrp="1"/>
          </p:cNvSpPr>
          <p:nvPr>
            <p:ph type="body" idx="1"/>
          </p:nvPr>
        </p:nvSpPr>
        <p:spPr/>
        <p:txBody>
          <a:bodyPr/>
          <a:lstStyle/>
          <a:p>
            <a:pPr defTabSz="914283" fontAlgn="base">
              <a:spcBef>
                <a:spcPct val="30000"/>
              </a:spcBef>
              <a:spcAft>
                <a:spcPct val="0"/>
              </a:spcAft>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13] </a:t>
            </a:r>
            <a:r>
              <a:rPr lang="nl-NL" altLang="nl-NL" sz="1200" b="1" dirty="0">
                <a:latin typeface="Georgia" panose="02040502050405020303" pitchFamily="18" charset="0"/>
                <a:ea typeface="ヒラギノ角ゴ Pro W3" pitchFamily="-84" charset="-128"/>
              </a:rPr>
              <a:t>Rotary Jaaruitwisseling</a:t>
            </a:r>
            <a:endParaRPr lang="en-GB" altLang="nl-NL" sz="1200" dirty="0">
              <a:latin typeface="Georgia" panose="02040502050405020303" pitchFamily="18" charset="0"/>
            </a:endParaRPr>
          </a:p>
          <a:p>
            <a:pPr defTabSz="914283" fontAlgn="base">
              <a:spcBef>
                <a:spcPct val="30000"/>
              </a:spcBef>
              <a:spcAft>
                <a:spcPct val="0"/>
              </a:spcAft>
              <a:defRPr/>
            </a:pPr>
            <a:endParaRPr lang="nl-NL" sz="1200" b="1" dirty="0">
              <a:latin typeface="Georgia" panose="02040502050405020303" pitchFamily="18" charset="0"/>
            </a:endParaRPr>
          </a:p>
          <a:p>
            <a:r>
              <a:rPr lang="nl-NL" sz="1200" dirty="0"/>
              <a:t>Inlichtingen: Barbara </a:t>
            </a:r>
            <a:r>
              <a:rPr lang="nl-NL" sz="1200" dirty="0" err="1"/>
              <a:t>Tusveld</a:t>
            </a:r>
            <a:r>
              <a:rPr lang="nl-NL" sz="1200" dirty="0"/>
              <a:t>, mail: </a:t>
            </a:r>
            <a:r>
              <a:rPr lang="nl-NL" sz="1200" dirty="0">
                <a:hlinkClick r:id="rId3"/>
              </a:rPr>
              <a:t>longtermchair@rotaryyep.nl</a:t>
            </a:r>
            <a:endParaRPr lang="nl-NL" sz="1200" dirty="0">
              <a:latin typeface="Georgia" panose="02040502050405020303" pitchFamily="18" charset="0"/>
            </a:endParaRPr>
          </a:p>
          <a:p>
            <a:endParaRPr lang="nl-NL" baseline="0" dirty="0"/>
          </a:p>
          <a:p>
            <a:endParaRPr lang="nl-NL" dirty="0"/>
          </a:p>
        </p:txBody>
      </p:sp>
      <p:sp>
        <p:nvSpPr>
          <p:cNvPr id="4" name="Tijdelijke aanduiding voor dianummer 3">
            <a:extLst>
              <a:ext uri="{FF2B5EF4-FFF2-40B4-BE49-F238E27FC236}">
                <a16:creationId xmlns:a16="http://schemas.microsoft.com/office/drawing/2014/main" id="{3288DBB4-4EF2-EFCA-904F-FA72D8EDA1FF}"/>
              </a:ext>
            </a:extLst>
          </p:cNvPr>
          <p:cNvSpPr>
            <a:spLocks noGrp="1"/>
          </p:cNvSpPr>
          <p:nvPr>
            <p:ph type="sldNum" sz="quarter" idx="10"/>
          </p:nvPr>
        </p:nvSpPr>
        <p:spPr/>
        <p:txBody>
          <a:bodyPr/>
          <a:lstStyle/>
          <a:p>
            <a:fld id="{4AE29644-9C66-4091-AC28-A8EC27D3C696}" type="slidenum">
              <a:rPr lang="nl-NL" smtClean="0"/>
              <a:t>20</a:t>
            </a:fld>
            <a:endParaRPr lang="nl-NL"/>
          </a:p>
        </p:txBody>
      </p:sp>
    </p:spTree>
    <p:extLst>
      <p:ext uri="{BB962C8B-B14F-4D97-AF65-F5344CB8AC3E}">
        <p14:creationId xmlns:p14="http://schemas.microsoft.com/office/powerpoint/2010/main" val="48171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865388">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 </a:t>
            </a:r>
            <a:r>
              <a:rPr lang="en-GB" altLang="nl-NL" b="1" dirty="0">
                <a:latin typeface="Georgia" panose="02040502050405020303" pitchFamily="18" charset="0"/>
              </a:rPr>
              <a:t>Wat is Youth Service </a:t>
            </a:r>
            <a:r>
              <a:rPr lang="en-GB" altLang="nl-NL" b="1" dirty="0" err="1">
                <a:latin typeface="Georgia" panose="02040502050405020303" pitchFamily="18" charset="0"/>
              </a:rPr>
              <a:t>volgens</a:t>
            </a:r>
            <a:r>
              <a:rPr lang="en-GB" altLang="nl-NL" b="1" dirty="0">
                <a:latin typeface="Georgia" panose="02040502050405020303" pitchFamily="18" charset="0"/>
              </a:rPr>
              <a:t> </a:t>
            </a:r>
            <a:r>
              <a:rPr lang="en-GB" altLang="nl-NL" b="1" dirty="0" err="1">
                <a:latin typeface="Georgia" panose="02040502050405020303" pitchFamily="18" charset="0"/>
              </a:rPr>
              <a:t>jou</a:t>
            </a:r>
            <a:r>
              <a:rPr lang="en-GB" altLang="nl-NL" b="1" dirty="0">
                <a:latin typeface="Georgia" panose="02040502050405020303" pitchFamily="18" charset="0"/>
              </a:rPr>
              <a:t>?</a:t>
            </a:r>
            <a:endParaRPr lang="en-GB" altLang="nl-NL" dirty="0">
              <a:latin typeface="Georgia" panose="02040502050405020303" pitchFamily="18" charset="0"/>
            </a:endParaRPr>
          </a:p>
          <a:p>
            <a:endParaRPr lang="nl-NL" dirty="0"/>
          </a:p>
          <a:p>
            <a:r>
              <a:rPr lang="nl-NL" dirty="0"/>
              <a:t>Laat ieder 5 punten opschrijven die horen bij </a:t>
            </a:r>
            <a:r>
              <a:rPr lang="nl-NL" dirty="0" err="1"/>
              <a:t>Youth</a:t>
            </a:r>
            <a:r>
              <a:rPr lang="nl-NL" dirty="0"/>
              <a:t> Service.</a:t>
            </a:r>
          </a:p>
          <a:p>
            <a:endParaRPr lang="nl-NL" dirty="0"/>
          </a:p>
          <a:p>
            <a:r>
              <a:rPr lang="nl-NL" dirty="0"/>
              <a:t>Laat</a:t>
            </a:r>
            <a:r>
              <a:rPr lang="nl-NL" baseline="0" dirty="0"/>
              <a:t> iedereen gaan staan. Om de beurt wordt een item opgelezen – iedereen die dat ook op zijn lijstje heeft steekt zijn hand op en streept het op zijn lijstje af.</a:t>
            </a:r>
          </a:p>
          <a:p>
            <a:r>
              <a:rPr lang="nl-NL" baseline="0" dirty="0"/>
              <a:t>Als het lijstje volledig is afgestreept gaat die persoon zitten. De laatste die overblijft wint de bingo.</a:t>
            </a:r>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14] </a:t>
            </a:r>
            <a:r>
              <a:rPr lang="en-US" altLang="en-US" b="1" dirty="0" err="1">
                <a:latin typeface="Arial" panose="020B0604020202020204" pitchFamily="34" charset="0"/>
                <a:ea typeface="ヒラギノ角ゴ Pro W3" pitchFamily="2" charset="-128"/>
              </a:rPr>
              <a:t>Voorbeeld</a:t>
            </a:r>
            <a:r>
              <a:rPr lang="en-US" altLang="en-US" b="1" baseline="0" dirty="0">
                <a:latin typeface="Arial" panose="020B0604020202020204" pitchFamily="34" charset="0"/>
                <a:ea typeface="ヒラギノ角ゴ Pro W3" pitchFamily="2" charset="-128"/>
              </a:rPr>
              <a:t> </a:t>
            </a:r>
            <a:r>
              <a:rPr lang="en-US" altLang="en-US" b="1" baseline="0" dirty="0" err="1">
                <a:latin typeface="Arial" panose="020B0604020202020204" pitchFamily="34" charset="0"/>
                <a:ea typeface="ヒラギノ角ゴ Pro W3" pitchFamily="2" charset="-128"/>
              </a:rPr>
              <a:t>begroting</a:t>
            </a:r>
            <a:r>
              <a:rPr lang="en-US" altLang="en-US" b="1" baseline="0" dirty="0">
                <a:latin typeface="Arial" panose="020B0604020202020204" pitchFamily="34" charset="0"/>
                <a:ea typeface="ヒラギノ角ゴ Pro W3" pitchFamily="2" charset="-128"/>
              </a:rPr>
              <a:t> </a:t>
            </a:r>
            <a:r>
              <a:rPr lang="en-US" altLang="en-US" b="1" baseline="0" dirty="0" err="1">
                <a:latin typeface="Arial" panose="020B0604020202020204" pitchFamily="34" charset="0"/>
                <a:ea typeface="ヒラギノ角ゴ Pro W3" pitchFamily="2" charset="-128"/>
              </a:rPr>
              <a:t>jaarkind</a:t>
            </a:r>
            <a:endParaRPr lang="nl-NL" b="1"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21</a:t>
            </a:fld>
            <a:endParaRPr lang="nl-NL"/>
          </a:p>
        </p:txBody>
      </p:sp>
    </p:spTree>
    <p:extLst>
      <p:ext uri="{BB962C8B-B14F-4D97-AF65-F5344CB8AC3E}">
        <p14:creationId xmlns:p14="http://schemas.microsoft.com/office/powerpoint/2010/main" val="3949031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altLang="en-US" sz="1400" dirty="0">
                <a:latin typeface="Arial" panose="020B0604020202020204" pitchFamily="34" charset="0"/>
                <a:ea typeface="ヒラギノ角ゴ Pro W3" pitchFamily="2" charset="-128"/>
              </a:rPr>
              <a:t>RLI Nederland 2019 [dag 2, </a:t>
            </a:r>
            <a:r>
              <a:rPr lang="en-US" altLang="en-US" sz="1400" dirty="0" err="1">
                <a:latin typeface="Arial" panose="020B0604020202020204" pitchFamily="34" charset="0"/>
                <a:ea typeface="ヒラギノ角ゴ Pro W3" pitchFamily="2" charset="-128"/>
              </a:rPr>
              <a:t>deel</a:t>
            </a:r>
            <a:r>
              <a:rPr lang="en-US" altLang="en-US" sz="1400" dirty="0">
                <a:latin typeface="Arial" panose="020B0604020202020204" pitchFamily="34" charset="0"/>
                <a:ea typeface="ヒラギノ角ゴ Pro W3" pitchFamily="2" charset="-128"/>
              </a:rPr>
              <a:t> 3, </a:t>
            </a:r>
            <a:r>
              <a:rPr lang="en-US" altLang="en-US" sz="1400" dirty="0" err="1">
                <a:latin typeface="Arial" panose="020B0604020202020204" pitchFamily="34" charset="0"/>
                <a:ea typeface="ヒラギノ角ゴ Pro W3" pitchFamily="2" charset="-128"/>
              </a:rPr>
              <a:t>ppt</a:t>
            </a:r>
            <a:r>
              <a:rPr lang="en-US" altLang="en-US" sz="1400" dirty="0">
                <a:latin typeface="Arial" panose="020B0604020202020204" pitchFamily="34" charset="0"/>
                <a:ea typeface="ヒラギノ角ゴ Pro W3" pitchFamily="2" charset="-128"/>
              </a:rPr>
              <a:t> 15] </a:t>
            </a:r>
            <a:r>
              <a:rPr lang="en-US" altLang="en-US" sz="1400" b="1" dirty="0">
                <a:latin typeface="Arial" panose="020B0604020202020204" pitchFamily="34" charset="0"/>
                <a:ea typeface="ヒラギノ角ゴ Pro W3" pitchFamily="2" charset="-128"/>
              </a:rPr>
              <a:t>Short term exchange</a:t>
            </a:r>
            <a:endParaRPr lang="nl-NL" sz="1400" b="1"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22</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sz="1100" dirty="0">
                <a:latin typeface="Arial" panose="020B0604020202020204" pitchFamily="34" charset="0"/>
                <a:ea typeface="ヒラギノ角ゴ Pro W3" pitchFamily="2" charset="-128"/>
              </a:rPr>
              <a:t>RLI Nederland 2019 [dag 2, </a:t>
            </a:r>
            <a:r>
              <a:rPr lang="en-US" altLang="en-US" sz="1100" dirty="0" err="1">
                <a:latin typeface="Arial" panose="020B0604020202020204" pitchFamily="34" charset="0"/>
                <a:ea typeface="ヒラギノ角ゴ Pro W3" pitchFamily="2" charset="-128"/>
              </a:rPr>
              <a:t>deel</a:t>
            </a:r>
            <a:r>
              <a:rPr lang="en-US" altLang="en-US" sz="1100" dirty="0">
                <a:latin typeface="Arial" panose="020B0604020202020204" pitchFamily="34" charset="0"/>
                <a:ea typeface="ヒラギノ角ゴ Pro W3" pitchFamily="2" charset="-128"/>
              </a:rPr>
              <a:t> 3, </a:t>
            </a:r>
            <a:r>
              <a:rPr lang="en-US" altLang="en-US" sz="1100" dirty="0" err="1">
                <a:latin typeface="Arial" panose="020B0604020202020204" pitchFamily="34" charset="0"/>
                <a:ea typeface="ヒラギノ角ゴ Pro W3" pitchFamily="2" charset="-128"/>
              </a:rPr>
              <a:t>ppt</a:t>
            </a:r>
            <a:r>
              <a:rPr lang="en-US" altLang="en-US" sz="1100" dirty="0">
                <a:latin typeface="Arial" panose="020B0604020202020204" pitchFamily="34" charset="0"/>
                <a:ea typeface="ヒラギノ角ゴ Pro W3" pitchFamily="2" charset="-128"/>
              </a:rPr>
              <a:t> 16] </a:t>
            </a:r>
            <a:r>
              <a:rPr lang="nl-NL" altLang="nl-NL" sz="1100" b="1" dirty="0">
                <a:latin typeface="Georgia" panose="02040502050405020303" pitchFamily="18" charset="0"/>
                <a:ea typeface="ヒラギノ角ゴ Pro W3" pitchFamily="-84" charset="-128"/>
              </a:rPr>
              <a:t>Short Term Exchange </a:t>
            </a:r>
            <a:r>
              <a:rPr lang="nl-NL" altLang="nl-NL" sz="1100" b="1" dirty="0" err="1">
                <a:latin typeface="Georgia" panose="02040502050405020303" pitchFamily="18" charset="0"/>
                <a:ea typeface="ヒラギノ角ゴ Pro W3" pitchFamily="-84" charset="-128"/>
              </a:rPr>
              <a:t>Programme</a:t>
            </a:r>
            <a:r>
              <a:rPr lang="nl-NL" altLang="nl-NL" sz="1100" b="1" dirty="0">
                <a:latin typeface="Georgia" panose="02040502050405020303" pitchFamily="18" charset="0"/>
                <a:ea typeface="ヒラギノ角ゴ Pro W3" pitchFamily="-84" charset="-128"/>
              </a:rPr>
              <a:t> (F2F)</a:t>
            </a:r>
            <a:endParaRPr lang="en-GB" altLang="nl-NL" sz="1100" dirty="0">
              <a:latin typeface="Georgia" panose="02040502050405020303" pitchFamily="18" charset="0"/>
            </a:endParaRPr>
          </a:p>
          <a:p>
            <a:endParaRPr lang="nl-NL" sz="1100" dirty="0">
              <a:latin typeface="Georgia" panose="02040502050405020303" pitchFamily="18" charset="0"/>
            </a:endParaRPr>
          </a:p>
          <a:p>
            <a:r>
              <a:rPr lang="nl-NL" sz="1100" b="1" dirty="0">
                <a:effectLst/>
              </a:rPr>
              <a:t>WAT IS HET?</a:t>
            </a:r>
            <a:endParaRPr lang="nl-NL" sz="1100" b="1" dirty="0"/>
          </a:p>
          <a:p>
            <a:r>
              <a:rPr lang="nl-NL" sz="1100" dirty="0"/>
              <a:t>De naam zegt het al, Short Term Exchange </a:t>
            </a:r>
            <a:r>
              <a:rPr lang="nl-NL" sz="1100" dirty="0" err="1"/>
              <a:t>Programm</a:t>
            </a:r>
            <a:r>
              <a:rPr lang="nl-NL" sz="1100" dirty="0"/>
              <a:t> (STEP). Het is een uitwisseling met een leeftijdgenoot in het buitenland voor de korte duur van ongeveer 2x3 weken of 2x4 weken. Maar het is ook FAMILY TO FAMILY, wat betekent dat je bij een gezin in het buitenland woont, samen met jouw maatje, en dat jouw maatje samen met jou in Nederland komt wonen.</a:t>
            </a:r>
          </a:p>
          <a:p>
            <a:endParaRPr lang="nl-NL" sz="1100" b="1" dirty="0">
              <a:effectLst/>
            </a:endParaRPr>
          </a:p>
          <a:p>
            <a:r>
              <a:rPr lang="nl-NL" sz="1100" b="1" dirty="0">
                <a:effectLst/>
              </a:rPr>
              <a:t>WAAROM DOEN WE DIT?</a:t>
            </a:r>
            <a:endParaRPr lang="nl-NL" sz="1100" b="1" dirty="0"/>
          </a:p>
          <a:p>
            <a:r>
              <a:rPr lang="nl-NL" sz="1100" dirty="0"/>
              <a:t>De jeugdafdeling binnen Rotary heeft als missie “jeugd in staat stellen om persoonlijk leiderschap te ontwikkelen”. Onze visie hierbij is dat wij geloven dat leiderschap begint met leiding geven aan jezelf om uiteindelijk anderen in staat te stellen zichzelf te ontwikkelen.</a:t>
            </a:r>
          </a:p>
          <a:p>
            <a:r>
              <a:rPr lang="nl-NL" sz="1100" dirty="0"/>
              <a:t>Door jeugd al vroeg kennis te laten maken met andere mensen, culturen, gewoontes en gebruiken en ze buiten hun comfortzone te brengen, denken wij een bijdrage te leveren aan hun ontwikkeling in het teken van onze missie.</a:t>
            </a:r>
          </a:p>
          <a:p>
            <a:endParaRPr lang="nl-NL" sz="1100" b="1" dirty="0">
              <a:effectLst/>
            </a:endParaRPr>
          </a:p>
          <a:p>
            <a:r>
              <a:rPr lang="nl-NL" sz="1100" b="1" dirty="0">
                <a:effectLst/>
              </a:rPr>
              <a:t>VOOR WIE DOEN WE DIT?</a:t>
            </a:r>
            <a:endParaRPr lang="nl-NL" sz="1100" b="1" dirty="0"/>
          </a:p>
          <a:p>
            <a:r>
              <a:rPr lang="nl-NL" sz="1100" dirty="0"/>
              <a:t>Jongens en meisjes in de leeftijd van 15 t/m 19* jaar, die open staan voor anderen, van hen willen leren, met hen ervaringen willen uitwisselen, die uit hun eigen vertrouwde omgeving willen stappen en die anderen zonder vooroordelen willen ontmoeten zijn geschikt om aan dit programma deel te nemen. Alleen voor hen willen wij, Rotary vrijwilligers, onze kostbare tijd inzetten zodat zij een onvergetelijke ervaring opdoen die hen in toekomst uitdaagt tot nog grotere stappen.</a:t>
            </a:r>
          </a:p>
          <a:p>
            <a:r>
              <a:rPr lang="nl-NL" sz="1100" i="1" dirty="0"/>
              <a:t>* De kansen op een match nemen bij 19 jaar behoorlijk af. Neem bij twijfel contact op.</a:t>
            </a:r>
            <a:endParaRPr lang="nl-NL" sz="1100" dirty="0"/>
          </a:p>
          <a:p>
            <a:endParaRPr lang="nl-NL" sz="1100" b="1" dirty="0">
              <a:effectLst/>
            </a:endParaRPr>
          </a:p>
          <a:p>
            <a:r>
              <a:rPr lang="nl-NL" sz="1100" b="1" dirty="0">
                <a:effectLst/>
              </a:rPr>
              <a:t>WAT KOST HET?</a:t>
            </a:r>
            <a:endParaRPr lang="nl-NL" sz="1100" b="1" dirty="0"/>
          </a:p>
          <a:p>
            <a:r>
              <a:rPr lang="nl-NL" sz="1100" dirty="0">
                <a:effectLst/>
              </a:rPr>
              <a:t>De kosten (indicatief) voor deelname aan het programma zijn:</a:t>
            </a:r>
            <a:r>
              <a:rPr lang="nl-NL" sz="1100" b="1" dirty="0">
                <a:effectLst/>
              </a:rPr>
              <a:t> </a:t>
            </a:r>
            <a:endParaRPr lang="nl-NL" sz="1100" dirty="0">
              <a:effectLst/>
            </a:endParaRPr>
          </a:p>
          <a:p>
            <a:endParaRPr lang="nl-NL" sz="1100" dirty="0">
              <a:effectLst/>
            </a:endParaRPr>
          </a:p>
          <a:p>
            <a:r>
              <a:rPr lang="nl-NL" sz="1100" dirty="0">
                <a:effectLst/>
              </a:rPr>
              <a:t>Inschrijfgeld		€   150,-	tot	  150,-</a:t>
            </a:r>
          </a:p>
          <a:p>
            <a:r>
              <a:rPr lang="nl-NL" sz="1100" dirty="0">
                <a:effectLst/>
              </a:rPr>
              <a:t>Reisverzekering 	€     50,-	tot	    50,-</a:t>
            </a:r>
          </a:p>
          <a:p>
            <a:r>
              <a:rPr lang="nl-NL" sz="1100" dirty="0">
                <a:effectLst/>
              </a:rPr>
              <a:t>Ziektekostenverzekering* 	€     50,-	tot	  100,-</a:t>
            </a:r>
          </a:p>
          <a:p>
            <a:r>
              <a:rPr lang="nl-NL" sz="1100" dirty="0">
                <a:effectLst/>
              </a:rPr>
              <a:t>Zakgeld (maximaal)	€   250,-	tot	  250,-</a:t>
            </a:r>
          </a:p>
          <a:p>
            <a:r>
              <a:rPr lang="nl-NL" sz="1100" dirty="0">
                <a:effectLst/>
              </a:rPr>
              <a:t>Vliegticket** (gemiddeld) 	€   800,-	tot 	1.500,- </a:t>
            </a:r>
          </a:p>
          <a:p>
            <a:r>
              <a:rPr lang="nl-NL" sz="1100" dirty="0">
                <a:effectLst/>
              </a:rPr>
              <a:t>Totaal		€ 1.300,-	tot	2.050.-</a:t>
            </a:r>
          </a:p>
          <a:p>
            <a:r>
              <a:rPr lang="nl-NL" sz="1100" dirty="0">
                <a:effectLst/>
              </a:rPr>
              <a:t>*</a:t>
            </a:r>
            <a:r>
              <a:rPr lang="nl-NL" sz="1100" i="1" dirty="0">
                <a:effectLst/>
              </a:rPr>
              <a:t>In sommige districten, voornamelijk VS, wordt een lokale ziektekostenverzekering verplicht gesteld.</a:t>
            </a:r>
            <a:endParaRPr lang="nl-NL" sz="1100" dirty="0">
              <a:effectLst/>
            </a:endParaRPr>
          </a:p>
          <a:p>
            <a:r>
              <a:rPr lang="nl-NL" sz="1100" dirty="0">
                <a:effectLst/>
              </a:rPr>
              <a:t>** </a:t>
            </a:r>
            <a:r>
              <a:rPr lang="nl-NL" sz="1100" i="1" dirty="0">
                <a:effectLst/>
              </a:rPr>
              <a:t>afhankelijk van bestemming</a:t>
            </a:r>
            <a:endParaRPr lang="nl-NL" sz="1100" dirty="0">
              <a:effectLst/>
            </a:endParaRPr>
          </a:p>
          <a:p>
            <a:endParaRPr lang="nl-NL" sz="1100" b="1" dirty="0">
              <a:effectLst/>
            </a:endParaRPr>
          </a:p>
          <a:p>
            <a:r>
              <a:rPr lang="nl-NL" sz="1100" b="1" dirty="0"/>
              <a:t>KOSTEN VOOR SPONSORCLUB</a:t>
            </a:r>
          </a:p>
          <a:p>
            <a:r>
              <a:rPr lang="nl-NL" sz="1100" dirty="0"/>
              <a:t>De F2F uitwisseling is in principe kosteloos voor de gastclub. Kandidaten betalen zelf alle kosten. Het staat een Rotaryclub vrij om een bijdrage te doen bijvoorbeeld in geval een mogelijke kandidaat financieel niet in staat is een vliegticket te betalen of het zakgeld. In dat geval kan de CJC een kandidaat ook adviseren om een Europese bestemming te kiezen. </a:t>
            </a:r>
          </a:p>
          <a:p>
            <a:endParaRPr lang="nl-NL" sz="1100" b="1" dirty="0">
              <a:effectLst/>
            </a:endParaRPr>
          </a:p>
          <a:p>
            <a:r>
              <a:rPr lang="nl-NL" sz="1100" b="1" dirty="0">
                <a:effectLst/>
              </a:rPr>
              <a:t>AANMELDPROCEDURE</a:t>
            </a:r>
            <a:endParaRPr lang="nl-NL" sz="1100" b="1" dirty="0"/>
          </a:p>
          <a:p>
            <a:r>
              <a:rPr lang="nl-NL" sz="1100" dirty="0">
                <a:hlinkClick r:id="rId3"/>
              </a:rPr>
              <a:t>Aanmelden</a:t>
            </a:r>
            <a:r>
              <a:rPr lang="nl-NL" sz="1100" dirty="0"/>
              <a:t> doe je via de site van Rotary </a:t>
            </a:r>
            <a:r>
              <a:rPr lang="nl-NL" sz="1100" dirty="0" err="1"/>
              <a:t>Youth</a:t>
            </a:r>
            <a:r>
              <a:rPr lang="nl-NL" sz="1100" dirty="0"/>
              <a:t> Exchange. Hier maak je eerst een account aan. Daarna kun je aanmelden onder "</a:t>
            </a:r>
            <a:r>
              <a:rPr lang="nl-NL" sz="1100" dirty="0" err="1"/>
              <a:t>Outbound</a:t>
            </a:r>
            <a:r>
              <a:rPr lang="nl-NL" sz="1100" dirty="0"/>
              <a:t>"/ "familie naar familie" / "registreren".</a:t>
            </a:r>
          </a:p>
          <a:p>
            <a:r>
              <a:rPr lang="nl-NL" sz="1100" dirty="0"/>
              <a:t>Zodra je het registratieformulier hebt aangemaakt ontvang je een email met daarin alle instructies. Deze instructies dienen nauwgezet opgevolgd te worden. Pas dan beginnen wij met het zoeken van een geweldige match voor jou.</a:t>
            </a:r>
          </a:p>
          <a:p>
            <a:endParaRPr lang="nl-NL" sz="1100" dirty="0"/>
          </a:p>
          <a:p>
            <a:r>
              <a:rPr lang="nl-NL" sz="1100" dirty="0"/>
              <a:t>Heb je vragen stel ze bij voorkeur per mail, klik op de namen bij “family </a:t>
            </a:r>
            <a:r>
              <a:rPr lang="nl-NL" sz="1100" dirty="0" err="1"/>
              <a:t>to</a:t>
            </a:r>
            <a:r>
              <a:rPr lang="nl-NL" sz="1100" dirty="0"/>
              <a:t> family” op de </a:t>
            </a:r>
            <a:r>
              <a:rPr lang="nl-NL" sz="1100" dirty="0">
                <a:hlinkClick r:id="rId4"/>
              </a:rPr>
              <a:t>contact</a:t>
            </a:r>
            <a:r>
              <a:rPr lang="nl-NL" sz="1100" dirty="0"/>
              <a:t> pagina.</a:t>
            </a:r>
          </a:p>
          <a:p>
            <a:endParaRPr lang="nl-NL" sz="1100" b="1" dirty="0">
              <a:effectLst/>
            </a:endParaRPr>
          </a:p>
          <a:p>
            <a:r>
              <a:rPr lang="nl-NL" sz="1100" b="1" dirty="0">
                <a:effectLst/>
              </a:rPr>
              <a:t>Matchingsproces</a:t>
            </a:r>
            <a:endParaRPr lang="nl-NL" sz="1100" b="1" dirty="0"/>
          </a:p>
          <a:p>
            <a:r>
              <a:rPr lang="nl-NL" sz="1100" dirty="0"/>
              <a:t>Zodra de coördinator zicht heeft op alle buitenlandse en Nederlandse aanvragen worden geschikte kandidaten bij elkaar gezocht. De primaire matchingscriteria zijn geslacht en leeftijd. In eerste instantie worden meisjes met meisjes en jongens met jongens </a:t>
            </a:r>
            <a:r>
              <a:rPr lang="nl-NL" sz="1100" dirty="0" err="1"/>
              <a:t>gematcht</a:t>
            </a:r>
            <a:r>
              <a:rPr lang="nl-NL" sz="1100" dirty="0"/>
              <a:t>. Jongens en meisjes kunnen wel goed met elkaar opschieten op school of binnen vriendengroepen maar dat is wat anders dan een aantal weken aan elkaar gekoppeld zijn. Een match meisje/jongen is dus niet uitgesloten maar zal pas voorgesteld worden als er geen andere mogelijkheid is.</a:t>
            </a:r>
          </a:p>
          <a:p>
            <a:endParaRPr lang="nl-NL" sz="1100" dirty="0"/>
          </a:p>
          <a:p>
            <a:r>
              <a:rPr lang="nl-NL" sz="1100" dirty="0"/>
              <a:t>Bij voorkeur streven wij ongeveer dezelfde leeftijd na. Leeftijd verschillen groter dan 2 jaar vinden in beginsel niet plaats om het risico te voorkomen dat kandidaten te weinig raakvlakken blijken te hebben. 6 weken intensief contact is dan te lang. </a:t>
            </a:r>
          </a:p>
          <a:p>
            <a:endParaRPr lang="nl-NL" sz="1100" dirty="0"/>
          </a:p>
          <a:p>
            <a:r>
              <a:rPr lang="nl-NL" sz="1100" dirty="0"/>
              <a:t>Zaken als hobby’s en passies spelen alleen een rol als we meerdere matches hebben. Heel belangrijk zijn uitsluitingscriteria als allergieën en angst voor huisdieren. </a:t>
            </a:r>
          </a:p>
          <a:p>
            <a:r>
              <a:rPr lang="nl-NL" sz="1100" dirty="0"/>
              <a:t>Op het moment dat de coördinator een match heeft gevonden worden beide kandidaten geïnformeerd middels het uitwisselen van het Application Form. In principe is de match tot stand gebracht. Alleen indien er zwaarwegende argumenten zijn dat deze match niet gaat werken kun je een match afwijzen. Uitgangspunten van het programma zijn dat je open staat voor nieuwe indrukken, mensen en gewoontes. </a:t>
            </a:r>
          </a:p>
          <a:p>
            <a:endParaRPr lang="nl-NL" sz="1100" dirty="0"/>
          </a:p>
          <a:p>
            <a:r>
              <a:rPr lang="nl-NL" sz="1100" dirty="0"/>
              <a:t>Zodra er een match tot stand gebracht is kunnen jullie met elkaar gaan communiceren met alle ter beschikking staande communicatiekanalen. Samen met het match gezin gaan jullie overleggen en plannen over reis- en bezoekdata en gaan jullie de vliegtickets boeken.</a:t>
            </a:r>
          </a:p>
          <a:p>
            <a:endParaRPr lang="nl-NL" sz="1100" b="1" dirty="0">
              <a:effectLst/>
            </a:endParaRPr>
          </a:p>
          <a:p>
            <a:r>
              <a:rPr lang="nl-NL" sz="1100" b="1" dirty="0">
                <a:effectLst/>
              </a:rPr>
              <a:t>Landenvoorkeur</a:t>
            </a:r>
            <a:endParaRPr lang="nl-NL" sz="1100" b="1" dirty="0"/>
          </a:p>
          <a:p>
            <a:r>
              <a:rPr lang="nl-NL" sz="1100" dirty="0"/>
              <a:t>Als je mee wilt doen aan het Family </a:t>
            </a:r>
            <a:r>
              <a:rPr lang="nl-NL" sz="1100" dirty="0" err="1"/>
              <a:t>to</a:t>
            </a:r>
            <a:r>
              <a:rPr lang="nl-NL" sz="1100" dirty="0"/>
              <a:t> Family programma geef je op of je voor het noordelijk of zuidelijk halfrond gaat. Bij de landenkeuze dien je drie landen op 2 continenten op te geven. Hierbij gelden de Verenigde Staten en Canada als één bestemming. De reden hiervoor is dat we niet alle kandidaten in de VS en Canada kunnen plaatsen. Daarbij komt dat als jij de juiste instelling hebt voor een Family </a:t>
            </a:r>
            <a:r>
              <a:rPr lang="nl-NL" sz="1100" dirty="0" err="1"/>
              <a:t>to</a:t>
            </a:r>
            <a:r>
              <a:rPr lang="nl-NL" sz="1100" dirty="0"/>
              <a:t> Family uitwisseling het uiteindelijk niet uitmaakt naar welk land je gaat. </a:t>
            </a:r>
          </a:p>
          <a:p>
            <a:r>
              <a:rPr lang="nl-NL" sz="1100" dirty="0"/>
              <a:t>Kies voor Europa! Binnen Europa, ook al ligt dit naast de deur, vinden de mooiste uitwisselingen plaats en ontstaan de mooiste vriendschappen met het voordeel dat je deze vrienden makkelijker kunt </a:t>
            </a:r>
            <a:r>
              <a:rPr lang="nl-NL" sz="1100" dirty="0" err="1"/>
              <a:t>herbezoeken</a:t>
            </a:r>
            <a:r>
              <a:rPr lang="nl-NL" sz="1100" dirty="0"/>
              <a:t>. De reiskosten zijn veel lager.</a:t>
            </a:r>
          </a:p>
          <a:p>
            <a:endParaRPr lang="nl-NL" sz="1100" b="1" dirty="0">
              <a:effectLst/>
            </a:endParaRPr>
          </a:p>
          <a:p>
            <a:r>
              <a:rPr lang="nl-NL" sz="1100" b="1" dirty="0">
                <a:effectLst/>
              </a:rPr>
              <a:t>Sponsorclub</a:t>
            </a:r>
            <a:endParaRPr lang="nl-NL" sz="1100" b="1" dirty="0"/>
          </a:p>
          <a:p>
            <a:r>
              <a:rPr lang="nl-NL" sz="1100" dirty="0"/>
              <a:t>Jouw aanmelding wordt begeleid, en dient goedgekeurd te worden, door de Rotaryclub in de plaats/omgeving waar jij woont. Zij zullen gesprekken voeren met jou en je ouders als voorbereiding op het programma maar ook om vast te stellen of je geschikt bent voor het programma. Ook zullen zij de nodige gegevens moeten verstrekken die jij op het aanmeldformulier en het Application Form moet invullen. Let op! Het netjes, volledig en duidelijk invullen van de formulieren is jouw verantwoordelijkheid. Tevens verwachten we dat je de jeugdcommissaris van de Rotaryclub die jou uitzendt op de hoogte houdt van alle ontwikkelingen m.b.t. de aanvraag en de matching.</a:t>
            </a:r>
          </a:p>
          <a:p>
            <a:r>
              <a:rPr lang="nl-NL" sz="1100" dirty="0"/>
              <a:t>Ook zal je gevraagd worden jouw ervaringen te komen vertellen tijdens een clubbijeenkomst van de uitzendende Rotaryclub, maar soms ook de ontvangende Rotaryclub. </a:t>
            </a:r>
          </a:p>
          <a:p>
            <a:endParaRPr lang="nl-NL" sz="1100" b="1" dirty="0">
              <a:effectLst/>
            </a:endParaRPr>
          </a:p>
          <a:p>
            <a:r>
              <a:rPr lang="nl-NL" sz="1100" b="1" dirty="0">
                <a:effectLst/>
              </a:rPr>
              <a:t>Ambassadeurschap</a:t>
            </a:r>
            <a:endParaRPr lang="nl-NL" sz="1100" b="1" dirty="0"/>
          </a:p>
          <a:p>
            <a:r>
              <a:rPr lang="nl-NL" sz="1100" dirty="0"/>
              <a:t>Eenmaal uitgezonden gaan wij ervan uit dat je Rotary de rest van je leven een warm hart toedraagt omdat je een onvergetelijke ervaring gaat opdoen. Als ambassadeur vragen wij jou om, samen met iemand van Rotary, in de maand oktober een presentatie te verzorgen op jouw school om daar andere jongeren over jouw ervaring te vertellen en hen enthousiast te maken voor een uitwisseling.</a:t>
            </a:r>
          </a:p>
          <a:p>
            <a:endParaRPr lang="nl-NL" sz="1100" b="1" dirty="0"/>
          </a:p>
          <a:p>
            <a:r>
              <a:rPr lang="nl-NL" sz="1100" b="1" dirty="0"/>
              <a:t>Landelijke informatiebijeenkomst</a:t>
            </a:r>
            <a:endParaRPr lang="nl-NL" sz="1100" dirty="0"/>
          </a:p>
          <a:p>
            <a:r>
              <a:rPr lang="nl-NL" sz="1100" dirty="0"/>
              <a:t>Elk jaar vindt er een landelijk informatiebijeenkomst plaats. Hier leren zowel de kandidaten als de ouders hoe je de kans op een succesvolle uitwisseling ze groot mogelijk maakt. Hoe stel je je op als je als gast binnenkomt bij een gezin? Hoe communiceer je met je gastgezin? Hoeveel contact onderhoud je met het thuisfront? Maar zeker zo belangrijk! Hoe ontvang je je maatje bij jou thuis? Hoe zorg je dat hij/zij zich welkom en veilig voelt? Hoe ga je om met het feit dat jouw gast zich onzeker voelt en de taal niet spreekt? </a:t>
            </a:r>
          </a:p>
          <a:p>
            <a:endParaRPr lang="nl-NL" sz="1100" b="1" dirty="0"/>
          </a:p>
          <a:p>
            <a:r>
              <a:rPr lang="nl-NL" sz="1100" b="1" dirty="0"/>
              <a:t>Deze bijeenkomst is verplicht voor de kandidaat en minimaal één ouder. </a:t>
            </a:r>
            <a:endParaRPr lang="nl-NL" sz="1100" dirty="0"/>
          </a:p>
          <a:p>
            <a:r>
              <a:rPr lang="nl-NL" sz="1100" dirty="0"/>
              <a:t>Deze bijeenkomst vindt plaats op de laatste zaterdag van mei, van 09.30 tot 11.30 uur.</a:t>
            </a:r>
          </a:p>
          <a:p>
            <a:r>
              <a:rPr lang="nl-NL" sz="1100" dirty="0"/>
              <a:t>Locatie centraal in het land.</a:t>
            </a:r>
          </a:p>
          <a:p>
            <a:endParaRPr lang="nl-NL" sz="1100" dirty="0"/>
          </a:p>
          <a:p>
            <a:r>
              <a:rPr lang="nl-NL" sz="1100" dirty="0">
                <a:effectLst/>
              </a:rPr>
              <a:t>Marc Wolfs noordelijk halfrond +31 6 24 33 17 00, </a:t>
            </a:r>
            <a:r>
              <a:rPr lang="nl-NL" sz="1100" dirty="0">
                <a:effectLst/>
                <a:hlinkClick r:id="rId5"/>
              </a:rPr>
              <a:t>f2f_north@rotaryyep.nl</a:t>
            </a:r>
            <a:endParaRPr lang="nl-NL" sz="1100" dirty="0"/>
          </a:p>
          <a:p>
            <a:r>
              <a:rPr lang="nl-NL" sz="1100" dirty="0">
                <a:effectLst/>
              </a:rPr>
              <a:t>Christine Barnhard zuidelijk halfrond +31 6 18 56 54 96, </a:t>
            </a:r>
            <a:r>
              <a:rPr lang="nl-NL" sz="1100" dirty="0">
                <a:effectLst/>
                <a:hlinkClick r:id="rId6"/>
              </a:rPr>
              <a:t>f2f_south@rotaryyep.nl</a:t>
            </a:r>
            <a:endParaRPr lang="nl-NL" sz="1100" dirty="0">
              <a:effectLst/>
            </a:endParaRPr>
          </a:p>
          <a:p>
            <a:endParaRPr lang="nl-NL" sz="1100" dirty="0"/>
          </a:p>
          <a:p>
            <a:pPr lvl="1"/>
            <a:endParaRPr lang="nl-NL" sz="1100" dirty="0">
              <a:solidFill>
                <a:srgbClr val="3366FF"/>
              </a:solidFill>
              <a:latin typeface="Georgia" panose="02040502050405020303" pitchFamily="18" charset="0"/>
            </a:endParaRP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23</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ヒラギノ角ゴ Pro W3" pitchFamily="2" charset="-128"/>
              </a:rPr>
              <a:t>RLI Nederland 2019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17] </a:t>
            </a:r>
            <a:r>
              <a:rPr lang="nl-NL" altLang="nl-NL" sz="1200" b="1" dirty="0">
                <a:latin typeface="Georgia" panose="02040502050405020303" pitchFamily="18" charset="0"/>
                <a:ea typeface="ヒラギノ角ゴ Pro W3" pitchFamily="-84" charset="-128"/>
              </a:rPr>
              <a:t>Short Term Exchange </a:t>
            </a:r>
            <a:r>
              <a:rPr lang="nl-NL" altLang="nl-NL" sz="1200" b="1" dirty="0" err="1">
                <a:latin typeface="Georgia" panose="02040502050405020303" pitchFamily="18" charset="0"/>
                <a:ea typeface="ヒラギノ角ゴ Pro W3" pitchFamily="-84" charset="-128"/>
              </a:rPr>
              <a:t>Programme</a:t>
            </a:r>
            <a:r>
              <a:rPr lang="nl-NL" altLang="nl-NL" sz="1200" b="1" dirty="0">
                <a:latin typeface="Georgia" panose="02040502050405020303" pitchFamily="18" charset="0"/>
                <a:ea typeface="ヒラギノ角ゴ Pro W3" pitchFamily="-84" charset="-128"/>
              </a:rPr>
              <a:t> (F2F)</a:t>
            </a:r>
            <a:endParaRPr lang="en-GB" altLang="nl-NL" sz="1200" dirty="0">
              <a:latin typeface="Georgia" panose="02040502050405020303" pitchFamily="18" charset="0"/>
            </a:endParaRPr>
          </a:p>
          <a:p>
            <a:endParaRPr lang="nl-NL" sz="1200" b="1" dirty="0">
              <a:effectLst/>
            </a:endParaRPr>
          </a:p>
          <a:p>
            <a:endParaRPr lang="nl-NL" sz="1200" b="1" dirty="0">
              <a:effectLst/>
            </a:endParaRPr>
          </a:p>
          <a:p>
            <a:r>
              <a:rPr lang="nl-NL" sz="1200" b="1" dirty="0">
                <a:effectLst/>
              </a:rPr>
              <a:t>MET WELKE LANDEN WISSELEN WE UIT?</a:t>
            </a:r>
            <a:endParaRPr lang="nl-NL" sz="1200" b="1" dirty="0"/>
          </a:p>
          <a:p>
            <a:r>
              <a:rPr lang="nl-NL" sz="1200" dirty="0"/>
              <a:t>In principe kan een uitwisseling met elk door Rotary gecertificeerd land plaatsvinden. Voor een uitwisseling is het belangrijk dat het land of district (bij heel grote landen) veilig en goed georganiseerd is om onze kinderen op een goede manier te ontvangen. Hiervoor hanteren we binnen Rotary International strikte procedures. Elk ontvangend land of district staat onder goed toezicht en met onze jarenlange ervaring weten wij waar we succesvolle uitwisselingen tot stand kunnen brengen. Bij aanmelden geef je drie voorkeurslanden aan op minimaal 2 continenten. Wij streven ernaar om een match binnen het voorkeursland te realiseren, maar dat garanderen we niet. Er is een belangrijk onderscheid tussen het noordelijk en het zuidelijk halfrond.</a:t>
            </a:r>
          </a:p>
          <a:p>
            <a:endParaRPr lang="nl-NL" sz="1200" dirty="0"/>
          </a:p>
          <a:p>
            <a:r>
              <a:rPr lang="nl-NL" sz="1200" b="1" dirty="0">
                <a:effectLst/>
              </a:rPr>
              <a:t>Noordelijk halfrond</a:t>
            </a:r>
            <a:endParaRPr lang="nl-NL" sz="1200" b="1" dirty="0"/>
          </a:p>
          <a:p>
            <a:r>
              <a:rPr lang="nl-NL" sz="1200" dirty="0"/>
              <a:t>De belangrijkste bestemmingen zijn; VS, Canada, Mexico en Japan. Inmiddels vinden er steeds meer uitwisselingen binnen Europa en India plaats. Deze uitwisselingen vinden plaats in de zomervakantie. Jouw bezoek aan het buitenland en de ontvangst van jouw maatje vinden aaneengesloten plaats. Dat betekent dat een uitwisseling bestaat uit één aaneengesloten periode van ongeveer 2 x 3 weken.</a:t>
            </a:r>
          </a:p>
          <a:p>
            <a:endParaRPr lang="nl-NL" sz="1200" dirty="0"/>
          </a:p>
          <a:p>
            <a:r>
              <a:rPr lang="nl-NL" sz="1200" b="1" dirty="0">
                <a:effectLst/>
              </a:rPr>
              <a:t>Zuidelijk halfrond</a:t>
            </a:r>
            <a:endParaRPr lang="nl-NL" sz="1200" b="1" dirty="0"/>
          </a:p>
          <a:p>
            <a:r>
              <a:rPr lang="nl-NL" sz="1200" dirty="0"/>
              <a:t>De belangrijkste bestemmingen zijn; Argentinië, Brazilië en Zuid-Afrika. In de zomervakantie bezoek jij het gezin van jouw maatje. De ontvangst van jouw maatje is in december/januari als het zuidelijk halfrond zomervakantie heeft. Beide bezoeken duren ongeveer 4 weken. Duur en planningsperiode zijn in onderling overleg.</a:t>
            </a: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24</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ヒラギノ角ゴ Pro W3" pitchFamily="2" charset="-128"/>
              </a:rPr>
              <a:t>RLI Nederland 20209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18] </a:t>
            </a:r>
            <a:r>
              <a:rPr lang="en-US" altLang="en-US" sz="1200" b="1" dirty="0" err="1">
                <a:latin typeface="Arial" panose="020B0604020202020204" pitchFamily="34" charset="0"/>
                <a:ea typeface="ヒラギノ角ゴ Pro W3" pitchFamily="2" charset="-128"/>
              </a:rPr>
              <a:t>Zomerkampen</a:t>
            </a:r>
            <a:endParaRPr lang="nl-NL" b="1"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25</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283" rtl="0" eaLnBrk="1" fontAlgn="base" latinLnBrk="0" hangingPunct="1">
              <a:lnSpc>
                <a:spcPct val="100000"/>
              </a:lnSpc>
              <a:spcBef>
                <a:spcPct val="30000"/>
              </a:spcBef>
              <a:spcAft>
                <a:spcPct val="0"/>
              </a:spcAft>
              <a:buClrTx/>
              <a:buSzTx/>
              <a:buFontTx/>
              <a:buNone/>
              <a:tabLst/>
              <a:defRPr/>
            </a:pPr>
            <a:r>
              <a:rPr lang="en-US" altLang="en-US" sz="1100" dirty="0">
                <a:latin typeface="Arial" panose="020B0604020202020204" pitchFamily="34" charset="0"/>
                <a:ea typeface="ヒラギノ角ゴ Pro W3" pitchFamily="2" charset="-128"/>
              </a:rPr>
              <a:t>RLI Nederland 2020 [dag 2, </a:t>
            </a:r>
            <a:r>
              <a:rPr lang="en-US" altLang="en-US" sz="1100" dirty="0" err="1">
                <a:latin typeface="Arial" panose="020B0604020202020204" pitchFamily="34" charset="0"/>
                <a:ea typeface="ヒラギノ角ゴ Pro W3" pitchFamily="2" charset="-128"/>
              </a:rPr>
              <a:t>deel</a:t>
            </a:r>
            <a:r>
              <a:rPr lang="en-US" altLang="en-US" sz="1100" dirty="0">
                <a:latin typeface="Arial" panose="020B0604020202020204" pitchFamily="34" charset="0"/>
                <a:ea typeface="ヒラギノ角ゴ Pro W3" pitchFamily="2" charset="-128"/>
              </a:rPr>
              <a:t> 3, </a:t>
            </a:r>
            <a:r>
              <a:rPr lang="en-US" altLang="en-US" sz="1100" dirty="0" err="1">
                <a:latin typeface="Arial" panose="020B0604020202020204" pitchFamily="34" charset="0"/>
                <a:ea typeface="ヒラギノ角ゴ Pro W3" pitchFamily="2" charset="-128"/>
              </a:rPr>
              <a:t>ppt</a:t>
            </a:r>
            <a:r>
              <a:rPr lang="en-US" altLang="en-US" sz="1100" dirty="0">
                <a:latin typeface="Arial" panose="020B0604020202020204" pitchFamily="34" charset="0"/>
                <a:ea typeface="ヒラギノ角ゴ Pro W3" pitchFamily="2" charset="-128"/>
              </a:rPr>
              <a:t> 19] </a:t>
            </a:r>
            <a:r>
              <a:rPr lang="nl-NL" altLang="nl-NL" sz="1100" b="1" dirty="0">
                <a:latin typeface="Georgia" panose="02040502050405020303" pitchFamily="18" charset="0"/>
                <a:ea typeface="ヒラギノ角ゴ Pro W3" pitchFamily="-84" charset="-128"/>
              </a:rPr>
              <a:t>Zomerkampen </a:t>
            </a:r>
            <a:r>
              <a:rPr lang="nl-NL" altLang="nl-NL" sz="1100" b="1" dirty="0" err="1">
                <a:latin typeface="Georgia" panose="02040502050405020303" pitchFamily="18" charset="0"/>
                <a:ea typeface="ヒラギノ角ゴ Pro W3" pitchFamily="-84" charset="-128"/>
              </a:rPr>
              <a:t>Outbound</a:t>
            </a:r>
            <a:endParaRPr lang="en-GB" altLang="nl-NL" sz="1100" dirty="0">
              <a:latin typeface="Georgia" panose="02040502050405020303" pitchFamily="18" charset="0"/>
            </a:endParaRPr>
          </a:p>
          <a:p>
            <a:endParaRPr lang="nl-NL" sz="1100" dirty="0">
              <a:latin typeface="Georgia" panose="02040502050405020303" pitchFamily="18" charset="0"/>
            </a:endParaRPr>
          </a:p>
          <a:p>
            <a:r>
              <a:rPr lang="nl-NL" sz="1100" b="1" dirty="0"/>
              <a:t>Wat houdt dat in?</a:t>
            </a:r>
          </a:p>
          <a:p>
            <a:r>
              <a:rPr lang="nl-NL" sz="1100" dirty="0"/>
              <a:t>Heel veel Europese landen organiseren in de periode van juni t/m september Zomer Tours en speciale kampen, zoals zeil-, ski- en sportkampen. De laatste jaren worden er ook Zomerkampen in Canada, V.S. en Taiwan georganiseerd. Er worden groepen van 10 à 20 deelnemers gevormd met een zo groot mogelijke spreiding van nationaliteiten. Deze groepen zijn te gast bij Rotaryclubs die een informatief, toeristisch of sportief programma organiseren. Meestal verblijft men in (Rotary)gezinnen of hostels waarbij Rotarians de leiding hebben. De belangstelling is doorgaans groter dan het aantal beschikbare plaatsen, dus stuur z.s.m. jouw aanmelding in!.</a:t>
            </a:r>
          </a:p>
          <a:p>
            <a:endParaRPr lang="nl-NL" sz="1100" b="1" dirty="0"/>
          </a:p>
          <a:p>
            <a:r>
              <a:rPr lang="nl-NL" sz="1100" b="1" dirty="0"/>
              <a:t>Voor wie?</a:t>
            </a:r>
          </a:p>
          <a:p>
            <a:r>
              <a:rPr lang="nl-NL" sz="1100" dirty="0">
                <a:effectLst/>
              </a:rPr>
              <a:t>De leeftijd van de deelnemers varieert van 15 - 21 jaar. Deelname is mogelijk voor jongeren van Rotarians en van niet-Rotarians.</a:t>
            </a:r>
            <a:endParaRPr lang="nl-NL" sz="1100" dirty="0"/>
          </a:p>
          <a:p>
            <a:endParaRPr lang="nl-NL" sz="1100" b="1" dirty="0"/>
          </a:p>
          <a:p>
            <a:r>
              <a:rPr lang="nl-NL" sz="1100" b="1" dirty="0"/>
              <a:t>Met welke landen?</a:t>
            </a:r>
          </a:p>
          <a:p>
            <a:r>
              <a:rPr lang="nl-NL" sz="1100" dirty="0">
                <a:effectLst/>
              </a:rPr>
              <a:t>Europese landen, maar ook Canada, VS en Taiwan.</a:t>
            </a:r>
            <a:endParaRPr lang="nl-NL" sz="1100" dirty="0"/>
          </a:p>
          <a:p>
            <a:endParaRPr lang="nl-NL" sz="1100" b="1" dirty="0"/>
          </a:p>
          <a:p>
            <a:r>
              <a:rPr lang="nl-NL" sz="1100" b="1" dirty="0"/>
              <a:t>Aanmelden?</a:t>
            </a:r>
          </a:p>
          <a:p>
            <a:r>
              <a:rPr lang="nl-NL" sz="1100" dirty="0">
                <a:effectLst/>
              </a:rPr>
              <a:t>Door de buitenlandse organisator worden uitnodigingen aan de MDJC (= Multi District Jeugdzaken Commissie van Rotary) gestuurd om een jongen of meisje van een bepaalde leeftijd en in een speciale periode aan hun Camp of Tour te laten deelnemen. Deze uitnodigingen worden direct na ontvangst op de site </a:t>
            </a:r>
            <a:r>
              <a:rPr lang="nl-NL" sz="1100" dirty="0">
                <a:effectLst/>
                <a:hlinkClick r:id="rId3"/>
              </a:rPr>
              <a:t>rotaryyep.nl/zomerkampen </a:t>
            </a:r>
            <a:r>
              <a:rPr lang="nl-NL" sz="1100" dirty="0">
                <a:effectLst/>
              </a:rPr>
              <a:t>geplaatst ter info. Je treft deze op de site aan vanaf half januari t/m begin mei. Dus hier vind je steeds het meest actuele aanbod over de Camps &amp; Tours uit de deelnemende landen. Je kunt de coördinator ook direct laten weten als je interesse hebt om deel te nemen aan een bepaald Camp of Tour. Aanmelden via links op deze </a:t>
            </a:r>
            <a:r>
              <a:rPr lang="nl-NL" sz="1100" dirty="0">
                <a:effectLst/>
                <a:hlinkClick r:id="rId4"/>
              </a:rPr>
              <a:t>pagina</a:t>
            </a:r>
            <a:r>
              <a:rPr lang="nl-NL" sz="1100" dirty="0">
                <a:effectLst/>
              </a:rPr>
              <a:t>.</a:t>
            </a:r>
            <a:endParaRPr lang="nl-NL" sz="1100" dirty="0"/>
          </a:p>
          <a:p>
            <a:r>
              <a:rPr lang="nl-NL" sz="1100" dirty="0"/>
              <a:t>Hierop moet duidelijk worden:</a:t>
            </a:r>
          </a:p>
          <a:p>
            <a:pPr marL="628650" lvl="1" indent="-171450">
              <a:buFont typeface="Calibri" panose="020F0502020204030204" pitchFamily="34" charset="0"/>
              <a:buChar char="-"/>
            </a:pPr>
            <a:r>
              <a:rPr lang="nl-NL" sz="1100" dirty="0">
                <a:effectLst/>
              </a:rPr>
              <a:t>Wie jouw sponsor-Rotary Club is;</a:t>
            </a:r>
          </a:p>
          <a:p>
            <a:pPr marL="628650" lvl="1" indent="-171450">
              <a:buFont typeface="Calibri" panose="020F0502020204030204" pitchFamily="34" charset="0"/>
              <a:buChar char="-"/>
            </a:pPr>
            <a:r>
              <a:rPr lang="nl-NL" sz="1100" dirty="0">
                <a:effectLst/>
              </a:rPr>
              <a:t>De periode waarin je beschikbaar bent;</a:t>
            </a:r>
          </a:p>
          <a:p>
            <a:pPr marL="628650" lvl="1" indent="-171450">
              <a:buFont typeface="Calibri" panose="020F0502020204030204" pitchFamily="34" charset="0"/>
              <a:buChar char="-"/>
            </a:pPr>
            <a:r>
              <a:rPr lang="nl-NL" sz="1100" dirty="0">
                <a:effectLst/>
              </a:rPr>
              <a:t>De landen waarnaar je voorkeur uitgaat. (Als er geen speci­fieke voor­keur is en elk Europees land goed is, kan dit vermeld worden.)</a:t>
            </a:r>
          </a:p>
          <a:p>
            <a:r>
              <a:rPr lang="nl-NL" sz="1100" dirty="0"/>
              <a:t>De coördinator koppelt de aanmeldingen aan de uitnodigingen en stuurt de deelnemers bericht.</a:t>
            </a:r>
          </a:p>
          <a:p>
            <a:endParaRPr lang="nl-NL" sz="1100" b="1" dirty="0"/>
          </a:p>
          <a:p>
            <a:r>
              <a:rPr lang="nl-NL" sz="1100" b="1" dirty="0"/>
              <a:t>Dringend verzoek</a:t>
            </a:r>
            <a:r>
              <a:rPr lang="nl-NL" sz="1100" dirty="0"/>
              <a:t>: </a:t>
            </a:r>
            <a:r>
              <a:rPr lang="nl-NL" sz="1100" i="1" dirty="0"/>
              <a:t>gelieve bij aanmelding op te geven of men zich ook heeft aangemeld voor andere reizen of kampen</a:t>
            </a:r>
            <a:endParaRPr lang="nl-NL" sz="1100" dirty="0"/>
          </a:p>
          <a:p>
            <a:r>
              <a:rPr lang="nl-NL" sz="1100" dirty="0">
                <a:effectLst/>
              </a:rPr>
              <a:t>De CJC van de sponsorclub stuurt het aanmeldingsformulier naar de </a:t>
            </a:r>
            <a:r>
              <a:rPr lang="nl-NL" sz="1100" dirty="0" err="1">
                <a:effectLst/>
              </a:rPr>
              <a:t>outboundcoördinator</a:t>
            </a:r>
            <a:r>
              <a:rPr lang="nl-NL" sz="1100" dirty="0">
                <a:effectLst/>
              </a:rPr>
              <a:t>: </a:t>
            </a:r>
            <a:r>
              <a:rPr lang="nl-NL" sz="1100" dirty="0">
                <a:effectLst/>
                <a:hlinkClick r:id="rId5"/>
              </a:rPr>
              <a:t>zomerkamp@rotaryyep.nl</a:t>
            </a:r>
            <a:endParaRPr lang="nl-NL" sz="1100" dirty="0">
              <a:effectLst/>
            </a:endParaRPr>
          </a:p>
          <a:p>
            <a:endParaRPr lang="nl-NL" sz="1100" b="1" dirty="0"/>
          </a:p>
          <a:p>
            <a:r>
              <a:rPr lang="nl-NL" sz="1100" b="1" dirty="0"/>
              <a:t>Kosten?</a:t>
            </a:r>
          </a:p>
          <a:p>
            <a:r>
              <a:rPr lang="nl-NL" sz="1100" dirty="0"/>
              <a:t>De kosten voor aanmelding zijn € 100.-. * (kosten kunnen per jaar verschillen)</a:t>
            </a:r>
          </a:p>
          <a:p>
            <a:r>
              <a:rPr lang="nl-NL" sz="1100" dirty="0"/>
              <a:t>De aanmelding staat open tot mei.</a:t>
            </a:r>
          </a:p>
          <a:p>
            <a:r>
              <a:rPr lang="nl-NL" sz="1100" dirty="0"/>
              <a:t>Naast het inschrijfgeld moet men rekening houden met de volgende kosten:</a:t>
            </a:r>
          </a:p>
          <a:p>
            <a:pPr marL="628650" lvl="1" indent="-171450">
              <a:buFont typeface="Calibri" panose="020F0502020204030204" pitchFamily="34" charset="0"/>
              <a:buChar char="-"/>
            </a:pPr>
            <a:r>
              <a:rPr lang="nl-NL" sz="1100" dirty="0">
                <a:effectLst/>
              </a:rPr>
              <a:t>Reiskosten naar de plaats waar het kamp wordt gehouden.</a:t>
            </a:r>
          </a:p>
          <a:p>
            <a:pPr marL="628650" lvl="1" indent="-171450">
              <a:buFont typeface="Calibri" panose="020F0502020204030204" pitchFamily="34" charset="0"/>
              <a:buChar char="-"/>
            </a:pPr>
            <a:r>
              <a:rPr lang="nl-NL" sz="1100" dirty="0">
                <a:effectLst/>
              </a:rPr>
              <a:t>Zakgeld ter plaatse.</a:t>
            </a:r>
          </a:p>
          <a:p>
            <a:pPr marL="628650" lvl="1" indent="-171450">
              <a:buFont typeface="Calibri" panose="020F0502020204030204" pitchFamily="34" charset="0"/>
              <a:buChar char="-"/>
            </a:pPr>
            <a:r>
              <a:rPr lang="nl-NL" sz="1100" dirty="0">
                <a:effectLst/>
              </a:rPr>
              <a:t>Een enkele Rotary Club in het buitenland vraagt wel eens een klein deelnamebedrag (dit staat steeds in de uitnodiging vermeld.)</a:t>
            </a:r>
          </a:p>
          <a:p>
            <a:endParaRPr lang="nl-NL" sz="1100" b="1" dirty="0"/>
          </a:p>
          <a:p>
            <a:pPr marL="171450" indent="-171450">
              <a:buFont typeface="Arial" panose="020B0604020202020204" pitchFamily="34" charset="0"/>
              <a:buChar char="•"/>
            </a:pPr>
            <a:endParaRPr lang="nl-NL" sz="1100" dirty="0">
              <a:effectLst/>
            </a:endParaRPr>
          </a:p>
          <a:p>
            <a:pPr marL="171450" indent="-171450">
              <a:buFont typeface="Arial" panose="020B0604020202020204" pitchFamily="34" charset="0"/>
              <a:buChar char="•"/>
            </a:pPr>
            <a:endParaRPr lang="nl-NL" sz="1100" dirty="0">
              <a:effectLst/>
            </a:endParaRP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26</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sz="1100" dirty="0">
                <a:latin typeface="Arial" panose="020B0604020202020204" pitchFamily="34" charset="0"/>
                <a:ea typeface="ヒラギノ角ゴ Pro W3" pitchFamily="2" charset="-128"/>
              </a:rPr>
              <a:t>RLI Nederland 2020 [dag 2, </a:t>
            </a:r>
            <a:r>
              <a:rPr lang="en-US" altLang="en-US" sz="1100" dirty="0" err="1">
                <a:latin typeface="Arial" panose="020B0604020202020204" pitchFamily="34" charset="0"/>
                <a:ea typeface="ヒラギノ角ゴ Pro W3" pitchFamily="2" charset="-128"/>
              </a:rPr>
              <a:t>deel</a:t>
            </a:r>
            <a:r>
              <a:rPr lang="en-US" altLang="en-US" sz="1100" dirty="0">
                <a:latin typeface="Arial" panose="020B0604020202020204" pitchFamily="34" charset="0"/>
                <a:ea typeface="ヒラギノ角ゴ Pro W3" pitchFamily="2" charset="-128"/>
              </a:rPr>
              <a:t> 3, </a:t>
            </a:r>
            <a:r>
              <a:rPr lang="en-US" altLang="en-US" sz="1100" dirty="0" err="1">
                <a:latin typeface="Arial" panose="020B0604020202020204" pitchFamily="34" charset="0"/>
                <a:ea typeface="ヒラギノ角ゴ Pro W3" pitchFamily="2" charset="-128"/>
              </a:rPr>
              <a:t>ppt</a:t>
            </a:r>
            <a:r>
              <a:rPr lang="en-US" altLang="en-US" sz="1100" dirty="0">
                <a:latin typeface="Arial" panose="020B0604020202020204" pitchFamily="34" charset="0"/>
                <a:ea typeface="ヒラギノ角ゴ Pro W3" pitchFamily="2" charset="-128"/>
              </a:rPr>
              <a:t> 20] </a:t>
            </a:r>
            <a:r>
              <a:rPr lang="nl-NL" altLang="nl-NL" sz="1100" b="1" dirty="0">
                <a:latin typeface="Georgia" panose="02040502050405020303" pitchFamily="18" charset="0"/>
                <a:ea typeface="ヒラギノ角ゴ Pro W3" pitchFamily="-84" charset="-128"/>
              </a:rPr>
              <a:t>Zomerkampen </a:t>
            </a:r>
            <a:r>
              <a:rPr lang="nl-NL" altLang="nl-NL" sz="1100" b="1" dirty="0" err="1">
                <a:latin typeface="Georgia" panose="02040502050405020303" pitchFamily="18" charset="0"/>
                <a:ea typeface="ヒラギノ角ゴ Pro W3" pitchFamily="-84" charset="-128"/>
              </a:rPr>
              <a:t>Inbound</a:t>
            </a:r>
            <a:endParaRPr lang="nl-NL" altLang="nl-NL" sz="1100" b="1" dirty="0">
              <a:latin typeface="Georgia" panose="02040502050405020303" pitchFamily="18" charset="0"/>
              <a:ea typeface="ヒラギノ角ゴ Pro W3" pitchFamily="-84" charset="-128"/>
            </a:endParaRPr>
          </a:p>
          <a:p>
            <a:pPr defTabSz="914283" fontAlgn="base">
              <a:spcBef>
                <a:spcPct val="30000"/>
              </a:spcBef>
              <a:spcAft>
                <a:spcPct val="0"/>
              </a:spcAft>
              <a:defRPr/>
            </a:pPr>
            <a:endParaRPr lang="nl-NL" sz="1100" dirty="0">
              <a:latin typeface="Georgia" panose="02040502050405020303" pitchFamily="18" charset="0"/>
            </a:endParaRPr>
          </a:p>
          <a:p>
            <a:r>
              <a:rPr lang="nl-NL" sz="1100" b="1" dirty="0"/>
              <a:t>CAMPS &amp; TOURS: organiseren</a:t>
            </a:r>
          </a:p>
          <a:p>
            <a:r>
              <a:rPr lang="nl-NL" sz="1100" b="1" dirty="0"/>
              <a:t>Wat houdt dat in?</a:t>
            </a:r>
          </a:p>
          <a:p>
            <a:r>
              <a:rPr lang="nl-NL" sz="1100" dirty="0"/>
              <a:t>De club vormt groepen van 10 à 20 deelnemers met een zo groot mogelijke spreiding van nationaliteiten. De club organiseert een informatief, toeristisch of sportief programma. De club zorgt ook voor verblijft men in (Rotary)gezinnen of hostels waarbij de club verantwoording draagt voor de goede gang van zaken. In januari vindt er een matching plaats tussen uitzendende en ontvangende club. Contact persoon is </a:t>
            </a:r>
            <a:r>
              <a:rPr lang="nl-NL" sz="1100" dirty="0">
                <a:hlinkClick r:id="rId3"/>
              </a:rPr>
              <a:t>zomerkamp@rotaryyep.nl</a:t>
            </a:r>
            <a:r>
              <a:rPr lang="nl-NL" sz="1100" dirty="0"/>
              <a:t>.</a:t>
            </a:r>
          </a:p>
          <a:p>
            <a:endParaRPr lang="nl-NL" sz="1100" b="1" dirty="0"/>
          </a:p>
          <a:p>
            <a:r>
              <a:rPr lang="nl-NL" sz="1100" b="1" dirty="0"/>
              <a:t>Voor wie?</a:t>
            </a:r>
          </a:p>
          <a:p>
            <a:r>
              <a:rPr lang="nl-NL" sz="1100" dirty="0">
                <a:effectLst/>
              </a:rPr>
              <a:t>De leeftijd van de deelnemers varieert van 15 - 21 jaar. Deelname is mogelijk voor jongeren van Rotarians en van niet-Rotarians.</a:t>
            </a:r>
            <a:endParaRPr lang="nl-NL" sz="1100" dirty="0"/>
          </a:p>
          <a:p>
            <a:endParaRPr lang="nl-NL" sz="1100" b="1" dirty="0"/>
          </a:p>
          <a:p>
            <a:r>
              <a:rPr lang="nl-NL" sz="1100" b="1" dirty="0"/>
              <a:t>Met welke landen?</a:t>
            </a:r>
          </a:p>
          <a:p>
            <a:r>
              <a:rPr lang="nl-NL" sz="1100" dirty="0">
                <a:effectLst/>
              </a:rPr>
              <a:t>Europese landen, maar ook Canada, VS en Taiwan.</a:t>
            </a:r>
            <a:endParaRPr lang="nl-NL" sz="1100" dirty="0"/>
          </a:p>
          <a:p>
            <a:endParaRPr lang="nl-NL" sz="1100" b="1" dirty="0"/>
          </a:p>
          <a:p>
            <a:r>
              <a:rPr lang="nl-NL" sz="1100" b="1" dirty="0"/>
              <a:t>Werkwijze </a:t>
            </a:r>
            <a:r>
              <a:rPr lang="nl-NL" sz="1100" b="1" dirty="0" err="1"/>
              <a:t>club?</a:t>
            </a:r>
            <a:r>
              <a:rPr lang="nl-NL" sz="1100" dirty="0" err="1"/>
              <a:t>Tijdens</a:t>
            </a:r>
            <a:r>
              <a:rPr lang="nl-NL" sz="1100" dirty="0"/>
              <a:t> een door de coördinator belegde bespreking wordt in onderling overleg het volgende tussen de twee ontvangende clubs vastgelegd: Hierop moet duidelijk worden:</a:t>
            </a:r>
          </a:p>
          <a:p>
            <a:pPr marL="628650" lvl="1" indent="-171450">
              <a:buFont typeface="Calibri" panose="020F0502020204030204" pitchFamily="34" charset="0"/>
              <a:buChar char="-"/>
            </a:pPr>
            <a:r>
              <a:rPr lang="nl-NL" sz="1100" dirty="0">
                <a:effectLst/>
              </a:rPr>
              <a:t>het maximale aantal deelnemers</a:t>
            </a:r>
          </a:p>
          <a:p>
            <a:pPr marL="628650" lvl="1" indent="-171450">
              <a:buFont typeface="Calibri" panose="020F0502020204030204" pitchFamily="34" charset="0"/>
              <a:buChar char="-"/>
            </a:pPr>
            <a:r>
              <a:rPr lang="nl-NL" sz="1100" dirty="0">
                <a:effectLst/>
              </a:rPr>
              <a:t>de leeftijdsgrenzen van de deelnemers</a:t>
            </a:r>
          </a:p>
          <a:p>
            <a:pPr marL="628650" lvl="1" indent="-171450">
              <a:buFont typeface="Calibri" panose="020F0502020204030204" pitchFamily="34" charset="0"/>
              <a:buChar char="-"/>
            </a:pPr>
            <a:r>
              <a:rPr lang="nl-NL" sz="1100" dirty="0">
                <a:effectLst/>
              </a:rPr>
              <a:t>de periode waarin de buitenlandse deelnemers worden ontvangen (twee weken tijdens de schoolvakantie)</a:t>
            </a:r>
          </a:p>
          <a:p>
            <a:pPr marL="628650" lvl="1" indent="-171450">
              <a:buFont typeface="Calibri" panose="020F0502020204030204" pitchFamily="34" charset="0"/>
              <a:buChar char="-"/>
            </a:pPr>
            <a:r>
              <a:rPr lang="nl-NL" sz="1100" dirty="0">
                <a:effectLst/>
              </a:rPr>
              <a:t>de onderlinge volgorde d.w.z. welke club ontvangst in de eerste week en welke club neemt de tweede week</a:t>
            </a:r>
          </a:p>
          <a:p>
            <a:pPr marL="628650" lvl="1" indent="-171450">
              <a:buFont typeface="Calibri" panose="020F0502020204030204" pitchFamily="34" charset="0"/>
              <a:buChar char="-"/>
            </a:pPr>
            <a:r>
              <a:rPr lang="nl-NL" sz="1100" dirty="0">
                <a:effectLst/>
              </a:rPr>
              <a:t>de coördinerende CJC voor de twee ontvangende clubs én de deelnemers</a:t>
            </a:r>
          </a:p>
          <a:p>
            <a:pPr marL="628650" lvl="1" indent="-171450">
              <a:buFont typeface="Calibri" panose="020F0502020204030204" pitchFamily="34" charset="0"/>
              <a:buChar char="-"/>
            </a:pPr>
            <a:r>
              <a:rPr lang="nl-NL" sz="1100" dirty="0">
                <a:effectLst/>
              </a:rPr>
              <a:t>het maken van een programma met 'thema' en van een programmaboekje voor de deelnemers (</a:t>
            </a:r>
            <a:r>
              <a:rPr lang="nl-NL" sz="1100" dirty="0" err="1">
                <a:effectLst/>
              </a:rPr>
              <a:t>i.h</a:t>
            </a:r>
            <a:r>
              <a:rPr lang="nl-NL" sz="1100" dirty="0">
                <a:effectLst/>
              </a:rPr>
              <a:t>. Engels).</a:t>
            </a:r>
          </a:p>
          <a:p>
            <a:pPr marL="628650" lvl="1" indent="-171450">
              <a:buFont typeface="Calibri" panose="020F0502020204030204" pitchFamily="34" charset="0"/>
              <a:buChar char="-"/>
            </a:pPr>
            <a:r>
              <a:rPr lang="nl-NL" sz="1100" dirty="0"/>
              <a:t>overige zaken, zoals: gastgezinnen, deelname eigen jongeren, het maken van een draaiboek, verzekeringen, financiën, uitwisselen mailadressen e.d.</a:t>
            </a:r>
          </a:p>
          <a:p>
            <a:endParaRPr lang="nl-NL" sz="1100" b="1" dirty="0"/>
          </a:p>
          <a:p>
            <a:r>
              <a:rPr lang="nl-NL" sz="1100" b="1" dirty="0"/>
              <a:t>Kosten club?</a:t>
            </a:r>
          </a:p>
          <a:p>
            <a:r>
              <a:rPr lang="nl-NL" sz="1100" dirty="0"/>
              <a:t>De kosten voor het organiseren van een week </a:t>
            </a:r>
            <a:r>
              <a:rPr lang="nl-NL" sz="1100" dirty="0" err="1"/>
              <a:t>Summercamp</a:t>
            </a:r>
            <a:r>
              <a:rPr lang="nl-NL" sz="1100" dirty="0"/>
              <a:t> bedragen voor de club circa € 2.500,-</a:t>
            </a:r>
          </a:p>
          <a:p>
            <a:r>
              <a:rPr lang="nl-NL" sz="1100" dirty="0">
                <a:effectLst/>
              </a:rPr>
              <a:t>Inlichtingen bij de coördinator van dit programma de </a:t>
            </a:r>
            <a:r>
              <a:rPr lang="nl-NL" sz="1100" dirty="0" err="1">
                <a:effectLst/>
              </a:rPr>
              <a:t>outboundcoördinator</a:t>
            </a:r>
            <a:r>
              <a:rPr lang="nl-NL" sz="1100" dirty="0">
                <a:effectLst/>
              </a:rPr>
              <a:t>: </a:t>
            </a:r>
            <a:r>
              <a:rPr lang="nl-NL" sz="1100" dirty="0">
                <a:effectLst/>
                <a:hlinkClick r:id="rId4"/>
              </a:rPr>
              <a:t>zomerkamp@rotaryyep.nl</a:t>
            </a:r>
            <a:endParaRPr lang="nl-NL" sz="1100" dirty="0">
              <a:effectLst/>
            </a:endParaRPr>
          </a:p>
          <a:p>
            <a:endParaRPr lang="nl-NL" sz="1100" dirty="0">
              <a:latin typeface="Georgia" panose="02040502050405020303" pitchFamily="18" charset="0"/>
            </a:endParaRP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27</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865388">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21] </a:t>
            </a:r>
            <a:r>
              <a:rPr lang="nl-NL" altLang="en-US" sz="1200" b="1" dirty="0">
                <a:latin typeface="Georgia" panose="02040502050405020303" pitchFamily="18" charset="0"/>
                <a:ea typeface="+mn-ea"/>
              </a:rPr>
              <a:t>New </a:t>
            </a:r>
            <a:r>
              <a:rPr lang="nl-NL" altLang="en-US" sz="1200" b="1" dirty="0" err="1">
                <a:latin typeface="Georgia" panose="02040502050405020303" pitchFamily="18" charset="0"/>
                <a:ea typeface="+mn-ea"/>
              </a:rPr>
              <a:t>Generations</a:t>
            </a:r>
            <a:r>
              <a:rPr lang="nl-NL" sz="1200" b="1" dirty="0">
                <a:latin typeface="Georgia" panose="02040502050405020303" pitchFamily="18" charset="0"/>
              </a:rPr>
              <a:t> Exchange – NGE</a:t>
            </a:r>
          </a:p>
          <a:p>
            <a:pPr defTabSz="865388">
              <a:defRPr/>
            </a:pPr>
            <a:endParaRPr lang="nl-NL" sz="1200" b="1" dirty="0">
              <a:latin typeface="Georgia" panose="02040502050405020303" pitchFamily="18" charset="0"/>
            </a:endParaRPr>
          </a:p>
          <a:p>
            <a:r>
              <a:rPr lang="nl-NL" sz="1200" dirty="0">
                <a:latin typeface="Georgia" panose="02040502050405020303" pitchFamily="18" charset="0"/>
              </a:rPr>
              <a:t>Het is een relatief nieuw programma dat veel verschillende mogelijkheden biedt, zowel aan de jongeren om wie het gaat, als aan de clubs die het moeten organiseren en invullen. NGE is een clubactiviteit, geen districtsactiviteit, zoals RYLA en GSE. Het programma heeft zijn bestaansrecht bewezen, naast de bestaande HBO- en universitaire internationale programma’s, zoals Erasmus of Leonardo.</a:t>
            </a:r>
          </a:p>
          <a:p>
            <a:endParaRPr lang="nl-NL" sz="1200" dirty="0">
              <a:latin typeface="Georgia" panose="02040502050405020303" pitchFamily="18" charset="0"/>
            </a:endParaRPr>
          </a:p>
          <a:p>
            <a:r>
              <a:rPr lang="nl-NL" sz="1200" dirty="0">
                <a:latin typeface="Georgia" panose="02040502050405020303" pitchFamily="18" charset="0"/>
              </a:rPr>
              <a:t>Het NGE-programma is bedoeld voor studenten en </a:t>
            </a:r>
            <a:r>
              <a:rPr lang="nl-NL" sz="1200" dirty="0" err="1">
                <a:latin typeface="Georgia" panose="02040502050405020303" pitchFamily="18" charset="0"/>
              </a:rPr>
              <a:t>young</a:t>
            </a:r>
            <a:r>
              <a:rPr lang="nl-NL" sz="1200" dirty="0">
                <a:latin typeface="Georgia" panose="02040502050405020303" pitchFamily="18" charset="0"/>
              </a:rPr>
              <a:t> professionals, kinderen van Rotarians en non-Rotarians. Het gaat om uitwisselingen waarbij studenten een </a:t>
            </a:r>
            <a:r>
              <a:rPr lang="nl-NL" sz="1200" b="1" dirty="0">
                <a:latin typeface="Georgia" panose="02040502050405020303" pitchFamily="18" charset="0"/>
              </a:rPr>
              <a:t>stageperiode</a:t>
            </a:r>
            <a:r>
              <a:rPr lang="nl-NL" sz="1200" dirty="0">
                <a:latin typeface="Georgia" panose="02040502050405020303" pitchFamily="18" charset="0"/>
              </a:rPr>
              <a:t> in het buitenland lopen. De uitwisseling kan duren van één week tot maximaal 3 maanden en kan georganiseerd worden van club naar club of van district naar district. De inhoud van het programma kan bestaan uit alle denkbare activiteiten variërend van een professionele stage, cursussen, sociaal werk, toeristische activiteiten tot sport.</a:t>
            </a:r>
          </a:p>
          <a:p>
            <a:endParaRPr lang="nl-NL" sz="1200" dirty="0">
              <a:latin typeface="Georgia" panose="02040502050405020303" pitchFamily="18" charset="0"/>
            </a:endParaRPr>
          </a:p>
          <a:p>
            <a:r>
              <a:rPr lang="nl-NL" sz="1200" dirty="0">
                <a:latin typeface="Georgia" panose="02040502050405020303" pitchFamily="18" charset="0"/>
              </a:rPr>
              <a:t>De uitwisseling is kostenneutraal. De student krijgt een stagevergoeding waarvan een deel naar de club gaat.</a:t>
            </a:r>
          </a:p>
          <a:p>
            <a:endParaRPr lang="nl-NL" sz="1200" dirty="0">
              <a:latin typeface="Georgia" panose="02040502050405020303" pitchFamily="18" charset="0"/>
            </a:endParaRPr>
          </a:p>
          <a:p>
            <a:r>
              <a:rPr lang="nl-NL" sz="1200" b="1" dirty="0">
                <a:latin typeface="Georgia" panose="02040502050405020303" pitchFamily="18" charset="0"/>
              </a:rPr>
              <a:t>RC Ter Aar </a:t>
            </a:r>
            <a:r>
              <a:rPr lang="nl-NL" sz="1200" dirty="0">
                <a:latin typeface="Georgia" panose="02040502050405020303" pitchFamily="18" charset="0"/>
              </a:rPr>
              <a:t>e.o. heeft het meest actuele draaiboek van de NGE en zij hebben een facebookpagina over hun uitwisseling.</a:t>
            </a:r>
          </a:p>
          <a:p>
            <a:endParaRPr lang="nl-NL" sz="1200" dirty="0">
              <a:latin typeface="Georgia" panose="02040502050405020303" pitchFamily="18" charset="0"/>
            </a:endParaRPr>
          </a:p>
          <a:p>
            <a:r>
              <a:rPr lang="nl-NL" sz="1200" b="1" dirty="0">
                <a:latin typeface="Georgia" panose="02040502050405020303" pitchFamily="18" charset="0"/>
              </a:rPr>
              <a:t>Zie https://www.rotary.org/en/our-programs/new-generations-service-exchange</a:t>
            </a:r>
          </a:p>
          <a:p>
            <a:endParaRPr lang="nl-NL" sz="1200" dirty="0">
              <a:latin typeface="Georgia" panose="02040502050405020303" pitchFamily="18" charset="0"/>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28</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865388">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21] </a:t>
            </a:r>
            <a:r>
              <a:rPr lang="nl-NL" altLang="en-US" sz="1200" b="1" dirty="0">
                <a:latin typeface="Georgia" panose="02040502050405020303" pitchFamily="18" charset="0"/>
                <a:ea typeface="+mn-ea"/>
              </a:rPr>
              <a:t>New </a:t>
            </a:r>
            <a:r>
              <a:rPr lang="nl-NL" altLang="en-US" sz="1200" b="1" dirty="0" err="1">
                <a:latin typeface="Georgia" panose="02040502050405020303" pitchFamily="18" charset="0"/>
                <a:ea typeface="+mn-ea"/>
              </a:rPr>
              <a:t>Generations</a:t>
            </a:r>
            <a:r>
              <a:rPr lang="nl-NL" sz="1200" b="1" dirty="0">
                <a:latin typeface="Georgia" panose="02040502050405020303" pitchFamily="18" charset="0"/>
              </a:rPr>
              <a:t> Exchange – NGE</a:t>
            </a:r>
          </a:p>
          <a:p>
            <a:pPr defTabSz="865388">
              <a:defRPr/>
            </a:pPr>
            <a:endParaRPr lang="nl-NL" sz="1200" b="1" dirty="0">
              <a:latin typeface="Georgia" panose="02040502050405020303" pitchFamily="18" charset="0"/>
            </a:endParaRPr>
          </a:p>
          <a:p>
            <a:r>
              <a:rPr lang="nl-NL" sz="1200" dirty="0">
                <a:latin typeface="Georgia" panose="02040502050405020303" pitchFamily="18" charset="0"/>
              </a:rPr>
              <a:t>Het is een relatief nieuw programma dat veel verschillende mogelijkheden biedt, zowel aan de jongeren om wie het gaat, als aan de clubs die het moeten organiseren en invullen. NGE is een clubactiviteit, geen districtsactiviteit, zoals RYLA en GSE. Het programma heeft zijn bestaansrecht bewezen, naast de bestaande HBO- en universitaire internationale programma’s, zoals Erasmus of Leonardo.</a:t>
            </a:r>
          </a:p>
          <a:p>
            <a:endParaRPr lang="nl-NL" sz="1200" dirty="0">
              <a:latin typeface="Georgia" panose="02040502050405020303" pitchFamily="18" charset="0"/>
            </a:endParaRPr>
          </a:p>
          <a:p>
            <a:r>
              <a:rPr lang="nl-NL" sz="1200" dirty="0">
                <a:latin typeface="Georgia" panose="02040502050405020303" pitchFamily="18" charset="0"/>
              </a:rPr>
              <a:t>Het NGE-programma is bedoeld voor studenten en </a:t>
            </a:r>
            <a:r>
              <a:rPr lang="nl-NL" sz="1200" dirty="0" err="1">
                <a:latin typeface="Georgia" panose="02040502050405020303" pitchFamily="18" charset="0"/>
              </a:rPr>
              <a:t>young</a:t>
            </a:r>
            <a:r>
              <a:rPr lang="nl-NL" sz="1200" dirty="0">
                <a:latin typeface="Georgia" panose="02040502050405020303" pitchFamily="18" charset="0"/>
              </a:rPr>
              <a:t> professionals, kinderen van Rotarians en non-Rotarians. Het gaat om uitwisselingen waarbij studenten een </a:t>
            </a:r>
            <a:r>
              <a:rPr lang="nl-NL" sz="1200" b="1" dirty="0">
                <a:latin typeface="Georgia" panose="02040502050405020303" pitchFamily="18" charset="0"/>
              </a:rPr>
              <a:t>stageperiode</a:t>
            </a:r>
            <a:r>
              <a:rPr lang="nl-NL" sz="1200" dirty="0">
                <a:latin typeface="Georgia" panose="02040502050405020303" pitchFamily="18" charset="0"/>
              </a:rPr>
              <a:t> in het buitenland lopen. De uitwisseling kan duren van één week tot maximaal 3 maanden en kan georganiseerd worden van club naar club of van district naar district. De inhoud van het programma kan bestaan uit alle denkbare activiteiten variërend van een professionele stage, cursussen, sociaal werk, toeristische activiteiten tot sport.</a:t>
            </a:r>
          </a:p>
          <a:p>
            <a:endParaRPr lang="nl-NL" sz="1200" dirty="0">
              <a:latin typeface="Georgia" panose="02040502050405020303" pitchFamily="18" charset="0"/>
            </a:endParaRPr>
          </a:p>
          <a:p>
            <a:r>
              <a:rPr lang="nl-NL" sz="1200" dirty="0">
                <a:latin typeface="Georgia" panose="02040502050405020303" pitchFamily="18" charset="0"/>
              </a:rPr>
              <a:t>De uitwisseling is kostenneutraal. De student krijgt een stagevergoeding waarvan een deel naar de club gaat.</a:t>
            </a:r>
          </a:p>
          <a:p>
            <a:endParaRPr lang="nl-NL" sz="1200" dirty="0">
              <a:latin typeface="Georgia" panose="02040502050405020303" pitchFamily="18" charset="0"/>
            </a:endParaRPr>
          </a:p>
          <a:p>
            <a:r>
              <a:rPr lang="nl-NL" sz="1200" b="1" dirty="0">
                <a:latin typeface="Georgia" panose="02040502050405020303" pitchFamily="18" charset="0"/>
              </a:rPr>
              <a:t>RC Ter Aar </a:t>
            </a:r>
            <a:r>
              <a:rPr lang="nl-NL" sz="1200" dirty="0">
                <a:latin typeface="Georgia" panose="02040502050405020303" pitchFamily="18" charset="0"/>
              </a:rPr>
              <a:t>e.o. heeft het meest actuele draaiboek van de NGE en zij hebben een facebookpagina over hun uitwisseling.</a:t>
            </a:r>
          </a:p>
          <a:p>
            <a:endParaRPr lang="nl-NL" sz="1200" dirty="0">
              <a:latin typeface="Georgia" panose="02040502050405020303" pitchFamily="18" charset="0"/>
            </a:endParaRPr>
          </a:p>
          <a:p>
            <a:r>
              <a:rPr lang="nl-NL" sz="1200" b="1" dirty="0">
                <a:latin typeface="Georgia" panose="02040502050405020303" pitchFamily="18" charset="0"/>
              </a:rPr>
              <a:t>Zie https://www.rotary.org/en/our-programs/new-generations-service-exchange</a:t>
            </a:r>
          </a:p>
          <a:p>
            <a:endParaRPr lang="nl-NL" sz="1200" dirty="0">
              <a:latin typeface="Georgia" panose="02040502050405020303" pitchFamily="18" charset="0"/>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29</a:t>
            </a:fld>
            <a:endParaRPr lang="nl-NL"/>
          </a:p>
        </p:txBody>
      </p:sp>
    </p:spTree>
    <p:extLst>
      <p:ext uri="{BB962C8B-B14F-4D97-AF65-F5344CB8AC3E}">
        <p14:creationId xmlns:p14="http://schemas.microsoft.com/office/powerpoint/2010/main" val="320220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22] </a:t>
            </a:r>
            <a:r>
              <a:rPr lang="nl-NL" altLang="nl-NL" sz="1200" b="1" dirty="0" err="1">
                <a:latin typeface="Georgia" panose="02040502050405020303" pitchFamily="18" charset="0"/>
                <a:ea typeface="ヒラギノ角ゴ Pro W3" pitchFamily="-84" charset="-128"/>
              </a:rPr>
              <a:t>Testimonials</a:t>
            </a:r>
            <a:endParaRPr lang="en-GB" altLang="nl-NL" sz="1200" dirty="0">
              <a:latin typeface="Georgia" panose="02040502050405020303" pitchFamily="18" charset="0"/>
            </a:endParaRPr>
          </a:p>
          <a:p>
            <a:endParaRPr lang="nl-NL" sz="1200" dirty="0">
              <a:latin typeface="Georgia" panose="02040502050405020303" pitchFamily="18" charset="0"/>
            </a:endParaRPr>
          </a:p>
          <a:p>
            <a:r>
              <a:rPr lang="nl-NL" sz="1200" dirty="0">
                <a:solidFill>
                  <a:srgbClr val="0000FF"/>
                </a:solidFill>
                <a:latin typeface="Georgia" panose="02040502050405020303" pitchFamily="18" charset="0"/>
              </a:rPr>
              <a:t>http://www.rotary.nl/yep/download/pub/BlauweVel.pdf</a:t>
            </a:r>
          </a:p>
          <a:p>
            <a:endParaRPr lang="nl-NL" sz="1200" dirty="0">
              <a:solidFill>
                <a:srgbClr val="0000FF"/>
              </a:solidFill>
              <a:latin typeface="Georgia" panose="02040502050405020303" pitchFamily="18" charset="0"/>
            </a:endParaRPr>
          </a:p>
          <a:p>
            <a:r>
              <a:rPr lang="nl-NL" sz="1200" b="1" dirty="0">
                <a:solidFill>
                  <a:srgbClr val="0000FF"/>
                </a:solidFill>
                <a:latin typeface="Georgia" panose="02040502050405020303" pitchFamily="18" charset="0"/>
              </a:rPr>
              <a:t>ROTEX</a:t>
            </a:r>
          </a:p>
          <a:p>
            <a:r>
              <a:rPr lang="nl-NL" sz="1200" dirty="0" err="1">
                <a:latin typeface="Georgia" panose="02040502050405020303" pitchFamily="18" charset="0"/>
              </a:rPr>
              <a:t>Rotex</a:t>
            </a:r>
            <a:r>
              <a:rPr lang="nl-NL" sz="1200" dirty="0">
                <a:latin typeface="Georgia" panose="02040502050405020303" pitchFamily="18" charset="0"/>
              </a:rPr>
              <a:t> is een organisatie voor en door exchange studenten die gedurende een jaar uitgezonden zijn naar het buitenland via </a:t>
            </a:r>
            <a:r>
              <a:rPr lang="nl-NL" sz="1200" dirty="0" err="1">
                <a:latin typeface="Georgia" panose="02040502050405020303" pitchFamily="18" charset="0"/>
              </a:rPr>
              <a:t>Rotary’s</a:t>
            </a:r>
            <a:r>
              <a:rPr lang="nl-NL" sz="1200" dirty="0">
                <a:latin typeface="Georgia" panose="02040502050405020303" pitchFamily="18" charset="0"/>
              </a:rPr>
              <a:t> internationale jeugduitwisselingsprogramma. Eenmaal teruggekomen uit het land waar ze het jaar van hun leven hebben beleefd willen ex-uitwisselingsstudenten (rebounds) graag hun opgedane ervaring delen en gebruiken om anderen te inspireren, te helpen en te motiveren. Ze weten als geen ander hoe het is om een jaar naar een vreemd land te gaan en wat voor problemen en gevoelens hiermee gepaard kunnen gaan. </a:t>
            </a:r>
            <a:r>
              <a:rPr lang="nl-NL" sz="1200" dirty="0" err="1">
                <a:latin typeface="Georgia" panose="02040502050405020303" pitchFamily="18" charset="0"/>
              </a:rPr>
              <a:t>Rotex</a:t>
            </a:r>
            <a:r>
              <a:rPr lang="nl-NL" sz="1200" dirty="0">
                <a:latin typeface="Georgia" panose="02040502050405020303" pitchFamily="18" charset="0"/>
              </a:rPr>
              <a:t> is vanuit dit idee opgericht, door de studenten voor de studenten. </a:t>
            </a:r>
            <a:r>
              <a:rPr lang="nl-NL" sz="1200" dirty="0" err="1">
                <a:latin typeface="Georgia" panose="02040502050405020303" pitchFamily="18" charset="0"/>
              </a:rPr>
              <a:t>Rotex</a:t>
            </a:r>
            <a:r>
              <a:rPr lang="nl-NL" sz="1200" dirty="0">
                <a:latin typeface="Georgia" panose="02040502050405020303" pitchFamily="18" charset="0"/>
              </a:rPr>
              <a:t> is er om informatie te verstrekken, inlichtingen te geven en ervaringen te delen. Op aanvraag verzorgt </a:t>
            </a:r>
            <a:r>
              <a:rPr lang="nl-NL" sz="1200" dirty="0" err="1">
                <a:latin typeface="Georgia" panose="02040502050405020303" pitchFamily="18" charset="0"/>
              </a:rPr>
              <a:t>Rotex</a:t>
            </a:r>
            <a:r>
              <a:rPr lang="nl-NL" sz="1200" dirty="0">
                <a:latin typeface="Georgia" panose="02040502050405020303" pitchFamily="18" charset="0"/>
              </a:rPr>
              <a:t> presentaties over de jaaruitwisselingen bij Rotaryclubs in Nederland. Voor meer informatie kunt u contact opnemen met het bestuur (zie contact). Wij zetten ons in na een gaaf jaar om anderen uitwisselingsstudenten ook zo’n jaar te laten beleven!  </a:t>
            </a:r>
          </a:p>
          <a:p>
            <a:endParaRPr lang="nl-NL" sz="1200" dirty="0">
              <a:latin typeface="Georgia" panose="02040502050405020303" pitchFamily="18" charset="0"/>
            </a:endParaRPr>
          </a:p>
          <a:p>
            <a:r>
              <a:rPr lang="nl-NL" sz="1200" dirty="0">
                <a:latin typeface="Georgia" panose="02040502050405020303" pitchFamily="18" charset="0"/>
              </a:rPr>
              <a:t>Lees de geweldige ervaringen in leuke verhaaltjes op: http://rotary.nl/rotex/Nieuws/Dutchie/</a:t>
            </a:r>
          </a:p>
          <a:p>
            <a:r>
              <a:rPr lang="nl-NL" sz="1200" dirty="0">
                <a:latin typeface="Georgia" panose="02040502050405020303" pitchFamily="18" charset="0"/>
              </a:rPr>
              <a:t>Zie ook: https://www.facebook.com/Rotex-Nederland-303597629703230/</a:t>
            </a:r>
          </a:p>
          <a:p>
            <a:r>
              <a:rPr lang="nl-NL" sz="1200" dirty="0">
                <a:latin typeface="Georgia" panose="02040502050405020303" pitchFamily="18" charset="0"/>
              </a:rPr>
              <a:t>Contact: rotex@rotaryyouthexchange.nl</a:t>
            </a:r>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30</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4] </a:t>
            </a:r>
            <a:r>
              <a:rPr lang="nl-NL" altLang="nl-NL" sz="1200" b="1" dirty="0">
                <a:latin typeface="Georgia" panose="02040502050405020303" pitchFamily="18" charset="0"/>
                <a:ea typeface="ヒラギノ角ゴ Pro W3" pitchFamily="-84" charset="-128"/>
              </a:rPr>
              <a:t>Onderdelen </a:t>
            </a:r>
            <a:r>
              <a:rPr lang="nl-NL" altLang="nl-NL" sz="1200" b="1" dirty="0" err="1">
                <a:latin typeface="Georgia" panose="02040502050405020303" pitchFamily="18" charset="0"/>
                <a:ea typeface="ヒラギノ角ゴ Pro W3" pitchFamily="-84" charset="-128"/>
              </a:rPr>
              <a:t>Youth</a:t>
            </a:r>
            <a:r>
              <a:rPr lang="nl-NL" altLang="nl-NL" sz="1200" b="1" dirty="0">
                <a:latin typeface="Georgia" panose="02040502050405020303" pitchFamily="18" charset="0"/>
                <a:ea typeface="ヒラギノ角ゴ Pro W3" pitchFamily="-84" charset="-128"/>
              </a:rPr>
              <a:t> Service</a:t>
            </a:r>
            <a:endParaRPr lang="en-GB" altLang="nl-NL" sz="1200" dirty="0">
              <a:latin typeface="Georgia" panose="02040502050405020303" pitchFamily="18" charset="0"/>
            </a:endParaRPr>
          </a:p>
          <a:p>
            <a:endParaRPr lang="nl-NL" sz="1200" dirty="0">
              <a:latin typeface="Georgia" panose="02040502050405020303" pitchFamily="18" charset="0"/>
            </a:endParaRPr>
          </a:p>
          <a:p>
            <a:r>
              <a:rPr lang="nl-NL" sz="1200" dirty="0">
                <a:latin typeface="Georgia" panose="02040502050405020303" pitchFamily="18" charset="0"/>
              </a:rPr>
              <a:t>Op de site </a:t>
            </a:r>
            <a:r>
              <a:rPr lang="nl-NL" sz="1200" b="1" dirty="0">
                <a:latin typeface="Georgia" panose="02040502050405020303" pitchFamily="18" charset="0"/>
              </a:rPr>
              <a:t>http://rotary.nl/yep/ </a:t>
            </a:r>
            <a:r>
              <a:rPr lang="nl-NL" sz="1200" dirty="0">
                <a:latin typeface="Georgia" panose="02040502050405020303" pitchFamily="18" charset="0"/>
              </a:rPr>
              <a:t>(</a:t>
            </a:r>
            <a:r>
              <a:rPr lang="nl-NL" sz="1200" dirty="0" err="1">
                <a:latin typeface="Georgia" panose="02040502050405020303" pitchFamily="18" charset="0"/>
              </a:rPr>
              <a:t>Youth</a:t>
            </a:r>
            <a:r>
              <a:rPr lang="nl-NL" sz="1200" dirty="0">
                <a:latin typeface="Georgia" panose="02040502050405020303" pitchFamily="18" charset="0"/>
              </a:rPr>
              <a:t> Exchange Program) staat de algemene informatie over Jaaruitwisseling, STEP Camps &amp; Tours, STEP family tot Family.</a:t>
            </a:r>
          </a:p>
          <a:p>
            <a:endParaRPr lang="nl-NL" sz="1200" dirty="0">
              <a:latin typeface="Georgia" panose="02040502050405020303" pitchFamily="18" charset="0"/>
            </a:endParaRPr>
          </a:p>
          <a:p>
            <a:r>
              <a:rPr lang="nl-NL" sz="1200" dirty="0">
                <a:latin typeface="Georgia" panose="02040502050405020303" pitchFamily="18" charset="0"/>
              </a:rPr>
              <a:t>Organisatie</a:t>
            </a:r>
            <a:r>
              <a:rPr lang="nl-NL" sz="1200" baseline="0" dirty="0">
                <a:latin typeface="Georgia" panose="02040502050405020303" pitchFamily="18" charset="0"/>
              </a:rPr>
              <a:t> landelijk door Multidistrict Jeugdcommissie (MDJC)</a:t>
            </a:r>
            <a:endParaRPr lang="nl-NL" sz="1200" dirty="0">
              <a:latin typeface="Georgia" panose="02040502050405020303" pitchFamily="18" charset="0"/>
            </a:endParaRP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4</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sz="1200" dirty="0">
                <a:latin typeface="Arial" panose="020B0604020202020204" pitchFamily="34" charset="0"/>
                <a:ea typeface="ヒラギノ角ゴ Pro W3" pitchFamily="2" charset="-128"/>
              </a:rPr>
              <a:t>RLI Nederland 2019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23] </a:t>
            </a:r>
            <a:r>
              <a:rPr lang="nl-NL" altLang="nl-NL" sz="1200" b="1" dirty="0">
                <a:latin typeface="Georgia" panose="02040502050405020303" pitchFamily="18" charset="0"/>
                <a:ea typeface="ヒラギノ角ゴ Pro W3" pitchFamily="-84" charset="-128"/>
              </a:rPr>
              <a:t>Vlielandkamp</a:t>
            </a:r>
            <a:endParaRPr lang="en-GB" altLang="nl-NL" sz="1200" dirty="0">
              <a:latin typeface="Georgia" panose="02040502050405020303" pitchFamily="18" charset="0"/>
            </a:endParaRPr>
          </a:p>
          <a:p>
            <a:pPr defTabSz="914283" fontAlgn="base">
              <a:spcBef>
                <a:spcPct val="30000"/>
              </a:spcBef>
              <a:spcAft>
                <a:spcPct val="0"/>
              </a:spcAft>
              <a:defRPr/>
            </a:pPr>
            <a:endParaRPr lang="en-GB" altLang="nl-NL" sz="1200" dirty="0">
              <a:latin typeface="Georgia" panose="02040502050405020303" pitchFamily="18" charset="0"/>
            </a:endParaRPr>
          </a:p>
          <a:p>
            <a:r>
              <a:rPr lang="nl-NL" sz="1200" dirty="0">
                <a:latin typeface="Georgia" panose="02040502050405020303" pitchFamily="18" charset="0"/>
              </a:rPr>
              <a:t>Al sinds 1972 organiseert de Stichting Rotary Vlielandkamp jaarlijks het vakantiekamp voor kinderen die, om uiteenlopende redenen, zonder het kamp niet met vakantie kunnen gaan. Meer dan honderd kinderen in de leeftijd van 8 tot en met 10 jaar gaan, verdeeld over twee perioden van tien dagen, gaan mee naar het eiland Vlieland en hebben daar en onvergetelijke vakantie.</a:t>
            </a:r>
          </a:p>
          <a:p>
            <a:endParaRPr lang="nl-NL" sz="1200" dirty="0">
              <a:latin typeface="Georgia" panose="02040502050405020303" pitchFamily="18" charset="0"/>
            </a:endParaRPr>
          </a:p>
          <a:p>
            <a:pPr marL="162260" indent="-162260">
              <a:buFont typeface="Arial" panose="020B0604020202020204" pitchFamily="34" charset="0"/>
              <a:buChar char="•"/>
            </a:pPr>
            <a:r>
              <a:rPr lang="nl-NL" sz="1200" dirty="0">
                <a:latin typeface="Georgia" panose="02040502050405020303" pitchFamily="18" charset="0"/>
              </a:rPr>
              <a:t>Wij laten uitsluitend kinderen toe van 8 t/m 10 jaar (peildatum is 1 augustus van het betreffende kampjaar) </a:t>
            </a:r>
          </a:p>
          <a:p>
            <a:pPr marL="162260" indent="-162260">
              <a:buFont typeface="Arial" panose="020B0604020202020204" pitchFamily="34" charset="0"/>
              <a:buChar char="•"/>
            </a:pPr>
            <a:r>
              <a:rPr lang="nl-NL" sz="1200" dirty="0">
                <a:latin typeface="Georgia" panose="02040502050405020303" pitchFamily="18" charset="0"/>
              </a:rPr>
              <a:t>Rotaryclubs in heel Nederland kunnen ieder maximaal twee kinderen aanmelden voor het kamp en betalen daarvoor een bedrag van € 450,- per kind als bijdrage in de kosten. </a:t>
            </a:r>
          </a:p>
          <a:p>
            <a:pPr marL="162260" indent="-162260">
              <a:buFont typeface="Arial" panose="020B0604020202020204" pitchFamily="34" charset="0"/>
              <a:buChar char="•"/>
            </a:pPr>
            <a:r>
              <a:rPr lang="nl-NL" sz="1200" dirty="0">
                <a:latin typeface="Georgia" panose="02040502050405020303" pitchFamily="18" charset="0"/>
              </a:rPr>
              <a:t>De Rotaryclub zorgt voor vervoer naar Harlingen vv. Om veiligheidsredenen krijgt de chauffeur bij afleveren een </a:t>
            </a:r>
            <a:r>
              <a:rPr lang="nl-NL" sz="1200" dirty="0" err="1">
                <a:latin typeface="Georgia" panose="02040502050405020303" pitchFamily="18" charset="0"/>
              </a:rPr>
              <a:t>keycord</a:t>
            </a:r>
            <a:r>
              <a:rPr lang="nl-NL" sz="1200" dirty="0">
                <a:latin typeface="Georgia" panose="02040502050405020303" pitchFamily="18" charset="0"/>
              </a:rPr>
              <a:t> dat bij ophalen getoond moet worden.</a:t>
            </a:r>
          </a:p>
          <a:p>
            <a:endParaRPr lang="nl-NL" sz="1200" dirty="0">
              <a:latin typeface="Georgia" panose="02040502050405020303" pitchFamily="18" charset="0"/>
            </a:endParaRPr>
          </a:p>
          <a:p>
            <a:r>
              <a:rPr lang="nl-NL" sz="1200" dirty="0">
                <a:latin typeface="Georgia" panose="02040502050405020303" pitchFamily="18" charset="0"/>
              </a:rPr>
              <a:t>Zie voor verdere voorwaarden;</a:t>
            </a:r>
          </a:p>
          <a:p>
            <a:r>
              <a:rPr lang="nl-NL" sz="1200" dirty="0">
                <a:latin typeface="Georgia" panose="02040502050405020303" pitchFamily="18" charset="0"/>
              </a:rPr>
              <a:t>http://rotary.nl/vlielandkamp/informatie_clubs/20160820-procedure-aanmelding/</a:t>
            </a:r>
          </a:p>
          <a:p>
            <a:endParaRPr lang="nl-NL" sz="1200" dirty="0">
              <a:latin typeface="Georgia" panose="02040502050405020303" pitchFamily="18" charset="0"/>
            </a:endParaRPr>
          </a:p>
          <a:p>
            <a:r>
              <a:rPr lang="nl-NL" sz="1200" dirty="0">
                <a:latin typeface="Georgia" panose="02040502050405020303" pitchFamily="18" charset="0"/>
              </a:rPr>
              <a:t>Let op! Voor het aanmelden van kinderen voor het Vlielandkamp 2017 is ten opzichte van eerdere jaren de procedure gewijzigd. Een (te) groot aantal clubs heeft in 2016 hun vooraanmelding, om verschillende redenen, niet kunnen omzetten in een definitieve aanmelding en hebben zo ten onrechte gereserveerde plaatsen bezet gehouden. Dat is vooral jammer voor clubs die bij de vooraanmelding te laat waren en buiten de boot zijn gevallen. Wij willen graag iedere club gelijke kansen bieden.</a:t>
            </a:r>
          </a:p>
          <a:p>
            <a:endParaRPr lang="nl-NL" sz="1200" dirty="0">
              <a:latin typeface="Georgia" panose="02040502050405020303" pitchFamily="18" charset="0"/>
            </a:endParaRPr>
          </a:p>
          <a:p>
            <a:r>
              <a:rPr lang="nl-NL" sz="1200" b="1" dirty="0">
                <a:latin typeface="Georgia" panose="02040502050405020303" pitchFamily="18" charset="0"/>
              </a:rPr>
              <a:t>Vooraanmelding</a:t>
            </a:r>
            <a:r>
              <a:rPr lang="nl-NL" sz="1200" dirty="0">
                <a:latin typeface="Georgia" panose="02040502050405020303" pitchFamily="18" charset="0"/>
              </a:rPr>
              <a:t> </a:t>
            </a:r>
          </a:p>
          <a:p>
            <a:r>
              <a:rPr lang="nl-NL" sz="1200" dirty="0">
                <a:latin typeface="Georgia" panose="02040502050405020303" pitchFamily="18" charset="0"/>
              </a:rPr>
              <a:t>(hiermee geeft u te kennen dat uw club één of twee kinderen wil laten deelnemen aan het Vlielandkamp. Vul hiertoe het ‘webformulier voor aanmelden’ in dat vanaf 1 december 2019 op deze website staat. Bij een vooraanmelding hoeft u nog geen namen van kinderen op te geven. U moet vervolgens vóór 1 april 2020 uw vooraanmelding definitief maken door het invullen van het ‘webformulier definitief aanmelden’ op deze website. Doe dit zo snel mogelijk, want een vooraanmelding is - in tegenstelling tot voorgaande jaren - GEEN reservering. Een vooraanmelding is voor ons uitsluitend een indicatie dat u voornemens bent een of twee kinderen definitief aan te melden en u krijgt voorrang bij plaatsing.</a:t>
            </a:r>
          </a:p>
          <a:p>
            <a:endParaRPr lang="nl-NL" sz="1200" dirty="0">
              <a:latin typeface="Georgia" panose="02040502050405020303" pitchFamily="18" charset="0"/>
            </a:endParaRPr>
          </a:p>
          <a:p>
            <a:r>
              <a:rPr lang="nl-NL" sz="1200" b="1" dirty="0">
                <a:latin typeface="Georgia" panose="02040502050405020303" pitchFamily="18" charset="0"/>
              </a:rPr>
              <a:t>Definitief aanmelden …….</a:t>
            </a:r>
          </a:p>
          <a:p>
            <a:r>
              <a:rPr lang="nl-NL" sz="1200" dirty="0">
                <a:latin typeface="Georgia" panose="02040502050405020303" pitchFamily="18" charset="0"/>
              </a:rPr>
              <a:t>Met een definitieve aanmelding verstrekt u de gegevens van de één of twee kinderen die door uw club zijn geselecteerd voor deelname aan het Vlielandkamp. Vul hiertoe het ‘webformulier definitief aanmelden’ in dat vanaf 1 december 2019 op deze website staat.</a:t>
            </a:r>
          </a:p>
          <a:p>
            <a:endParaRPr lang="nl-NL" sz="1200" dirty="0">
              <a:latin typeface="Georgia" panose="02040502050405020303" pitchFamily="18" charset="0"/>
            </a:endParaRPr>
          </a:p>
          <a:p>
            <a:r>
              <a:rPr lang="nl-NL" sz="1200" dirty="0">
                <a:latin typeface="Georgia" panose="02040502050405020303" pitchFamily="18" charset="0"/>
              </a:rPr>
              <a:t>Indien club zelf geen kind aanmeldt: donatie is welkom.</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31</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865388"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ヒラギノ角ゴ Pro W3" pitchFamily="2" charset="-128"/>
              </a:rPr>
              <a:t>RLI Nederland 2020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24] </a:t>
            </a:r>
            <a:r>
              <a:rPr lang="nl-NL" b="1" dirty="0">
                <a:latin typeface="Georgia" panose="02040502050405020303" pitchFamily="18" charset="0"/>
              </a:rPr>
              <a:t>RYLA</a:t>
            </a:r>
            <a:r>
              <a:rPr lang="nl-NL" dirty="0">
                <a:latin typeface="Georgia" panose="02040502050405020303" pitchFamily="18" charset="0"/>
              </a:rPr>
              <a:t> (Rotary </a:t>
            </a:r>
            <a:r>
              <a:rPr lang="nl-NL" dirty="0" err="1">
                <a:latin typeface="Georgia" panose="02040502050405020303" pitchFamily="18" charset="0"/>
              </a:rPr>
              <a:t>Youth</a:t>
            </a:r>
            <a:r>
              <a:rPr lang="nl-NL" baseline="0" dirty="0">
                <a:latin typeface="Georgia" panose="02040502050405020303" pitchFamily="18" charset="0"/>
              </a:rPr>
              <a:t> </a:t>
            </a:r>
            <a:r>
              <a:rPr lang="nl-NL" dirty="0" err="1">
                <a:latin typeface="Georgia" panose="02040502050405020303" pitchFamily="18" charset="0"/>
              </a:rPr>
              <a:t>Leadership</a:t>
            </a:r>
            <a:r>
              <a:rPr lang="nl-NL" dirty="0">
                <a:latin typeface="Georgia" panose="02040502050405020303" pitchFamily="18" charset="0"/>
              </a:rPr>
              <a:t> Academy)</a:t>
            </a:r>
          </a:p>
          <a:p>
            <a:pPr marL="0" marR="0" indent="0" algn="l" defTabSz="865388" rtl="0" eaLnBrk="1" fontAlgn="auto" latinLnBrk="0" hangingPunct="1">
              <a:lnSpc>
                <a:spcPct val="100000"/>
              </a:lnSpc>
              <a:spcBef>
                <a:spcPts val="0"/>
              </a:spcBef>
              <a:spcAft>
                <a:spcPts val="0"/>
              </a:spcAft>
              <a:buClrTx/>
              <a:buSzTx/>
              <a:buFontTx/>
              <a:buNone/>
              <a:tabLst/>
              <a:defRPr/>
            </a:pPr>
            <a:endParaRPr lang="nl-NL" dirty="0">
              <a:latin typeface="Georgia" panose="02040502050405020303" pitchFamily="18" charset="0"/>
            </a:endParaRPr>
          </a:p>
          <a:p>
            <a:pPr marL="0" marR="0" indent="0" algn="l" defTabSz="865388" rtl="0" eaLnBrk="1" fontAlgn="auto" latinLnBrk="0" hangingPunct="1">
              <a:lnSpc>
                <a:spcPct val="100000"/>
              </a:lnSpc>
              <a:spcBef>
                <a:spcPts val="0"/>
              </a:spcBef>
              <a:spcAft>
                <a:spcPts val="0"/>
              </a:spcAft>
              <a:buClrTx/>
              <a:buSzTx/>
              <a:buFontTx/>
              <a:buNone/>
              <a:tabLst/>
              <a:defRPr/>
            </a:pPr>
            <a:r>
              <a:rPr lang="nl-NL" b="1" i="1" dirty="0">
                <a:solidFill>
                  <a:srgbClr val="FF0000"/>
                </a:solidFill>
                <a:latin typeface="Georgia" panose="02040502050405020303" pitchFamily="18" charset="0"/>
              </a:rPr>
              <a:t>NB: per district gegevens invullen</a:t>
            </a:r>
            <a:r>
              <a:rPr lang="nl-NL" b="1" i="1" baseline="0" dirty="0">
                <a:solidFill>
                  <a:srgbClr val="FF0000"/>
                </a:solidFill>
                <a:latin typeface="Georgia" panose="02040502050405020303" pitchFamily="18" charset="0"/>
              </a:rPr>
              <a:t> </a:t>
            </a:r>
            <a:r>
              <a:rPr lang="nl-NL" b="1" i="1" dirty="0">
                <a:solidFill>
                  <a:srgbClr val="FF0000"/>
                </a:solidFill>
                <a:latin typeface="Georgia" panose="02040502050405020303" pitchFamily="18" charset="0"/>
              </a:rPr>
              <a:t>(datum, plaats, kosten)!!</a:t>
            </a:r>
          </a:p>
          <a:p>
            <a:pPr marL="0" marR="0" indent="0" algn="l" defTabSz="865388" rtl="0" eaLnBrk="1" fontAlgn="auto" latinLnBrk="0" hangingPunct="1">
              <a:lnSpc>
                <a:spcPct val="100000"/>
              </a:lnSpc>
              <a:spcBef>
                <a:spcPts val="0"/>
              </a:spcBef>
              <a:spcAft>
                <a:spcPts val="0"/>
              </a:spcAft>
              <a:buClrTx/>
              <a:buSzTx/>
              <a:buFontTx/>
              <a:buNone/>
              <a:tabLst/>
              <a:defRPr/>
            </a:pPr>
            <a:endParaRPr lang="nl-NL" dirty="0">
              <a:latin typeface="Georgia" panose="02040502050405020303" pitchFamily="18" charset="0"/>
            </a:endParaRPr>
          </a:p>
          <a:p>
            <a:r>
              <a:rPr lang="nl-NL" dirty="0">
                <a:latin typeface="Georgia" panose="02040502050405020303" pitchFamily="18" charset="0"/>
              </a:rPr>
              <a:t>Het RYLA-weekend een cursus waarin wij jonge en ambitieuze mensen met behulp van didactische methodes trainen. We doen daarbij tegelijkertijd een beroep op hun creativiteit, standvastigheid en oplossingsgerichtheid. Deze vaardigheden trainen wij met behulp van een op waarheid berustende case en een mini cursus onderhandelen. We brengen dus letterlijk DE TOEKOMST IN CONTACT MET ERVARING.</a:t>
            </a:r>
          </a:p>
          <a:p>
            <a:r>
              <a:rPr lang="nl-NL" dirty="0">
                <a:latin typeface="Georgia" panose="02040502050405020303" pitchFamily="18" charset="0"/>
              </a:rPr>
              <a:t>De managementtraining is bedoeld voor mensen in de leeftijd van 22 tot 28 jaar die nog studeren (HBO tot academisch) of die aan het begin (ca. 2 jaar werkervaring) van hun carrière staan en affiniteit met management hebben.</a:t>
            </a:r>
          </a:p>
          <a:p>
            <a:r>
              <a:rPr lang="nl-NL" dirty="0">
                <a:latin typeface="Georgia" panose="02040502050405020303" pitchFamily="18" charset="0"/>
              </a:rPr>
              <a:t>De totale kosten per deelnemer zijn € 525,-. Dit bedrag is inclusief overnachtingen, ontbijt, lunches, diners, koffie/thee en een bijdrage in de organisatiekosten. De deelnemer draagt hieraan € 75,- bij, de Rotaryclub € 450,-.</a:t>
            </a:r>
          </a:p>
          <a:p>
            <a:endParaRPr lang="nl-NL" dirty="0">
              <a:latin typeface="Georgia" panose="02040502050405020303" pitchFamily="18" charset="0"/>
            </a:endParaRPr>
          </a:p>
          <a:p>
            <a:r>
              <a:rPr lang="nl-NL" dirty="0">
                <a:latin typeface="Georgia" panose="02040502050405020303" pitchFamily="18" charset="0"/>
              </a:rPr>
              <a:t>De coaches vormen Raden van Bestuur en Ondernemingsraden. Zij leiden de kandidaten door het spel heen.</a:t>
            </a:r>
          </a:p>
          <a:p>
            <a:r>
              <a:rPr lang="nl-NL" dirty="0">
                <a:latin typeface="Georgia" panose="02040502050405020303" pitchFamily="18" charset="0"/>
              </a:rPr>
              <a:t>Van de coaches wordt verwacht dat zij de gehele zaterdag </a:t>
            </a:r>
            <a:r>
              <a:rPr lang="nl-NL" dirty="0">
                <a:solidFill>
                  <a:srgbClr val="FF0000"/>
                </a:solidFill>
                <a:latin typeface="Georgia" panose="02040502050405020303" pitchFamily="18" charset="0"/>
              </a:rPr>
              <a:t>xxx 2020 </a:t>
            </a:r>
            <a:r>
              <a:rPr lang="nl-NL" dirty="0">
                <a:latin typeface="Georgia" panose="02040502050405020303" pitchFamily="18" charset="0"/>
              </a:rPr>
              <a:t>aanwezig zijn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32</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US" altLang="en-US" sz="1200" dirty="0">
                <a:latin typeface="Arial" panose="020B0604020202020204" pitchFamily="34" charset="0"/>
                <a:ea typeface="ヒラギノ角ゴ Pro W3" pitchFamily="2" charset="-128"/>
              </a:rPr>
              <a:t>RLI Nederland 2019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25] </a:t>
            </a:r>
            <a:r>
              <a:rPr lang="en-US" altLang="en-US" sz="1200" b="1" dirty="0">
                <a:latin typeface="Arial" panose="020B0604020202020204" pitchFamily="34" charset="0"/>
                <a:ea typeface="ヒラギノ角ゴ Pro W3" pitchFamily="2" charset="-128"/>
              </a:rPr>
              <a:t>Interact</a:t>
            </a:r>
            <a:r>
              <a:rPr lang="en-US" altLang="en-US" sz="1200" dirty="0">
                <a:latin typeface="Arial" panose="020B0604020202020204" pitchFamily="34" charset="0"/>
                <a:ea typeface="ヒラギノ角ゴ Pro W3" pitchFamily="2" charset="-128"/>
              </a:rPr>
              <a:t> </a:t>
            </a:r>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33</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ヒラギノ角ゴ Pro W3" pitchFamily="2" charset="-128"/>
              </a:rPr>
              <a:t>RLI Nederland 2019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26] </a:t>
            </a:r>
            <a:r>
              <a:rPr lang="en-US" altLang="en-US" sz="1200" b="1" dirty="0" err="1">
                <a:latin typeface="Arial" panose="020B0604020202020204" pitchFamily="34" charset="0"/>
                <a:ea typeface="ヒラギノ角ゴ Pro W3" pitchFamily="2" charset="-128"/>
              </a:rPr>
              <a:t>Rotaract</a:t>
            </a:r>
            <a:r>
              <a:rPr lang="en-US" altLang="en-US" sz="1200" dirty="0">
                <a:latin typeface="Arial" panose="020B0604020202020204" pitchFamily="34" charset="0"/>
                <a:ea typeface="ヒラギノ角ゴ Pro W3" pitchFamily="2" charset="-128"/>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ヒラギノ角ゴ Pro W3" pitchFamily="2"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ea typeface="ヒラギノ角ゴ Pro W3" pitchFamily="2" charset="-128"/>
              </a:rPr>
              <a:t>Rotaract</a:t>
            </a:r>
            <a:r>
              <a:rPr lang="en-US" sz="1200" dirty="0">
                <a:latin typeface="Arial" panose="020B0604020202020204" pitchFamily="34" charset="0"/>
                <a:ea typeface="ヒラギノ角ゴ Pro W3" pitchFamily="2" charset="-128"/>
              </a:rPr>
              <a:t> is </a:t>
            </a:r>
            <a:r>
              <a:rPr lang="en-US" sz="1200" dirty="0" err="1">
                <a:latin typeface="Arial" panose="020B0604020202020204" pitchFamily="34" charset="0"/>
                <a:ea typeface="ヒラギノ角ゴ Pro W3" pitchFamily="2" charset="-128"/>
              </a:rPr>
              <a:t>sinds</a:t>
            </a:r>
            <a:r>
              <a:rPr lang="en-US" sz="1200" dirty="0">
                <a:latin typeface="Arial" panose="020B0604020202020204" pitchFamily="34" charset="0"/>
                <a:ea typeface="ヒラギノ角ゴ Pro W3" pitchFamily="2" charset="-128"/>
              </a:rPr>
              <a:t> 2019 </a:t>
            </a:r>
            <a:r>
              <a:rPr lang="en-US" sz="1200" dirty="0" err="1">
                <a:latin typeface="Arial" panose="020B0604020202020204" pitchFamily="34" charset="0"/>
                <a:ea typeface="ヒラギノ角ゴ Pro W3" pitchFamily="2" charset="-128"/>
              </a:rPr>
              <a:t>onderdeel</a:t>
            </a:r>
            <a:r>
              <a:rPr lang="en-US" sz="1200" dirty="0">
                <a:latin typeface="Arial" panose="020B0604020202020204" pitchFamily="34" charset="0"/>
                <a:ea typeface="ヒラギノ角ゴ Pro W3" pitchFamily="2" charset="-128"/>
              </a:rPr>
              <a:t> van Rotary</a:t>
            </a:r>
            <a:r>
              <a:rPr lang="en-US" sz="1200" baseline="0" dirty="0">
                <a:latin typeface="Arial" panose="020B0604020202020204" pitchFamily="34" charset="0"/>
                <a:ea typeface="ヒラギノ角ゴ Pro W3" pitchFamily="2" charset="-128"/>
              </a:rPr>
              <a:t> International en </a:t>
            </a:r>
            <a:r>
              <a:rPr lang="en-US" sz="1200" baseline="0" dirty="0" err="1">
                <a:latin typeface="Arial" panose="020B0604020202020204" pitchFamily="34" charset="0"/>
                <a:ea typeface="ヒラギノ角ゴ Pro W3" pitchFamily="2" charset="-128"/>
              </a:rPr>
              <a:t>speerpunt</a:t>
            </a:r>
            <a:r>
              <a:rPr lang="en-US" sz="1200" baseline="0" dirty="0">
                <a:latin typeface="Arial" panose="020B0604020202020204" pitchFamily="34" charset="0"/>
                <a:ea typeface="ヒラギノ角ゴ Pro W3" pitchFamily="2" charset="-128"/>
              </a:rPr>
              <a:t> (</a:t>
            </a:r>
            <a:r>
              <a:rPr lang="en-US" sz="1200" baseline="0" dirty="0" err="1">
                <a:latin typeface="Arial" panose="020B0604020202020204" pitchFamily="34" charset="0"/>
                <a:ea typeface="ヒラギノ角ゴ Pro W3" pitchFamily="2" charset="-128"/>
              </a:rPr>
              <a:t>aandacht</a:t>
            </a:r>
            <a:r>
              <a:rPr lang="en-US" sz="1200" baseline="0" dirty="0">
                <a:latin typeface="Arial" panose="020B0604020202020204" pitchFamily="34" charset="0"/>
                <a:ea typeface="ヒラギノ角ゴ Pro W3" pitchFamily="2" charset="-128"/>
              </a:rPr>
              <a:t> </a:t>
            </a:r>
            <a:r>
              <a:rPr lang="en-US" sz="1200" baseline="0" dirty="0" err="1">
                <a:latin typeface="Arial" panose="020B0604020202020204" pitchFamily="34" charset="0"/>
                <a:ea typeface="ヒラギノ角ゴ Pro W3" pitchFamily="2" charset="-128"/>
              </a:rPr>
              <a:t>voor</a:t>
            </a:r>
            <a:r>
              <a:rPr lang="en-US" sz="1200" baseline="0" dirty="0">
                <a:latin typeface="Arial" panose="020B0604020202020204" pitchFamily="34" charset="0"/>
                <a:ea typeface="ヒラギノ角ゴ Pro W3" pitchFamily="2" charset="-128"/>
              </a:rPr>
              <a:t> </a:t>
            </a:r>
            <a:r>
              <a:rPr lang="en-US" sz="1200" baseline="0" dirty="0" err="1">
                <a:latin typeface="Arial" panose="020B0604020202020204" pitchFamily="34" charset="0"/>
                <a:ea typeface="ヒラギノ角ゴ Pro W3" pitchFamily="2" charset="-128"/>
              </a:rPr>
              <a:t>jongeren</a:t>
            </a:r>
            <a:r>
              <a:rPr lang="en-US" sz="1200" baseline="0" dirty="0">
                <a:latin typeface="Arial" panose="020B0604020202020204" pitchFamily="34" charset="0"/>
                <a:ea typeface="ヒラギノ角ゴ Pro W3" pitchFamily="2" charset="-128"/>
              </a:rPr>
              <a:t>)</a:t>
            </a:r>
            <a:endParaRPr lang="en-US" sz="1200" dirty="0">
              <a:latin typeface="Arial" panose="020B0604020202020204" pitchFamily="34" charset="0"/>
              <a:ea typeface="ヒラギノ角ゴ Pro W3" pitchFamily="2"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ea typeface="ヒラギノ角ゴ Pro W3" pitchFamily="2" charset="-128"/>
              </a:rPr>
              <a:t>Landelijk</a:t>
            </a:r>
            <a:r>
              <a:rPr lang="en-US" sz="1200" dirty="0">
                <a:latin typeface="Arial" panose="020B0604020202020204" pitchFamily="34" charset="0"/>
                <a:ea typeface="ヒラギノ角ゴ Pro W3" pitchFamily="2" charset="-128"/>
              </a:rPr>
              <a:t>: </a:t>
            </a:r>
            <a:r>
              <a:rPr lang="en-US" sz="1200" dirty="0" err="1">
                <a:latin typeface="Arial" panose="020B0604020202020204" pitchFamily="34" charset="0"/>
                <a:ea typeface="ヒラギノ角ゴ Pro W3" pitchFamily="2" charset="-128"/>
              </a:rPr>
              <a:t>Rotaract</a:t>
            </a:r>
            <a:r>
              <a:rPr lang="en-US" sz="1200" dirty="0">
                <a:latin typeface="Arial" panose="020B0604020202020204" pitchFamily="34" charset="0"/>
                <a:ea typeface="ヒラギノ角ゴ Pro W3" pitchFamily="2" charset="-128"/>
              </a:rPr>
              <a:t> Nederland</a:t>
            </a:r>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34</a:t>
            </a:fld>
            <a:endParaRPr lang="nl-NL"/>
          </a:p>
        </p:txBody>
      </p:sp>
    </p:spTree>
    <p:extLst>
      <p:ext uri="{BB962C8B-B14F-4D97-AF65-F5344CB8AC3E}">
        <p14:creationId xmlns:p14="http://schemas.microsoft.com/office/powerpoint/2010/main" val="62919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865388"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27] </a:t>
            </a:r>
            <a:r>
              <a:rPr lang="en-GB" altLang="nl-NL" b="1" dirty="0" err="1">
                <a:latin typeface="Georgia" panose="02040502050405020303" pitchFamily="18" charset="0"/>
              </a:rPr>
              <a:t>Leerdoelen</a:t>
            </a:r>
            <a:r>
              <a:rPr lang="en-GB" altLang="nl-NL" b="1" dirty="0">
                <a:latin typeface="Georgia" panose="02040502050405020303" pitchFamily="18" charset="0"/>
              </a:rPr>
              <a:t> </a:t>
            </a:r>
            <a:r>
              <a:rPr lang="nl-NL" altLang="nl-NL" b="1" dirty="0">
                <a:latin typeface="Georgia" panose="02040502050405020303" pitchFamily="18" charset="0"/>
              </a:rPr>
              <a:t>gehaald?</a:t>
            </a:r>
            <a:endParaRPr lang="nl-NL"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35</a:t>
            </a:fld>
            <a:endParaRPr lang="nl-NL"/>
          </a:p>
        </p:txBody>
      </p:sp>
    </p:spTree>
    <p:extLst>
      <p:ext uri="{BB962C8B-B14F-4D97-AF65-F5344CB8AC3E}">
        <p14:creationId xmlns:p14="http://schemas.microsoft.com/office/powerpoint/2010/main" val="4224659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865388"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a:t>
            </a:r>
            <a:r>
              <a:rPr lang="en-GB" altLang="nl-NL" b="1" dirty="0" err="1">
                <a:latin typeface="Georgia" panose="02040502050405020303" pitchFamily="18" charset="0"/>
              </a:rPr>
              <a:t>Leerdoelen</a:t>
            </a:r>
            <a:r>
              <a:rPr lang="en-GB" altLang="nl-NL" b="1" dirty="0">
                <a:latin typeface="Georgia" panose="02040502050405020303" pitchFamily="18" charset="0"/>
              </a:rPr>
              <a:t> </a:t>
            </a:r>
            <a:r>
              <a:rPr lang="nl-NL" altLang="nl-NL" b="1" dirty="0">
                <a:latin typeface="Georgia" panose="02040502050405020303" pitchFamily="18" charset="0"/>
              </a:rPr>
              <a:t>gehaald?</a:t>
            </a:r>
            <a:endParaRPr lang="nl-NL" dirty="0"/>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36</a:t>
            </a:fld>
            <a:endParaRPr lang="nl-NL"/>
          </a:p>
        </p:txBody>
      </p:sp>
    </p:spTree>
    <p:extLst>
      <p:ext uri="{BB962C8B-B14F-4D97-AF65-F5344CB8AC3E}">
        <p14:creationId xmlns:p14="http://schemas.microsoft.com/office/powerpoint/2010/main" val="4224659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865388">
              <a:defRPr/>
            </a:pPr>
            <a:r>
              <a:rPr lang="en-US" altLang="en-US" sz="1200" dirty="0">
                <a:latin typeface="Arial" panose="020B0604020202020204" pitchFamily="34" charset="0"/>
                <a:ea typeface="ヒラギノ角ゴ Pro W3" pitchFamily="2" charset="-128"/>
              </a:rPr>
              <a:t>RLI Nederland 2019 [dag 2, </a:t>
            </a:r>
            <a:r>
              <a:rPr lang="en-US" altLang="en-US" sz="1200" dirty="0" err="1">
                <a:latin typeface="Arial" panose="020B0604020202020204" pitchFamily="34" charset="0"/>
                <a:ea typeface="ヒラギノ角ゴ Pro W3" pitchFamily="2" charset="-128"/>
              </a:rPr>
              <a:t>deel</a:t>
            </a:r>
            <a:r>
              <a:rPr lang="en-US" altLang="en-US" sz="1200" dirty="0">
                <a:latin typeface="Arial" panose="020B0604020202020204" pitchFamily="34" charset="0"/>
                <a:ea typeface="ヒラギノ角ゴ Pro W3" pitchFamily="2" charset="-128"/>
              </a:rPr>
              <a:t> 3, </a:t>
            </a:r>
            <a:r>
              <a:rPr lang="en-US" altLang="en-US" sz="1200" dirty="0" err="1">
                <a:latin typeface="Arial" panose="020B0604020202020204" pitchFamily="34" charset="0"/>
                <a:ea typeface="ヒラギノ角ゴ Pro W3" pitchFamily="2" charset="-128"/>
              </a:rPr>
              <a:t>ppt</a:t>
            </a:r>
            <a:r>
              <a:rPr lang="en-US" altLang="en-US" sz="1200" dirty="0">
                <a:latin typeface="Arial" panose="020B0604020202020204" pitchFamily="34" charset="0"/>
                <a:ea typeface="ヒラギノ角ゴ Pro W3" pitchFamily="2" charset="-128"/>
              </a:rPr>
              <a:t> 28] </a:t>
            </a:r>
            <a:r>
              <a:rPr lang="en-US" altLang="en-US" b="1" dirty="0">
                <a:latin typeface="Arial" panose="020B0604020202020204" pitchFamily="34" charset="0"/>
                <a:ea typeface="ヒラギノ角ゴ Pro W3" pitchFamily="2" charset="-128"/>
              </a:rPr>
              <a:t>Word </a:t>
            </a:r>
            <a:r>
              <a:rPr lang="en-US" altLang="en-US" b="1" dirty="0" err="1">
                <a:latin typeface="Arial" panose="020B0604020202020204" pitchFamily="34" charset="0"/>
                <a:ea typeface="ヒラギノ角ゴ Pro W3" pitchFamily="2" charset="-128"/>
              </a:rPr>
              <a:t>jij</a:t>
            </a:r>
            <a:r>
              <a:rPr lang="en-US" altLang="en-US" b="1" dirty="0">
                <a:latin typeface="Arial" panose="020B0604020202020204" pitchFamily="34" charset="0"/>
                <a:ea typeface="ヒラギノ角ゴ Pro W3" pitchFamily="2" charset="-128"/>
              </a:rPr>
              <a:t> </a:t>
            </a:r>
            <a:r>
              <a:rPr lang="en-US" altLang="en-US" b="1" dirty="0" err="1">
                <a:latin typeface="Arial" panose="020B0604020202020204" pitchFamily="34" charset="0"/>
                <a:ea typeface="ヒラギノ角ゴ Pro W3" pitchFamily="2" charset="-128"/>
              </a:rPr>
              <a:t>ambassadeur</a:t>
            </a:r>
            <a:r>
              <a:rPr lang="en-US" altLang="en-US" b="1" dirty="0">
                <a:latin typeface="Arial" panose="020B0604020202020204" pitchFamily="34" charset="0"/>
                <a:ea typeface="ヒラギノ角ゴ Pro W3" pitchFamily="2" charset="-128"/>
              </a:rPr>
              <a:t> </a:t>
            </a:r>
            <a:r>
              <a:rPr lang="en-US" altLang="en-US" b="1" dirty="0" err="1">
                <a:latin typeface="Arial" panose="020B0604020202020204" pitchFamily="34" charset="0"/>
                <a:ea typeface="ヒラギノ角ゴ Pro W3" pitchFamily="2" charset="-128"/>
              </a:rPr>
              <a:t>voor</a:t>
            </a:r>
            <a:r>
              <a:rPr lang="en-US" altLang="en-US" b="1" dirty="0">
                <a:latin typeface="Arial" panose="020B0604020202020204" pitchFamily="34" charset="0"/>
                <a:ea typeface="ヒラギノ角ゴ Pro W3" pitchFamily="2" charset="-128"/>
              </a:rPr>
              <a:t> de </a:t>
            </a:r>
            <a:r>
              <a:rPr lang="en-US" altLang="en-US" b="1" dirty="0" err="1">
                <a:latin typeface="Arial" panose="020B0604020202020204" pitchFamily="34" charset="0"/>
                <a:ea typeface="ヒラギノ角ゴ Pro W3" pitchFamily="2" charset="-128"/>
              </a:rPr>
              <a:t>jeugd</a:t>
            </a:r>
            <a:r>
              <a:rPr lang="en-US" altLang="en-US" b="1" dirty="0">
                <a:latin typeface="Arial" panose="020B0604020202020204" pitchFamily="34" charset="0"/>
                <a:ea typeface="ヒラギノ角ゴ Pro W3" pitchFamily="2" charset="-128"/>
              </a:rPr>
              <a:t>?</a:t>
            </a:r>
          </a:p>
          <a:p>
            <a:pPr defTabSz="865388">
              <a:defRPr/>
            </a:pPr>
            <a:endParaRPr lang="en-US" b="0" dirty="0">
              <a:latin typeface="Arial" panose="020B0604020202020204" pitchFamily="34" charset="0"/>
              <a:ea typeface="ヒラギノ角ゴ Pro W3" pitchFamily="2" charset="-128"/>
            </a:endParaRPr>
          </a:p>
          <a:p>
            <a:pPr defTabSz="865388">
              <a:defRPr/>
            </a:pPr>
            <a:r>
              <a:rPr lang="en-US" b="0" dirty="0">
                <a:latin typeface="Arial" panose="020B0604020202020204" pitchFamily="34" charset="0"/>
                <a:ea typeface="ヒラギノ角ゴ Pro W3" pitchFamily="2" charset="-128"/>
              </a:rPr>
              <a:t>Help </a:t>
            </a:r>
            <a:r>
              <a:rPr lang="en-US" b="0" dirty="0" err="1">
                <a:latin typeface="Arial" panose="020B0604020202020204" pitchFamily="34" charset="0"/>
                <a:ea typeface="ヒラギノ角ゴ Pro W3" pitchFamily="2" charset="-128"/>
              </a:rPr>
              <a:t>jij</a:t>
            </a:r>
            <a:r>
              <a:rPr lang="en-US" b="0" dirty="0">
                <a:latin typeface="Arial" panose="020B0604020202020204" pitchFamily="34" charset="0"/>
                <a:ea typeface="ヒラギノ角ゴ Pro W3" pitchFamily="2" charset="-128"/>
              </a:rPr>
              <a:t> </a:t>
            </a:r>
            <a:r>
              <a:rPr lang="en-US" b="0" dirty="0" err="1">
                <a:latin typeface="Arial" panose="020B0604020202020204" pitchFamily="34" charset="0"/>
                <a:ea typeface="ヒラギノ角ゴ Pro W3" pitchFamily="2" charset="-128"/>
              </a:rPr>
              <a:t>ook</a:t>
            </a:r>
            <a:r>
              <a:rPr lang="en-US" b="0" dirty="0">
                <a:latin typeface="Arial" panose="020B0604020202020204" pitchFamily="34" charset="0"/>
                <a:ea typeface="ヒラギノ角ゴ Pro W3" pitchFamily="2" charset="-128"/>
              </a:rPr>
              <a:t> </a:t>
            </a:r>
            <a:r>
              <a:rPr lang="en-US" b="0" dirty="0" err="1">
                <a:latin typeface="Arial" panose="020B0604020202020204" pitchFamily="34" charset="0"/>
                <a:ea typeface="ヒラギノ角ゴ Pro W3" pitchFamily="2" charset="-128"/>
              </a:rPr>
              <a:t>mee</a:t>
            </a:r>
            <a:r>
              <a:rPr lang="en-US" b="0" dirty="0">
                <a:latin typeface="Arial" panose="020B0604020202020204" pitchFamily="34" charset="0"/>
                <a:ea typeface="ヒラギノ角ゴ Pro W3" pitchFamily="2" charset="-128"/>
              </a:rPr>
              <a:t> </a:t>
            </a:r>
            <a:r>
              <a:rPr lang="en-US" b="0" dirty="0" err="1">
                <a:latin typeface="Arial" panose="020B0604020202020204" pitchFamily="34" charset="0"/>
                <a:ea typeface="ヒラギノ角ゴ Pro W3" pitchFamily="2" charset="-128"/>
              </a:rPr>
              <a:t>dit</a:t>
            </a:r>
            <a:r>
              <a:rPr lang="en-US" b="0" dirty="0">
                <a:latin typeface="Arial" panose="020B0604020202020204" pitchFamily="34" charset="0"/>
                <a:ea typeface="ヒラギノ角ゴ Pro W3" pitchFamily="2" charset="-128"/>
              </a:rPr>
              <a:t> </a:t>
            </a:r>
            <a:r>
              <a:rPr lang="en-US" b="0" dirty="0" err="1">
                <a:latin typeface="Arial" panose="020B0604020202020204" pitchFamily="34" charset="0"/>
                <a:ea typeface="ヒラギノ角ゴ Pro W3" pitchFamily="2" charset="-128"/>
              </a:rPr>
              <a:t>mooie</a:t>
            </a:r>
            <a:r>
              <a:rPr lang="en-US" b="0" dirty="0">
                <a:latin typeface="Arial" panose="020B0604020202020204" pitchFamily="34" charset="0"/>
                <a:ea typeface="ヒラギノ角ゴ Pro W3" pitchFamily="2" charset="-128"/>
              </a:rPr>
              <a:t> Rotary-</a:t>
            </a:r>
            <a:r>
              <a:rPr lang="en-US" b="0" dirty="0" err="1">
                <a:latin typeface="Arial" panose="020B0604020202020204" pitchFamily="34" charset="0"/>
                <a:ea typeface="ヒラギノ角ゴ Pro W3" pitchFamily="2" charset="-128"/>
              </a:rPr>
              <a:t>doel</a:t>
            </a:r>
            <a:r>
              <a:rPr lang="en-US" b="0" dirty="0">
                <a:latin typeface="Arial" panose="020B0604020202020204" pitchFamily="34" charset="0"/>
                <a:ea typeface="ヒラギノ角ゴ Pro W3" pitchFamily="2" charset="-128"/>
              </a:rPr>
              <a:t> te </a:t>
            </a:r>
            <a:r>
              <a:rPr lang="en-US" b="0" dirty="0" err="1">
                <a:latin typeface="Arial" panose="020B0604020202020204" pitchFamily="34" charset="0"/>
                <a:ea typeface="ヒラギノ角ゴ Pro W3" pitchFamily="2" charset="-128"/>
              </a:rPr>
              <a:t>verspreiden</a:t>
            </a:r>
            <a:r>
              <a:rPr lang="en-US" b="0" dirty="0">
                <a:latin typeface="Arial" panose="020B0604020202020204" pitchFamily="34" charset="0"/>
                <a:ea typeface="ヒラギノ角ゴ Pro W3" pitchFamily="2" charset="-128"/>
              </a:rPr>
              <a:t> en </a:t>
            </a:r>
            <a:r>
              <a:rPr lang="en-US" b="0" dirty="0" err="1">
                <a:latin typeface="Arial" panose="020B0604020202020204" pitchFamily="34" charset="0"/>
                <a:ea typeface="ヒラギノ角ゴ Pro W3" pitchFamily="2" charset="-128"/>
              </a:rPr>
              <a:t>waar</a:t>
            </a:r>
            <a:r>
              <a:rPr lang="en-US" b="0" dirty="0">
                <a:latin typeface="Arial" panose="020B0604020202020204" pitchFamily="34" charset="0"/>
                <a:ea typeface="ヒラギノ角ゴ Pro W3" pitchFamily="2" charset="-128"/>
              </a:rPr>
              <a:t> te </a:t>
            </a:r>
            <a:r>
              <a:rPr lang="en-US" b="0" dirty="0" err="1">
                <a:latin typeface="Arial" panose="020B0604020202020204" pitchFamily="34" charset="0"/>
                <a:ea typeface="ヒラギノ角ゴ Pro W3" pitchFamily="2" charset="-128"/>
              </a:rPr>
              <a:t>maken</a:t>
            </a:r>
            <a:r>
              <a:rPr lang="en-US" b="0" dirty="0">
                <a:latin typeface="Arial" panose="020B0604020202020204" pitchFamily="34" charset="0"/>
                <a:ea typeface="ヒラギノ角ゴ Pro W3" pitchFamily="2" charset="-128"/>
              </a:rPr>
              <a:t>?</a:t>
            </a:r>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37</a:t>
            </a:fld>
            <a:endParaRPr lang="nl-NL"/>
          </a:p>
        </p:txBody>
      </p:sp>
    </p:spTree>
    <p:extLst>
      <p:ext uri="{BB962C8B-B14F-4D97-AF65-F5344CB8AC3E}">
        <p14:creationId xmlns:p14="http://schemas.microsoft.com/office/powerpoint/2010/main" val="422465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7BD9E70-31C3-4470-9C1B-D60489A17DE1}"/>
              </a:ext>
            </a:extLst>
          </p:cNvPr>
          <p:cNvSpPr>
            <a:spLocks noGrp="1" noRot="1" noChangeAspect="1" noTextEdit="1"/>
          </p:cNvSpPr>
          <p:nvPr>
            <p:ph type="sldImg"/>
          </p:nvPr>
        </p:nvSpPr>
        <p:spPr/>
      </p:sp>
      <p:sp>
        <p:nvSpPr>
          <p:cNvPr id="15363" name="Notes Placeholder 2">
            <a:extLst>
              <a:ext uri="{FF2B5EF4-FFF2-40B4-BE49-F238E27FC236}">
                <a16:creationId xmlns:a16="http://schemas.microsoft.com/office/drawing/2014/main" id="{78787378-EED2-4E0C-A4D3-3694B7E57B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3] </a:t>
            </a:r>
            <a:r>
              <a:rPr lang="en-GB" altLang="nl-NL" b="1" dirty="0" err="1">
                <a:latin typeface="Georgia" panose="02040502050405020303" pitchFamily="18" charset="0"/>
              </a:rPr>
              <a:t>Doelstellingen</a:t>
            </a:r>
            <a:r>
              <a:rPr lang="en-GB" altLang="nl-NL" b="1" dirty="0">
                <a:latin typeface="Georgia" panose="02040502050405020303" pitchFamily="18" charset="0"/>
              </a:rPr>
              <a:t> Youth Service</a:t>
            </a:r>
            <a:endParaRPr lang="en-GB" altLang="nl-NL" dirty="0">
              <a:latin typeface="Georgia" panose="02040502050405020303" pitchFamily="18" charset="0"/>
            </a:endParaRPr>
          </a:p>
          <a:p>
            <a:endParaRPr lang="nl-NL" alt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8C51-B32D-C01F-74C7-A0F2741D5B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FCE423-F7AA-5453-8EB0-FE187C4A12C2}"/>
              </a:ext>
            </a:extLst>
          </p:cNvPr>
          <p:cNvSpPr>
            <a:spLocks noGrp="1" noRot="1" noChangeAspect="1"/>
          </p:cNvSpPr>
          <p:nvPr>
            <p:ph type="sldImg"/>
          </p:nvPr>
        </p:nvSpPr>
        <p:spPr>
          <a:xfrm>
            <a:off x="381000" y="685800"/>
            <a:ext cx="6096000" cy="3429000"/>
          </a:xfrm>
        </p:spPr>
      </p:sp>
      <p:sp>
        <p:nvSpPr>
          <p:cNvPr id="3" name="Tijdelijke aanduiding voor notities 2">
            <a:extLst>
              <a:ext uri="{FF2B5EF4-FFF2-40B4-BE49-F238E27FC236}">
                <a16:creationId xmlns:a16="http://schemas.microsoft.com/office/drawing/2014/main" id="{5C7DA28B-9FB2-17C6-6417-D3ABBB517B42}"/>
              </a:ext>
            </a:extLst>
          </p:cNvPr>
          <p:cNvSpPr>
            <a:spLocks noGrp="1"/>
          </p:cNvSpPr>
          <p:nvPr>
            <p:ph type="body" idx="1"/>
          </p:nvPr>
        </p:nvSpPr>
        <p:spPr/>
        <p:txBody>
          <a:bodyPr/>
          <a:lstStyle/>
          <a:p>
            <a:pPr defTabSz="865388">
              <a:defRPr/>
            </a:pPr>
            <a:endParaRPr lang="nl-NL" dirty="0"/>
          </a:p>
        </p:txBody>
      </p:sp>
      <p:sp>
        <p:nvSpPr>
          <p:cNvPr id="4" name="Tijdelijke aanduiding voor dianummer 3">
            <a:extLst>
              <a:ext uri="{FF2B5EF4-FFF2-40B4-BE49-F238E27FC236}">
                <a16:creationId xmlns:a16="http://schemas.microsoft.com/office/drawing/2014/main" id="{185FC333-2935-C66B-401D-724C7D7E3200}"/>
              </a:ext>
            </a:extLst>
          </p:cNvPr>
          <p:cNvSpPr>
            <a:spLocks noGrp="1"/>
          </p:cNvSpPr>
          <p:nvPr>
            <p:ph type="sldNum" sz="quarter" idx="10"/>
          </p:nvPr>
        </p:nvSpPr>
        <p:spPr/>
        <p:txBody>
          <a:bodyPr/>
          <a:lstStyle/>
          <a:p>
            <a:fld id="{4AE29644-9C66-4091-AC28-A8EC27D3C696}" type="slidenum">
              <a:rPr lang="nl-NL" smtClean="0"/>
              <a:t>6</a:t>
            </a:fld>
            <a:endParaRPr lang="nl-NL"/>
          </a:p>
        </p:txBody>
      </p:sp>
    </p:spTree>
    <p:extLst>
      <p:ext uri="{BB962C8B-B14F-4D97-AF65-F5344CB8AC3E}">
        <p14:creationId xmlns:p14="http://schemas.microsoft.com/office/powerpoint/2010/main" val="178200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970ABFE-4DDF-4176-B4C0-B4B230716794}"/>
              </a:ext>
            </a:extLst>
          </p:cNvPr>
          <p:cNvSpPr>
            <a:spLocks noGrp="1" noRot="1" noChangeAspect="1" noTextEdit="1"/>
          </p:cNvSpPr>
          <p:nvPr>
            <p:ph type="sldImg"/>
          </p:nvPr>
        </p:nvSpPr>
        <p:spPr/>
      </p:sp>
      <p:sp>
        <p:nvSpPr>
          <p:cNvPr id="22531" name="Notes Placeholder 2">
            <a:extLst>
              <a:ext uri="{FF2B5EF4-FFF2-40B4-BE49-F238E27FC236}">
                <a16:creationId xmlns:a16="http://schemas.microsoft.com/office/drawing/2014/main" id="{F118E9F0-FA7A-45F0-BCAF-89A85EBB88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5] </a:t>
            </a:r>
            <a:r>
              <a:rPr lang="en-GB" altLang="nl-NL" b="1" dirty="0" err="1">
                <a:latin typeface="Georgia" panose="02040502050405020303" pitchFamily="18" charset="0"/>
              </a:rPr>
              <a:t>Organisatie</a:t>
            </a:r>
            <a:r>
              <a:rPr lang="en-GB" altLang="nl-NL" b="1" dirty="0">
                <a:latin typeface="Georgia" panose="02040502050405020303" pitchFamily="18" charset="0"/>
              </a:rPr>
              <a:t> Youth Service</a:t>
            </a:r>
            <a:endParaRPr lang="en-GB" altLang="nl-NL" dirty="0">
              <a:latin typeface="Georgia" panose="02040502050405020303" pitchFamily="18" charset="0"/>
            </a:endParaRPr>
          </a:p>
          <a:p>
            <a:endParaRPr lang="nl-NL" altLang="nl-NL" dirty="0"/>
          </a:p>
          <a:p>
            <a:r>
              <a:rPr lang="nl-NL" sz="1200" kern="1200" dirty="0">
                <a:solidFill>
                  <a:schemeClr val="tx1"/>
                </a:solidFill>
                <a:effectLst/>
                <a:latin typeface="+mn-lt"/>
                <a:ea typeface="+mn-ea"/>
                <a:cs typeface="+mn-cs"/>
              </a:rPr>
              <a:t>In Nederland bestaat een landelijke, overkoepelende Multi District Jeugdzaken Commissie en daarnaast de </a:t>
            </a:r>
            <a:r>
              <a:rPr lang="nl-NL" sz="1200" kern="1200" dirty="0" err="1">
                <a:solidFill>
                  <a:schemeClr val="tx1"/>
                </a:solidFill>
                <a:effectLst/>
                <a:latin typeface="+mn-lt"/>
                <a:ea typeface="+mn-ea"/>
                <a:cs typeface="+mn-cs"/>
              </a:rPr>
              <a:t>DJC’s</a:t>
            </a:r>
            <a:r>
              <a:rPr lang="nl-NL" sz="1200" kern="1200" dirty="0">
                <a:solidFill>
                  <a:schemeClr val="tx1"/>
                </a:solidFill>
                <a:effectLst/>
                <a:latin typeface="+mn-lt"/>
                <a:ea typeface="+mn-ea"/>
                <a:cs typeface="+mn-cs"/>
              </a:rPr>
              <a:t> van de afzonderlijke districten. </a:t>
            </a:r>
          </a:p>
          <a:p>
            <a:r>
              <a:rPr lang="nl-NL" sz="1200" kern="1200" dirty="0">
                <a:solidFill>
                  <a:schemeClr val="tx1"/>
                </a:solidFill>
                <a:effectLst/>
                <a:latin typeface="+mn-lt"/>
                <a:ea typeface="+mn-ea"/>
                <a:cs typeface="+mn-cs"/>
              </a:rPr>
              <a:t>De MDJC is district-overstijgend, omdat veel programma’s voor jeugdzaken op nationaal niveau plaatsvinden. We willen niet alleen meer bekendheid geven aan de uitwisselingsprogramma’s maar ook een groei stimuleren en de avenue YOUTH binnen alle clubs in Nederland een belangrijke plek laten innemen.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6] </a:t>
            </a:r>
            <a:r>
              <a:rPr lang="en-GB" altLang="nl-NL" b="1" dirty="0" err="1">
                <a:latin typeface="Georgia" panose="02040502050405020303" pitchFamily="18" charset="0"/>
              </a:rPr>
              <a:t>Jeugduitwisseling</a:t>
            </a:r>
            <a:r>
              <a:rPr lang="en-GB" altLang="nl-NL" b="1" dirty="0">
                <a:latin typeface="Georgia" panose="02040502050405020303" pitchFamily="18" charset="0"/>
              </a:rPr>
              <a:t> </a:t>
            </a:r>
            <a:r>
              <a:rPr lang="en-GB" altLang="nl-NL" b="1" dirty="0" err="1">
                <a:latin typeface="Georgia" panose="02040502050405020303" pitchFamily="18" charset="0"/>
              </a:rPr>
              <a:t>wereldwijd</a:t>
            </a:r>
            <a:endParaRPr lang="en-GB" altLang="nl-NL" dirty="0">
              <a:latin typeface="Georgia" panose="02040502050405020303" pitchFamily="18" charset="0"/>
            </a:endParaRPr>
          </a:p>
          <a:p>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r>
              <a:rPr lang="nl-NL" altLang="en-US" sz="1200" b="1" dirty="0">
                <a:solidFill>
                  <a:schemeClr val="bg1"/>
                </a:solidFill>
              </a:rPr>
              <a:t>En sinds 2020: +/- 7 </a:t>
            </a:r>
            <a:r>
              <a:rPr lang="nl-NL" altLang="en-US" sz="1200" b="1" dirty="0" err="1">
                <a:solidFill>
                  <a:schemeClr val="bg1"/>
                </a:solidFill>
              </a:rPr>
              <a:t>inbounds</a:t>
            </a:r>
            <a:r>
              <a:rPr lang="nl-NL" altLang="en-US" sz="1200" b="1" dirty="0">
                <a:solidFill>
                  <a:schemeClr val="bg1"/>
                </a:solidFill>
              </a:rPr>
              <a:t> per district </a:t>
            </a: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162612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7] </a:t>
            </a:r>
            <a:r>
              <a:rPr lang="en-US" altLang="en-US" b="1" dirty="0" err="1">
                <a:latin typeface="Arial" panose="020B0604020202020204" pitchFamily="34" charset="0"/>
                <a:ea typeface="ヒラギノ角ゴ Pro W3" pitchFamily="2" charset="-128"/>
              </a:rPr>
              <a:t>Europese</a:t>
            </a:r>
            <a:r>
              <a:rPr lang="en-US" altLang="en-US" b="1" dirty="0">
                <a:latin typeface="Arial" panose="020B0604020202020204" pitchFamily="34" charset="0"/>
                <a:ea typeface="ヒラギノ角ゴ Pro W3" pitchFamily="2" charset="-128"/>
              </a:rPr>
              <a:t> v</a:t>
            </a:r>
            <a:r>
              <a:rPr lang="en-GB" altLang="nl-NL" b="1" dirty="0" err="1">
                <a:latin typeface="Georgia" panose="02040502050405020303" pitchFamily="18" charset="0"/>
              </a:rPr>
              <a:t>ergelijking</a:t>
            </a:r>
            <a:endParaRPr lang="en-GB" altLang="nl-NL" dirty="0">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4AE29644-9C66-4091-AC28-A8EC27D3C696}"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264608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defTabSz="914283" fontAlgn="base">
              <a:spcBef>
                <a:spcPct val="30000"/>
              </a:spcBef>
              <a:spcAft>
                <a:spcPct val="0"/>
              </a:spcAft>
              <a:defRPr/>
            </a:pPr>
            <a:r>
              <a:rPr lang="en-US" altLang="en-US" dirty="0">
                <a:latin typeface="Arial" panose="020B0604020202020204" pitchFamily="34" charset="0"/>
                <a:ea typeface="ヒラギノ角ゴ Pro W3" pitchFamily="2" charset="-128"/>
              </a:rPr>
              <a:t>RLI Nederland 2020 [dag 2, </a:t>
            </a:r>
            <a:r>
              <a:rPr lang="en-US" altLang="en-US" dirty="0" err="1">
                <a:latin typeface="Arial" panose="020B0604020202020204" pitchFamily="34" charset="0"/>
                <a:ea typeface="ヒラギノ角ゴ Pro W3" pitchFamily="2" charset="-128"/>
              </a:rPr>
              <a:t>deel</a:t>
            </a:r>
            <a:r>
              <a:rPr lang="en-US" altLang="en-US" dirty="0">
                <a:latin typeface="Arial" panose="020B0604020202020204" pitchFamily="34" charset="0"/>
                <a:ea typeface="ヒラギノ角ゴ Pro W3" pitchFamily="2" charset="-128"/>
              </a:rPr>
              <a:t> 3, </a:t>
            </a:r>
            <a:r>
              <a:rPr lang="en-US" altLang="en-US" dirty="0" err="1">
                <a:latin typeface="Arial" panose="020B0604020202020204" pitchFamily="34" charset="0"/>
                <a:ea typeface="ヒラギノ角ゴ Pro W3" pitchFamily="2" charset="-128"/>
              </a:rPr>
              <a:t>ppt</a:t>
            </a:r>
            <a:r>
              <a:rPr lang="en-US" altLang="en-US" dirty="0">
                <a:latin typeface="Arial" panose="020B0604020202020204" pitchFamily="34" charset="0"/>
                <a:ea typeface="ヒラギノ角ゴ Pro W3" pitchFamily="2" charset="-128"/>
              </a:rPr>
              <a:t> 8a] </a:t>
            </a:r>
            <a:r>
              <a:rPr lang="nl-NL" altLang="nl-NL" sz="1200" b="1" dirty="0">
                <a:latin typeface="Georgia" panose="02040502050405020303" pitchFamily="18" charset="0"/>
                <a:ea typeface="ヒラギノ角ゴ Pro W3" pitchFamily="-84" charset="-128"/>
              </a:rPr>
              <a:t>Jeugd 15 – 18 jaar</a:t>
            </a:r>
            <a:endParaRPr lang="en-GB" altLang="nl-NL" sz="1200" dirty="0">
              <a:latin typeface="Georgia" panose="02040502050405020303" pitchFamily="18" charset="0"/>
            </a:endParaRPr>
          </a:p>
          <a:p>
            <a:endParaRPr lang="nl-NL" dirty="0"/>
          </a:p>
          <a:p>
            <a:r>
              <a:rPr lang="nl-NL" dirty="0"/>
              <a:t>Waar wordt in deze tijd de jeugd van 15 tot 18 jaar mee geconfronteerd?</a:t>
            </a:r>
          </a:p>
          <a:p>
            <a:endParaRPr lang="nl-NL" dirty="0"/>
          </a:p>
        </p:txBody>
      </p:sp>
      <p:sp>
        <p:nvSpPr>
          <p:cNvPr id="4" name="Tijdelijke aanduiding voor dianummer 3"/>
          <p:cNvSpPr>
            <a:spLocks noGrp="1"/>
          </p:cNvSpPr>
          <p:nvPr>
            <p:ph type="sldNum" sz="quarter" idx="10"/>
          </p:nvPr>
        </p:nvSpPr>
        <p:spPr/>
        <p:txBody>
          <a:bodyPr/>
          <a:lstStyle/>
          <a:p>
            <a:fld id="{4AE29644-9C66-4091-AC28-A8EC27D3C696}" type="slidenum">
              <a:rPr lang="nl-NL" smtClean="0"/>
              <a:t>10</a:t>
            </a:fld>
            <a:endParaRPr lang="nl-NL"/>
          </a:p>
        </p:txBody>
      </p:sp>
    </p:spTree>
    <p:extLst>
      <p:ext uri="{BB962C8B-B14F-4D97-AF65-F5344CB8AC3E}">
        <p14:creationId xmlns:p14="http://schemas.microsoft.com/office/powerpoint/2010/main" val="6291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2"/>
            <a:ext cx="7772400" cy="1102519"/>
          </a:xfrm>
        </p:spPr>
        <p:txBody>
          <a:bodyPr/>
          <a:lstStyle/>
          <a:p>
            <a:r>
              <a:rPr lang="nl-NL"/>
              <a:t>Titelstijl van model bewerken</a:t>
            </a:r>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1550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8721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3"/>
            <a:ext cx="2057400" cy="329088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154783"/>
            <a:ext cx="6019800" cy="329088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3074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8216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5435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797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7751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4712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8499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7" y="204787"/>
            <a:ext cx="3008313" cy="871538"/>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9476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4A3D31D0-CA03-3B42-B7A6-11C29422E462}" type="datetimeFigureOut">
              <a:rPr lang="nl-NL" smtClean="0">
                <a:solidFill>
                  <a:prstClr val="black">
                    <a:tint val="75000"/>
                  </a:prstClr>
                </a:solidFill>
              </a:rPr>
              <a:pPr/>
              <a:t>07-04-2025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81677FC-3328-7B4A-94FD-C1D5FC144129}"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59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3D31D0-CA03-3B42-B7A6-11C29422E462}" type="datetimeFigureOut">
              <a:rPr lang="nl-NL" smtClean="0">
                <a:solidFill>
                  <a:prstClr val="black">
                    <a:tint val="75000"/>
                  </a:prstClr>
                </a:solidFill>
              </a:rPr>
              <a:pPr defTabSz="457200"/>
              <a:t>07-04-2025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81677FC-3328-7B4A-94FD-C1D5FC144129}" type="slidenum">
              <a:rPr lang="nl-NL" smtClean="0">
                <a:solidFill>
                  <a:prstClr val="black">
                    <a:tint val="75000"/>
                  </a:prstClr>
                </a:solidFill>
              </a:rPr>
              <a:pPr defTabSz="457200"/>
              <a:t>‹nr.›</a:t>
            </a:fld>
            <a:endParaRPr lang="nl-NL">
              <a:solidFill>
                <a:prstClr val="black">
                  <a:tint val="75000"/>
                </a:prstClr>
              </a:solidFill>
            </a:endParaRPr>
          </a:p>
        </p:txBody>
      </p:sp>
    </p:spTree>
    <p:extLst>
      <p:ext uri="{BB962C8B-B14F-4D97-AF65-F5344CB8AC3E}">
        <p14:creationId xmlns:p14="http://schemas.microsoft.com/office/powerpoint/2010/main" val="3548955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emf"/><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RLI 2020 PPT 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9" y="51470"/>
            <a:ext cx="9194592" cy="5171958"/>
          </a:xfrm>
          <a:prstGeom prst="rect">
            <a:avLst/>
          </a:prstGeom>
        </p:spPr>
      </p:pic>
      <p:sp>
        <p:nvSpPr>
          <p:cNvPr id="2" name="Titel 1"/>
          <p:cNvSpPr>
            <a:spLocks noGrp="1"/>
          </p:cNvSpPr>
          <p:nvPr>
            <p:ph type="ctrTitle"/>
          </p:nvPr>
        </p:nvSpPr>
        <p:spPr>
          <a:xfrm>
            <a:off x="-19688" y="1670694"/>
            <a:ext cx="9163688" cy="2917280"/>
          </a:xfrm>
        </p:spPr>
        <p:txBody>
          <a:bodyPr>
            <a:normAutofit fontScale="90000"/>
          </a:bodyPr>
          <a:lstStyle/>
          <a:p>
            <a:br>
              <a:rPr lang="nl-NL" dirty="0">
                <a:solidFill>
                  <a:schemeClr val="bg1"/>
                </a:solidFill>
                <a:latin typeface="Verdana"/>
              </a:rPr>
            </a:br>
            <a:r>
              <a:rPr lang="nl-NL" dirty="0">
                <a:solidFill>
                  <a:schemeClr val="bg1"/>
                </a:solidFill>
                <a:latin typeface="Verdana"/>
              </a:rPr>
              <a:t>JEUGD</a:t>
            </a:r>
            <a:br>
              <a:rPr lang="nl-NL" dirty="0">
                <a:solidFill>
                  <a:schemeClr val="bg1"/>
                </a:solidFill>
                <a:latin typeface="Verdana"/>
              </a:rPr>
            </a:br>
            <a:r>
              <a:rPr lang="nl-NL" dirty="0">
                <a:solidFill>
                  <a:schemeClr val="bg1"/>
                </a:solidFill>
                <a:latin typeface="Verdana"/>
              </a:rPr>
              <a:t>RC Gilze Rijen</a:t>
            </a:r>
            <a:br>
              <a:rPr lang="nl-NL">
                <a:solidFill>
                  <a:schemeClr val="bg1"/>
                </a:solidFill>
                <a:latin typeface="Verdana"/>
              </a:rPr>
            </a:br>
            <a:r>
              <a:rPr lang="nl-NL" sz="1800">
                <a:solidFill>
                  <a:schemeClr val="bg1"/>
                </a:solidFill>
                <a:latin typeface="Verdana"/>
              </a:rPr>
              <a:t>7 </a:t>
            </a:r>
            <a:r>
              <a:rPr lang="nl-NL" sz="1800" dirty="0">
                <a:solidFill>
                  <a:schemeClr val="bg1"/>
                </a:solidFill>
                <a:latin typeface="Verdana"/>
              </a:rPr>
              <a:t>april 2025</a:t>
            </a:r>
            <a:br>
              <a:rPr lang="nl-NL" dirty="0">
                <a:solidFill>
                  <a:schemeClr val="bg1"/>
                </a:solidFill>
                <a:latin typeface="Verdana"/>
              </a:rPr>
            </a:br>
            <a:br>
              <a:rPr lang="nl-NL" dirty="0">
                <a:solidFill>
                  <a:schemeClr val="bg1"/>
                </a:solidFill>
                <a:latin typeface="Verdana"/>
              </a:rPr>
            </a:br>
            <a:br>
              <a:rPr lang="nl-NL" dirty="0">
                <a:solidFill>
                  <a:schemeClr val="bg1"/>
                </a:solidFill>
                <a:latin typeface="Verdana"/>
              </a:rPr>
            </a:br>
            <a:endParaRPr lang="nl-NL" dirty="0">
              <a:solidFill>
                <a:schemeClr val="bg1"/>
              </a:solidFill>
              <a:latin typeface="Verdana"/>
            </a:endParaRPr>
          </a:p>
        </p:txBody>
      </p:sp>
      <p:sp>
        <p:nvSpPr>
          <p:cNvPr id="6" name="Rechthoek 5"/>
          <p:cNvSpPr/>
          <p:nvPr/>
        </p:nvSpPr>
        <p:spPr>
          <a:xfrm>
            <a:off x="478979" y="3174851"/>
            <a:ext cx="7663543" cy="651525"/>
          </a:xfrm>
          <a:prstGeom prst="rect">
            <a:avLst/>
          </a:prstGeom>
        </p:spPr>
        <p:txBody>
          <a:bodyPr wrap="square">
            <a:spAutoFit/>
          </a:bodyPr>
          <a:lstStyle/>
          <a:p>
            <a:pPr algn="ctr" defTabSz="457200">
              <a:lnSpc>
                <a:spcPct val="150000"/>
              </a:lnSpc>
              <a:spcAft>
                <a:spcPts val="1200"/>
              </a:spcAft>
            </a:pPr>
            <a:endParaRPr lang="en-GB" sz="2800" dirty="0">
              <a:solidFill>
                <a:prstClr val="white"/>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2326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3706464"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Jeugd 15</a:t>
            </a:r>
            <a:r>
              <a:rPr lang="en-GB" sz="2800" b="1" dirty="0">
                <a:solidFill>
                  <a:prstClr val="white"/>
                </a:solidFill>
                <a:latin typeface="Verdana"/>
                <a:ea typeface="Verdana"/>
              </a:rPr>
              <a:t>‒</a:t>
            </a:r>
            <a:r>
              <a:rPr lang="en-GB" sz="2800" b="1" dirty="0">
                <a:solidFill>
                  <a:prstClr val="white"/>
                </a:solidFill>
                <a:latin typeface="Verdana" panose="020B0604030504040204" pitchFamily="34" charset="0"/>
                <a:ea typeface="Verdana" panose="020B0604030504040204" pitchFamily="34" charset="0"/>
              </a:rPr>
              <a:t>18 </a:t>
            </a:r>
            <a:r>
              <a:rPr lang="en-GB" sz="2800" b="1" dirty="0" err="1">
                <a:solidFill>
                  <a:prstClr val="white"/>
                </a:solidFill>
                <a:latin typeface="Verdana" panose="020B0604030504040204" pitchFamily="34" charset="0"/>
                <a:ea typeface="Verdana" panose="020B0604030504040204" pitchFamily="34" charset="0"/>
              </a:rPr>
              <a:t>jaar</a:t>
            </a:r>
            <a:endParaRPr lang="nl-NL" sz="2800" dirty="0">
              <a:solidFill>
                <a:prstClr val="black"/>
              </a:solidFill>
            </a:endParaRPr>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664" y="2427734"/>
            <a:ext cx="4644008" cy="1684091"/>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568" y="620852"/>
            <a:ext cx="3868936" cy="1768656"/>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494" y="1393887"/>
            <a:ext cx="3675900" cy="2067694"/>
          </a:xfrm>
          <a:prstGeom prst="rect">
            <a:avLst/>
          </a:prstGeom>
        </p:spPr>
      </p:pic>
      <p:pic>
        <p:nvPicPr>
          <p:cNvPr id="11" name="Afbeelding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0432" y="3461581"/>
            <a:ext cx="2494847" cy="1729760"/>
          </a:xfrm>
          <a:prstGeom prst="rect">
            <a:avLst/>
          </a:prstGeom>
        </p:spPr>
      </p:pic>
    </p:spTree>
    <p:extLst>
      <p:ext uri="{BB962C8B-B14F-4D97-AF65-F5344CB8AC3E}">
        <p14:creationId xmlns:p14="http://schemas.microsoft.com/office/powerpoint/2010/main" val="423738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3323346"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Jeugd - context</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4186808" cy="707886"/>
          </a:xfrm>
          <a:prstGeom prst="rect">
            <a:avLst/>
          </a:prstGeom>
        </p:spPr>
        <p:txBody>
          <a:bodyPr wrap="square">
            <a:spAutoFit/>
          </a:bodyPr>
          <a:lstStyle/>
          <a:p>
            <a:pPr>
              <a:spcAft>
                <a:spcPts val="1200"/>
              </a:spcAft>
            </a:pPr>
            <a:br>
              <a:rPr lang="nl-NL" altLang="nl-NL" sz="2000" dirty="0">
                <a:latin typeface="Georgia" panose="02040502050405020303" pitchFamily="18" charset="0"/>
                <a:ea typeface="ＭＳ Ｐゴシック" pitchFamily="2" charset="-128"/>
              </a:rPr>
            </a:br>
            <a:endParaRPr lang="nl-NL" altLang="nl-NL" sz="2000" dirty="0">
              <a:latin typeface="Georgia" panose="02040502050405020303" pitchFamily="18" charset="0"/>
              <a:ea typeface="ＭＳ Ｐゴシック" pitchFamily="2" charset="-128"/>
            </a:endParaRPr>
          </a:p>
        </p:txBody>
      </p:sp>
      <p:pic>
        <p:nvPicPr>
          <p:cNvPr id="1026" name="Picture 2" descr="How &amp; What Grades - Onderwij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79" t="2277" r="11920" b="13253"/>
          <a:stretch/>
        </p:blipFill>
        <p:spPr bwMode="auto">
          <a:xfrm>
            <a:off x="5003155" y="2611573"/>
            <a:ext cx="2592000" cy="208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xternal-content.duckduckgo.com/iu/?u=https%3A%2F%2Ftse3.mm.bing.net%2Fth%3Fid%3DOIP.DMomkl-ArFfbVJZZAXz9mgAAAA%26pid%3DApi&amp;f=1"/>
          <p:cNvPicPr>
            <a:picLocks noChangeAspect="1" noChangeArrowheads="1"/>
          </p:cNvPicPr>
          <p:nvPr/>
        </p:nvPicPr>
        <p:blipFill rotWithShape="1">
          <a:blip r:embed="rId5">
            <a:extLst>
              <a:ext uri="{28A0092B-C50C-407E-A947-70E740481C1C}">
                <a14:useLocalDpi xmlns:a14="http://schemas.microsoft.com/office/drawing/2010/main" val="0"/>
              </a:ext>
            </a:extLst>
          </a:blip>
          <a:srcRect l="1266" t="5472" r="2495" b="2619"/>
          <a:stretch/>
        </p:blipFill>
        <p:spPr bwMode="auto">
          <a:xfrm>
            <a:off x="6573331" y="547579"/>
            <a:ext cx="2558455" cy="2226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eugd wil actie voor het te laat is - NR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8790" y="3205813"/>
            <a:ext cx="3222955" cy="1868306"/>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0299" y="838286"/>
            <a:ext cx="2193032" cy="1644774"/>
          </a:xfrm>
          <a:prstGeom prst="rect">
            <a:avLst/>
          </a:prstGeom>
        </p:spPr>
      </p:pic>
      <p:pic>
        <p:nvPicPr>
          <p:cNvPr id="10" name="Afbeelding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688" y="972129"/>
            <a:ext cx="2681762" cy="1773423"/>
          </a:xfrm>
          <a:prstGeom prst="rect">
            <a:avLst/>
          </a:prstGeom>
        </p:spPr>
      </p:pic>
      <p:pic>
        <p:nvPicPr>
          <p:cNvPr id="11" name="Afbeelding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1494" y="2048554"/>
            <a:ext cx="2440312" cy="1199475"/>
          </a:xfrm>
          <a:prstGeom prst="rect">
            <a:avLst/>
          </a:prstGeom>
        </p:spPr>
      </p:pic>
      <p:pic>
        <p:nvPicPr>
          <p:cNvPr id="12" name="Afbeelding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948909"/>
            <a:ext cx="1788790" cy="1788790"/>
          </a:xfrm>
          <a:prstGeom prst="rect">
            <a:avLst/>
          </a:prstGeom>
        </p:spPr>
      </p:pic>
    </p:spTree>
    <p:extLst>
      <p:ext uri="{BB962C8B-B14F-4D97-AF65-F5344CB8AC3E}">
        <p14:creationId xmlns:p14="http://schemas.microsoft.com/office/powerpoint/2010/main" val="42373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1382110"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Jeugd</a:t>
            </a:r>
            <a:endParaRPr lang="nl-NL" sz="2800" dirty="0">
              <a:solidFill>
                <a:prstClr val="black"/>
              </a:solidFill>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059582"/>
            <a:ext cx="5664546" cy="3738601"/>
          </a:xfrm>
          <a:prstGeom prst="rect">
            <a:avLst/>
          </a:prstGeom>
        </p:spPr>
      </p:pic>
    </p:spTree>
    <p:extLst>
      <p:ext uri="{BB962C8B-B14F-4D97-AF65-F5344CB8AC3E}">
        <p14:creationId xmlns:p14="http://schemas.microsoft.com/office/powerpoint/2010/main" val="423738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7040710"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Andere</a:t>
            </a:r>
            <a:r>
              <a:rPr lang="en-GB" sz="2800" b="1" dirty="0">
                <a:solidFill>
                  <a:prstClr val="white"/>
                </a:solidFill>
                <a:latin typeface="Verdana" panose="020B0604030504040204" pitchFamily="34" charset="0"/>
                <a:ea typeface="Verdana" panose="020B0604030504040204" pitchFamily="34" charset="0"/>
              </a:rPr>
              <a:t> </a:t>
            </a:r>
            <a:r>
              <a:rPr lang="en-GB" sz="2800" b="1" dirty="0" err="1">
                <a:solidFill>
                  <a:prstClr val="white"/>
                </a:solidFill>
                <a:latin typeface="Verdana" panose="020B0604030504040204" pitchFamily="34" charset="0"/>
                <a:ea typeface="Verdana" panose="020B0604030504040204" pitchFamily="34" charset="0"/>
              </a:rPr>
              <a:t>aanbieders</a:t>
            </a:r>
            <a:r>
              <a:rPr lang="en-GB" sz="2800" b="1" dirty="0">
                <a:solidFill>
                  <a:prstClr val="white"/>
                </a:solidFill>
                <a:latin typeface="Verdana" panose="020B0604030504040204" pitchFamily="34" charset="0"/>
                <a:ea typeface="Verdana" panose="020B0604030504040204" pitchFamily="34" charset="0"/>
              </a:rPr>
              <a:t> </a:t>
            </a:r>
            <a:r>
              <a:rPr lang="en-GB" sz="2800" b="1" dirty="0" err="1">
                <a:solidFill>
                  <a:prstClr val="white"/>
                </a:solidFill>
                <a:latin typeface="Verdana" panose="020B0604030504040204" pitchFamily="34" charset="0"/>
                <a:ea typeface="Verdana" panose="020B0604030504040204" pitchFamily="34" charset="0"/>
              </a:rPr>
              <a:t>uitwisselingen</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275606"/>
            <a:ext cx="4186808" cy="1785104"/>
          </a:xfrm>
          <a:prstGeom prst="rect">
            <a:avLst/>
          </a:prstGeom>
        </p:spPr>
        <p:txBody>
          <a:bodyPr wrap="square">
            <a:spAutoFit/>
          </a:bodyPr>
          <a:lstStyle/>
          <a:p>
            <a:pPr marL="342900" indent="-342900">
              <a:spcAft>
                <a:spcPts val="18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Scholen / opleidingen</a:t>
            </a:r>
          </a:p>
          <a:p>
            <a:pPr marL="342900" indent="-342900">
              <a:spcAft>
                <a:spcPts val="18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Particuliere organisaties</a:t>
            </a:r>
          </a:p>
          <a:p>
            <a:pPr marL="342900" indent="-342900">
              <a:spcAft>
                <a:spcPts val="18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Andere serviceclubs</a:t>
            </a:r>
            <a:br>
              <a:rPr lang="nl-NL" altLang="nl-NL" sz="2000" dirty="0">
                <a:latin typeface="Georgia" panose="02040502050405020303" pitchFamily="18" charset="0"/>
                <a:ea typeface="ＭＳ Ｐゴシック" pitchFamily="2" charset="-128"/>
              </a:rPr>
            </a:br>
            <a:endParaRPr lang="nl-NL" altLang="nl-NL" sz="2000" dirty="0">
              <a:latin typeface="Georgia" panose="02040502050405020303" pitchFamily="18" charset="0"/>
              <a:ea typeface="ＭＳ Ｐゴシック" pitchFamily="2" charset="-128"/>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310612"/>
            <a:ext cx="2049016" cy="2069506"/>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469" y="3075806"/>
            <a:ext cx="3653399" cy="1899767"/>
          </a:xfrm>
          <a:prstGeom prst="rect">
            <a:avLst/>
          </a:prstGeom>
        </p:spPr>
      </p:pic>
    </p:spTree>
    <p:extLst>
      <p:ext uri="{BB962C8B-B14F-4D97-AF65-F5344CB8AC3E}">
        <p14:creationId xmlns:p14="http://schemas.microsoft.com/office/powerpoint/2010/main" val="42373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4580100"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What’s in it for them?</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4978896" cy="2554545"/>
          </a:xfrm>
          <a:prstGeom prst="rect">
            <a:avLst/>
          </a:prstGeom>
        </p:spPr>
        <p:txBody>
          <a:bodyPr wrap="square">
            <a:spAutoFit/>
          </a:bodyPr>
          <a:lstStyle/>
          <a:p>
            <a:pPr marL="457200" indent="-457200">
              <a:spcAft>
                <a:spcPts val="1800"/>
              </a:spcAft>
              <a:buFont typeface="Verdana" panose="020B0604030504040204" pitchFamily="34" charset="0"/>
              <a:buChar char="‒"/>
            </a:pPr>
            <a:r>
              <a:rPr lang="nl-NL" sz="2000" dirty="0">
                <a:solidFill>
                  <a:prstClr val="white"/>
                </a:solidFill>
                <a:latin typeface="Verdana" panose="020B0604030504040204" pitchFamily="34" charset="0"/>
                <a:ea typeface="Verdana" panose="020B0604030504040204" pitchFamily="34" charset="0"/>
              </a:rPr>
              <a:t>Netwerk op basis van Fellowship</a:t>
            </a:r>
          </a:p>
          <a:p>
            <a:pPr marL="457200" indent="-457200">
              <a:spcAft>
                <a:spcPts val="1800"/>
              </a:spcAft>
              <a:buFont typeface="Verdana" panose="020B0604030504040204" pitchFamily="34" charset="0"/>
              <a:buChar char="‒"/>
            </a:pPr>
            <a:r>
              <a:rPr lang="nl-NL" sz="2000" dirty="0">
                <a:solidFill>
                  <a:prstClr val="white"/>
                </a:solidFill>
                <a:latin typeface="Verdana" panose="020B0604030504040204" pitchFamily="34" charset="0"/>
                <a:ea typeface="Verdana" panose="020B0604030504040204" pitchFamily="34" charset="0"/>
              </a:rPr>
              <a:t>Kennis van lokale taal</a:t>
            </a:r>
          </a:p>
          <a:p>
            <a:pPr marL="457200" indent="-457200">
              <a:spcAft>
                <a:spcPts val="1800"/>
              </a:spcAft>
              <a:buFont typeface="Verdana" panose="020B0604030504040204" pitchFamily="34" charset="0"/>
              <a:buChar char="‒"/>
            </a:pPr>
            <a:r>
              <a:rPr lang="nl-NL" sz="2000" dirty="0">
                <a:solidFill>
                  <a:prstClr val="white"/>
                </a:solidFill>
                <a:latin typeface="Verdana" panose="020B0604030504040204" pitchFamily="34" charset="0"/>
                <a:ea typeface="Verdana" panose="020B0604030504040204" pitchFamily="34" charset="0"/>
              </a:rPr>
              <a:t>Persoonlijke ontwikkeling</a:t>
            </a:r>
          </a:p>
          <a:p>
            <a:pPr marL="457200" indent="-457200">
              <a:spcAft>
                <a:spcPts val="1800"/>
              </a:spcAft>
              <a:buFont typeface="Verdana" panose="020B0604030504040204" pitchFamily="34" charset="0"/>
              <a:buChar char="‒"/>
            </a:pPr>
            <a:r>
              <a:rPr lang="nl-NL" altLang="nl-NL" sz="2000" dirty="0">
                <a:solidFill>
                  <a:prstClr val="white"/>
                </a:solidFill>
                <a:latin typeface="Verdana" panose="020B0604030504040204" pitchFamily="34" charset="0"/>
                <a:ea typeface="Verdana" panose="020B0604030504040204" pitchFamily="34" charset="0"/>
              </a:rPr>
              <a:t>Richting voor verdere stappen</a:t>
            </a:r>
          </a:p>
          <a:p>
            <a:pPr marL="457200" indent="-457200">
              <a:spcAft>
                <a:spcPts val="1800"/>
              </a:spcAft>
              <a:buFont typeface="Verdana" panose="020B0604030504040204" pitchFamily="34" charset="0"/>
              <a:buChar char="‒"/>
            </a:pPr>
            <a:r>
              <a:rPr lang="nl-NL" altLang="nl-NL" sz="2000" dirty="0">
                <a:solidFill>
                  <a:prstClr val="white"/>
                </a:solidFill>
                <a:latin typeface="Verdana" panose="020B0604030504040204" pitchFamily="34" charset="0"/>
                <a:ea typeface="Verdana" panose="020B0604030504040204" pitchFamily="34" charset="0"/>
              </a:rPr>
              <a:t>Bevestiging van keuzes</a:t>
            </a:r>
            <a:endParaRPr lang="nl-NL" altLang="nl-NL" sz="2000" dirty="0">
              <a:latin typeface="Georgia" panose="02040502050405020303" pitchFamily="18" charset="0"/>
              <a:ea typeface="ＭＳ Ｐゴシック" pitchFamily="2" charset="-128"/>
            </a:endParaRPr>
          </a:p>
        </p:txBody>
      </p:sp>
      <p:pic>
        <p:nvPicPr>
          <p:cNvPr id="8" name="Picture 7" descr="jeugdprogramm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3601" y="1275606"/>
            <a:ext cx="3220399" cy="276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3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6500497"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Long term exchange (</a:t>
            </a:r>
            <a:r>
              <a:rPr lang="en-GB" sz="2800" b="1" dirty="0" err="1">
                <a:solidFill>
                  <a:prstClr val="white"/>
                </a:solidFill>
                <a:latin typeface="Verdana" panose="020B0604030504040204" pitchFamily="34" charset="0"/>
                <a:ea typeface="Verdana" panose="020B0604030504040204" pitchFamily="34" charset="0"/>
              </a:rPr>
              <a:t>jaarkind</a:t>
            </a:r>
            <a:r>
              <a:rPr lang="en-GB" sz="2800" b="1" dirty="0">
                <a:solidFill>
                  <a:prstClr val="white"/>
                </a:solidFill>
                <a:latin typeface="Verdana" panose="020B0604030504040204" pitchFamily="34" charset="0"/>
                <a:ea typeface="Verdana" panose="020B0604030504040204" pitchFamily="34" charset="0"/>
              </a:rPr>
              <a:t>)</a:t>
            </a:r>
            <a:endParaRPr lang="nl-NL" sz="2800" dirty="0">
              <a:solidFill>
                <a:prstClr val="black"/>
              </a:solidFill>
            </a:endParaRPr>
          </a:p>
        </p:txBody>
      </p:sp>
      <p:pic>
        <p:nvPicPr>
          <p:cNvPr id="8" name="Afbeelding 7"/>
          <p:cNvPicPr>
            <a:picLocks noChangeAspect="1"/>
          </p:cNvPicPr>
          <p:nvPr/>
        </p:nvPicPr>
        <p:blipFill rotWithShape="1">
          <a:blip r:embed="rId4"/>
          <a:srcRect l="12326" r="26408"/>
          <a:stretch/>
        </p:blipFill>
        <p:spPr>
          <a:xfrm>
            <a:off x="4139952" y="1010316"/>
            <a:ext cx="4425968" cy="3113868"/>
          </a:xfrm>
          <a:prstGeom prst="rect">
            <a:avLst/>
          </a:prstGeom>
        </p:spPr>
      </p:pic>
      <p:sp>
        <p:nvSpPr>
          <p:cNvPr id="2" name="Tekstvak 1"/>
          <p:cNvSpPr txBox="1"/>
          <p:nvPr/>
        </p:nvSpPr>
        <p:spPr>
          <a:xfrm>
            <a:off x="457200" y="1275606"/>
            <a:ext cx="3682752" cy="3908762"/>
          </a:xfrm>
          <a:prstGeom prst="rect">
            <a:avLst/>
          </a:prstGeom>
          <a:noFill/>
        </p:spPr>
        <p:txBody>
          <a:bodyPr wrap="square" rtlCol="0">
            <a:spAutoFit/>
          </a:bodyPr>
          <a:lstStyle/>
          <a:p>
            <a:pPr>
              <a:spcAft>
                <a:spcPts val="1200"/>
              </a:spcAft>
            </a:pPr>
            <a:r>
              <a:rPr lang="nl-NL" sz="2000" b="1" dirty="0">
                <a:solidFill>
                  <a:schemeClr val="bg1"/>
                </a:solidFill>
                <a:latin typeface="Verdana" panose="020B0604030504040204" pitchFamily="34" charset="0"/>
              </a:rPr>
              <a:t>Waarom?</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rPr>
              <a:t>Het opbouwen van goede relaties met andere landen</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rPr>
              <a:t>De jongere ontwikkelt zichzelf en zijn/haar omgeving</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rPr>
              <a:t>Het houdt de club jong</a:t>
            </a:r>
          </a:p>
          <a:p>
            <a:pPr marL="342900" indent="-342900">
              <a:spcAft>
                <a:spcPts val="1200"/>
              </a:spcAft>
              <a:buFont typeface="Verdana" panose="020B0604030504040204" pitchFamily="34" charset="0"/>
              <a:buChar char="‒"/>
            </a:pPr>
            <a:endParaRPr lang="nl-NL" altLang="nl-NL" sz="2000" dirty="0">
              <a:solidFill>
                <a:schemeClr val="bg1"/>
              </a:solidFill>
              <a:latin typeface="Verdana" panose="020B0604030504040204" pitchFamily="34" charset="0"/>
              <a:ea typeface="ＭＳ Ｐゴシック" pitchFamily="2" charset="-128"/>
            </a:endParaRPr>
          </a:p>
          <a:p>
            <a:endParaRPr lang="nl-NL" dirty="0"/>
          </a:p>
        </p:txBody>
      </p:sp>
    </p:spTree>
    <p:extLst>
      <p:ext uri="{BB962C8B-B14F-4D97-AF65-F5344CB8AC3E}">
        <p14:creationId xmlns:p14="http://schemas.microsoft.com/office/powerpoint/2010/main" val="134833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4892686"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Rotary </a:t>
            </a:r>
            <a:r>
              <a:rPr lang="en-GB" sz="2800" b="1" dirty="0" err="1">
                <a:solidFill>
                  <a:prstClr val="white"/>
                </a:solidFill>
                <a:latin typeface="Verdana" panose="020B0604030504040204" pitchFamily="34" charset="0"/>
                <a:ea typeface="Verdana" panose="020B0604030504040204" pitchFamily="34" charset="0"/>
              </a:rPr>
              <a:t>jaaruitwisseling</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6"/>
            <a:ext cx="7211144" cy="3477875"/>
          </a:xfrm>
          <a:prstGeom prst="rect">
            <a:avLst/>
          </a:prstGeom>
        </p:spPr>
        <p:txBody>
          <a:bodyPr wrap="square">
            <a:spAutoFit/>
          </a:bodyPr>
          <a:lstStyle/>
          <a:p>
            <a:pPr marL="342900" indent="-342900">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Doelgroep: VMBO, HAVO, VWO</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Leeftijd : 15½ – 18½ jaar</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Voor kinderen van Rotarians en niet-Rotarians</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Wederkerig: </a:t>
            </a:r>
            <a:br>
              <a:rPr lang="nl-NL" sz="2000" dirty="0">
                <a:solidFill>
                  <a:schemeClr val="bg1"/>
                </a:solidFill>
                <a:latin typeface="Verdana" panose="020B0604030504040204" pitchFamily="34" charset="0"/>
                <a:ea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rPr>
              <a:t>aantal ontvangsten = aantal uitzendingen</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rPr>
              <a:t>Kandidaten dienen deel te nemen aan een </a:t>
            </a:r>
            <a:r>
              <a:rPr lang="nl-NL" sz="2000" dirty="0" err="1">
                <a:solidFill>
                  <a:schemeClr val="bg1"/>
                </a:solidFill>
                <a:latin typeface="Verdana" panose="020B0604030504040204" pitchFamily="34" charset="0"/>
              </a:rPr>
              <a:t>selectiedag</a:t>
            </a:r>
            <a:r>
              <a:rPr lang="nl-NL" sz="2000" dirty="0">
                <a:solidFill>
                  <a:schemeClr val="bg1"/>
                </a:solidFill>
                <a:latin typeface="Verdana" panose="020B0604030504040204" pitchFamily="34" charset="0"/>
              </a:rPr>
              <a:t> in oktober en een selectieweekend in november</a:t>
            </a:r>
          </a:p>
        </p:txBody>
      </p:sp>
      <p:pic>
        <p:nvPicPr>
          <p:cNvPr id="7" name="Afbeelding 6" descr="GlobeBann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021" y="1598904"/>
            <a:ext cx="1750979" cy="1750979"/>
          </a:xfrm>
          <a:prstGeom prst="rect">
            <a:avLst/>
          </a:prstGeom>
        </p:spPr>
      </p:pic>
    </p:spTree>
    <p:extLst>
      <p:ext uri="{BB962C8B-B14F-4D97-AF65-F5344CB8AC3E}">
        <p14:creationId xmlns:p14="http://schemas.microsoft.com/office/powerpoint/2010/main" val="33133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6851556"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Rotary </a:t>
            </a:r>
            <a:r>
              <a:rPr lang="en-GB" sz="2800" b="1" dirty="0" err="1">
                <a:solidFill>
                  <a:prstClr val="white"/>
                </a:solidFill>
                <a:latin typeface="Verdana" panose="020B0604030504040204" pitchFamily="34" charset="0"/>
                <a:ea typeface="Verdana" panose="020B0604030504040204" pitchFamily="34" charset="0"/>
              </a:rPr>
              <a:t>jaaruitwisseling</a:t>
            </a:r>
            <a:r>
              <a:rPr lang="en-GB" sz="2800" b="1" dirty="0">
                <a:solidFill>
                  <a:prstClr val="white"/>
                </a:solidFill>
                <a:latin typeface="Verdana" panose="020B0604030504040204" pitchFamily="34" charset="0"/>
                <a:ea typeface="Verdana" panose="020B0604030504040204" pitchFamily="34" charset="0"/>
              </a:rPr>
              <a:t> – de club</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6"/>
            <a:ext cx="7211144" cy="2092881"/>
          </a:xfrm>
          <a:prstGeom prst="rect">
            <a:avLst/>
          </a:prstGeom>
        </p:spPr>
        <p:txBody>
          <a:bodyPr wrap="square">
            <a:spAutoFit/>
          </a:bodyPr>
          <a:lstStyle/>
          <a:p>
            <a:pPr>
              <a:spcBef>
                <a:spcPts val="1800"/>
              </a:spcBef>
            </a:pPr>
            <a:r>
              <a:rPr lang="nl-NL" sz="2000" dirty="0" err="1">
                <a:solidFill>
                  <a:schemeClr val="bg1"/>
                </a:solidFill>
                <a:latin typeface="Verdana" panose="020B0604030504040204" pitchFamily="34" charset="0"/>
              </a:rPr>
              <a:t>Outbound</a:t>
            </a:r>
            <a:endParaRPr lang="nl-NL" sz="2000" dirty="0">
              <a:solidFill>
                <a:schemeClr val="bg1"/>
              </a:solidFill>
              <a:latin typeface="Verdana" panose="020B0604030504040204" pitchFamily="34" charset="0"/>
            </a:endParaRP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rPr>
              <a:t>De club sponsort een uit te zenden kandidaat.</a:t>
            </a:r>
            <a:br>
              <a:rPr lang="nl-NL" sz="2000" dirty="0">
                <a:solidFill>
                  <a:schemeClr val="bg1"/>
                </a:solidFill>
                <a:latin typeface="Verdana" panose="020B0604030504040204" pitchFamily="34" charset="0"/>
              </a:rPr>
            </a:br>
            <a:r>
              <a:rPr lang="nl-NL" sz="2000" dirty="0">
                <a:solidFill>
                  <a:schemeClr val="bg1"/>
                </a:solidFill>
                <a:latin typeface="Verdana" panose="020B0604030504040204" pitchFamily="34" charset="0"/>
              </a:rPr>
              <a:t>Deze is ambassadeur van de club en </a:t>
            </a:r>
            <a:br>
              <a:rPr lang="nl-NL" sz="2000" dirty="0">
                <a:solidFill>
                  <a:schemeClr val="bg1"/>
                </a:solidFill>
                <a:latin typeface="Verdana" panose="020B0604030504040204" pitchFamily="34" charset="0"/>
              </a:rPr>
            </a:br>
            <a:r>
              <a:rPr lang="nl-NL" sz="2000" dirty="0">
                <a:solidFill>
                  <a:schemeClr val="bg1"/>
                </a:solidFill>
                <a:latin typeface="Verdana" panose="020B0604030504040204" pitchFamily="34" charset="0"/>
              </a:rPr>
              <a:t>van Nederland. De club regelt de formaliteiten.</a:t>
            </a:r>
          </a:p>
          <a:p>
            <a:pPr>
              <a:spcBef>
                <a:spcPts val="1800"/>
              </a:spcBef>
            </a:pPr>
            <a:endParaRPr lang="nl-NL" sz="2000" dirty="0">
              <a:solidFill>
                <a:schemeClr val="bg1"/>
              </a:solidFill>
              <a:latin typeface="Verdana" panose="020B0604030504040204" pitchFamily="34" charset="0"/>
              <a:ea typeface="Verdana" panose="020B0604030504040204" pitchFamily="34" charset="0"/>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3243837"/>
            <a:ext cx="3888431" cy="1707482"/>
          </a:xfrm>
          <a:prstGeom prst="rect">
            <a:avLst/>
          </a:prstGeom>
        </p:spPr>
      </p:pic>
    </p:spTree>
    <p:extLst>
      <p:ext uri="{BB962C8B-B14F-4D97-AF65-F5344CB8AC3E}">
        <p14:creationId xmlns:p14="http://schemas.microsoft.com/office/powerpoint/2010/main" val="234089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24A7-1B7A-3FDF-7A54-35EB124E236C}"/>
            </a:ext>
          </a:extLst>
        </p:cNvPr>
        <p:cNvGrpSpPr/>
        <p:nvPr/>
      </p:nvGrpSpPr>
      <p:grpSpPr>
        <a:xfrm>
          <a:off x="0" y="0"/>
          <a:ext cx="0" cy="0"/>
          <a:chOff x="0" y="0"/>
          <a:chExt cx="0" cy="0"/>
        </a:xfrm>
      </p:grpSpPr>
      <p:pic>
        <p:nvPicPr>
          <p:cNvPr id="4" name="Afbeelding 3" descr="RLI 2020 PPT 2.pdf">
            <a:extLst>
              <a:ext uri="{FF2B5EF4-FFF2-40B4-BE49-F238E27FC236}">
                <a16:creationId xmlns:a16="http://schemas.microsoft.com/office/drawing/2014/main" id="{5F7601ED-8662-F709-1E93-E2123ED7C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a:extLst>
              <a:ext uri="{FF2B5EF4-FFF2-40B4-BE49-F238E27FC236}">
                <a16:creationId xmlns:a16="http://schemas.microsoft.com/office/drawing/2014/main" id="{962B77B8-D7AA-CB3B-7FCB-221E7E890105}"/>
              </a:ext>
            </a:extLst>
          </p:cNvPr>
          <p:cNvSpPr txBox="1"/>
          <p:nvPr/>
        </p:nvSpPr>
        <p:spPr>
          <a:xfrm>
            <a:off x="457200" y="370114"/>
            <a:ext cx="6851556"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Rotary </a:t>
            </a:r>
            <a:r>
              <a:rPr lang="en-GB" sz="2800" b="1" dirty="0" err="1">
                <a:solidFill>
                  <a:prstClr val="white"/>
                </a:solidFill>
                <a:latin typeface="Verdana" panose="020B0604030504040204" pitchFamily="34" charset="0"/>
                <a:ea typeface="Verdana" panose="020B0604030504040204" pitchFamily="34" charset="0"/>
              </a:rPr>
              <a:t>jaaruitwisseling</a:t>
            </a:r>
            <a:r>
              <a:rPr lang="en-GB" sz="2800" b="1" dirty="0">
                <a:solidFill>
                  <a:prstClr val="white"/>
                </a:solidFill>
                <a:latin typeface="Verdana" panose="020B0604030504040204" pitchFamily="34" charset="0"/>
                <a:ea typeface="Verdana" panose="020B0604030504040204" pitchFamily="34" charset="0"/>
              </a:rPr>
              <a:t> – de club</a:t>
            </a:r>
            <a:endParaRPr lang="nl-NL" sz="2800" dirty="0">
              <a:solidFill>
                <a:prstClr val="black"/>
              </a:solidFill>
            </a:endParaRPr>
          </a:p>
        </p:txBody>
      </p:sp>
      <p:sp>
        <p:nvSpPr>
          <p:cNvPr id="6" name="Rechthoek 5">
            <a:extLst>
              <a:ext uri="{FF2B5EF4-FFF2-40B4-BE49-F238E27FC236}">
                <a16:creationId xmlns:a16="http://schemas.microsoft.com/office/drawing/2014/main" id="{258E3168-C389-1757-543E-237FFE3EEAED}"/>
              </a:ext>
            </a:extLst>
          </p:cNvPr>
          <p:cNvSpPr/>
          <p:nvPr/>
        </p:nvSpPr>
        <p:spPr>
          <a:xfrm>
            <a:off x="457200" y="1150956"/>
            <a:ext cx="7211144" cy="4478149"/>
          </a:xfrm>
          <a:prstGeom prst="rect">
            <a:avLst/>
          </a:prstGeom>
        </p:spPr>
        <p:txBody>
          <a:bodyPr wrap="square">
            <a:spAutoFit/>
          </a:bodyPr>
          <a:lstStyle/>
          <a:p>
            <a:pPr>
              <a:spcBef>
                <a:spcPts val="1800"/>
              </a:spcBef>
            </a:pPr>
            <a:r>
              <a:rPr lang="nl-NL" sz="2000" dirty="0" err="1">
                <a:solidFill>
                  <a:schemeClr val="bg1"/>
                </a:solidFill>
                <a:latin typeface="Verdana" panose="020B0604030504040204" pitchFamily="34" charset="0"/>
              </a:rPr>
              <a:t>Inbound</a:t>
            </a:r>
            <a:endParaRPr lang="nl-NL" sz="2000" dirty="0">
              <a:solidFill>
                <a:schemeClr val="bg1"/>
              </a:solidFill>
              <a:latin typeface="Verdana" panose="020B0604030504040204" pitchFamily="34" charset="0"/>
            </a:endParaRP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rPr>
              <a:t>Gastvrijheid, enthousiasme en betrokkenheid van de HELE Club</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Rotary Sponsorclub verzorgt 3 gastgezinnen</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CJC en Counselor nodig</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Vinden van een school</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Jaaragenda</a:t>
            </a:r>
          </a:p>
          <a:p>
            <a:pPr marL="342900" indent="-342900">
              <a:spcBef>
                <a:spcPts val="1800"/>
              </a:spcBef>
              <a:buFont typeface="Verdana" panose="020B0604030504040204" pitchFamily="34" charset="0"/>
              <a:buChar char="‒"/>
            </a:pPr>
            <a:endParaRPr lang="nl-NL" sz="2000" dirty="0">
              <a:solidFill>
                <a:schemeClr val="bg1"/>
              </a:solidFill>
              <a:latin typeface="Verdana" panose="020B0604030504040204" pitchFamily="34" charset="0"/>
              <a:ea typeface="Verdana" panose="020B0604030504040204" pitchFamily="34" charset="0"/>
            </a:endParaRPr>
          </a:p>
          <a:p>
            <a:pPr marL="342900" indent="-342900">
              <a:spcBef>
                <a:spcPts val="1800"/>
              </a:spcBef>
              <a:buFont typeface="Verdana" panose="020B0604030504040204" pitchFamily="34" charset="0"/>
              <a:buChar char="‒"/>
            </a:pPr>
            <a:endParaRPr lang="nl-NL"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1001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C94E3-087F-678C-FCF6-2E20D1EC5214}"/>
            </a:ext>
          </a:extLst>
        </p:cNvPr>
        <p:cNvGrpSpPr/>
        <p:nvPr/>
      </p:nvGrpSpPr>
      <p:grpSpPr>
        <a:xfrm>
          <a:off x="0" y="0"/>
          <a:ext cx="0" cy="0"/>
          <a:chOff x="0" y="0"/>
          <a:chExt cx="0" cy="0"/>
        </a:xfrm>
      </p:grpSpPr>
      <p:pic>
        <p:nvPicPr>
          <p:cNvPr id="4" name="Afbeelding 3" descr="RLI 2020 PPT 2.pdf">
            <a:extLst>
              <a:ext uri="{FF2B5EF4-FFF2-40B4-BE49-F238E27FC236}">
                <a16:creationId xmlns:a16="http://schemas.microsoft.com/office/drawing/2014/main" id="{435E7C6F-1B6F-6C44-6616-B8ED5FC91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5164038"/>
          </a:xfrm>
          <a:prstGeom prst="rect">
            <a:avLst/>
          </a:prstGeom>
        </p:spPr>
      </p:pic>
      <p:sp>
        <p:nvSpPr>
          <p:cNvPr id="3" name="Tekstvak 2">
            <a:extLst>
              <a:ext uri="{FF2B5EF4-FFF2-40B4-BE49-F238E27FC236}">
                <a16:creationId xmlns:a16="http://schemas.microsoft.com/office/drawing/2014/main" id="{1E285F0E-900F-501A-846A-90CCA37EB1B3}"/>
              </a:ext>
            </a:extLst>
          </p:cNvPr>
          <p:cNvSpPr txBox="1"/>
          <p:nvPr/>
        </p:nvSpPr>
        <p:spPr>
          <a:xfrm>
            <a:off x="457200" y="370114"/>
            <a:ext cx="6851556"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Rotary </a:t>
            </a:r>
            <a:r>
              <a:rPr lang="en-GB" sz="2800" b="1" dirty="0" err="1">
                <a:solidFill>
                  <a:prstClr val="white"/>
                </a:solidFill>
                <a:latin typeface="Verdana" panose="020B0604030504040204" pitchFamily="34" charset="0"/>
                <a:ea typeface="Verdana" panose="020B0604030504040204" pitchFamily="34" charset="0"/>
              </a:rPr>
              <a:t>jaaruitwisseling</a:t>
            </a:r>
            <a:r>
              <a:rPr lang="en-GB" sz="2800" b="1" dirty="0">
                <a:solidFill>
                  <a:prstClr val="white"/>
                </a:solidFill>
                <a:latin typeface="Verdana" panose="020B0604030504040204" pitchFamily="34" charset="0"/>
                <a:ea typeface="Verdana" panose="020B0604030504040204" pitchFamily="34" charset="0"/>
              </a:rPr>
              <a:t> – de club</a:t>
            </a:r>
            <a:endParaRPr lang="nl-NL" sz="2800" dirty="0">
              <a:solidFill>
                <a:prstClr val="black"/>
              </a:solidFill>
            </a:endParaRPr>
          </a:p>
        </p:txBody>
      </p:sp>
      <p:sp>
        <p:nvSpPr>
          <p:cNvPr id="6" name="Rechthoek 5">
            <a:extLst>
              <a:ext uri="{FF2B5EF4-FFF2-40B4-BE49-F238E27FC236}">
                <a16:creationId xmlns:a16="http://schemas.microsoft.com/office/drawing/2014/main" id="{66779707-9C76-18E9-1424-AE2B3E69E3E7}"/>
              </a:ext>
            </a:extLst>
          </p:cNvPr>
          <p:cNvSpPr/>
          <p:nvPr/>
        </p:nvSpPr>
        <p:spPr>
          <a:xfrm>
            <a:off x="457200" y="1150956"/>
            <a:ext cx="7211144" cy="5247590"/>
          </a:xfrm>
          <a:prstGeom prst="rect">
            <a:avLst/>
          </a:prstGeom>
        </p:spPr>
        <p:txBody>
          <a:bodyPr wrap="square">
            <a:spAutoFit/>
          </a:bodyPr>
          <a:lstStyle/>
          <a:p>
            <a:pPr>
              <a:spcBef>
                <a:spcPts val="1800"/>
              </a:spcBef>
            </a:pPr>
            <a:r>
              <a:rPr lang="nl-NL" sz="2000" dirty="0">
                <a:solidFill>
                  <a:schemeClr val="bg1"/>
                </a:solidFill>
                <a:latin typeface="Verdana" panose="020B0604030504040204" pitchFamily="34" charset="0"/>
              </a:rPr>
              <a:t>De formaliteiten:</a:t>
            </a:r>
          </a:p>
          <a:p>
            <a:pPr marL="342900" indent="-342900">
              <a:spcBef>
                <a:spcPts val="1800"/>
              </a:spcBef>
              <a:buFontTx/>
              <a:buChar char="-"/>
            </a:pPr>
            <a:r>
              <a:rPr lang="nl-NL" sz="2000" dirty="0" err="1">
                <a:solidFill>
                  <a:schemeClr val="bg1"/>
                </a:solidFill>
                <a:latin typeface="Verdana" panose="020B0604030504040204" pitchFamily="34" charset="0"/>
              </a:rPr>
              <a:t>VOG’s</a:t>
            </a:r>
            <a:endParaRPr lang="nl-NL" sz="2000" dirty="0">
              <a:solidFill>
                <a:schemeClr val="bg1"/>
              </a:solidFill>
              <a:latin typeface="Verdana" panose="020B0604030504040204" pitchFamily="34" charset="0"/>
            </a:endParaRPr>
          </a:p>
          <a:p>
            <a:pPr marL="342900" indent="-342900">
              <a:spcBef>
                <a:spcPts val="1800"/>
              </a:spcBef>
              <a:buFontTx/>
              <a:buChar char="-"/>
            </a:pPr>
            <a:r>
              <a:rPr lang="nl-NL" sz="2000" dirty="0">
                <a:solidFill>
                  <a:schemeClr val="bg1"/>
                </a:solidFill>
                <a:latin typeface="Verdana" panose="020B0604030504040204" pitchFamily="34" charset="0"/>
              </a:rPr>
              <a:t>Verblijfsvergunningen/visa(MDJC)</a:t>
            </a:r>
          </a:p>
          <a:p>
            <a:pPr marL="342900" indent="-342900">
              <a:spcBef>
                <a:spcPts val="1800"/>
              </a:spcBef>
              <a:buFontTx/>
              <a:buChar char="-"/>
            </a:pPr>
            <a:r>
              <a:rPr lang="nl-NL" sz="2000" dirty="0">
                <a:solidFill>
                  <a:schemeClr val="bg1"/>
                </a:solidFill>
                <a:latin typeface="Verdana" panose="020B0604030504040204" pitchFamily="34" charset="0"/>
              </a:rPr>
              <a:t>Verzekeringen (MDJC)</a:t>
            </a:r>
          </a:p>
          <a:p>
            <a:pPr marL="342900" indent="-342900">
              <a:spcBef>
                <a:spcPts val="1800"/>
              </a:spcBef>
              <a:buFontTx/>
              <a:buChar char="-"/>
            </a:pPr>
            <a:r>
              <a:rPr lang="nl-NL" sz="2000" dirty="0">
                <a:solidFill>
                  <a:schemeClr val="bg1"/>
                </a:solidFill>
                <a:latin typeface="Verdana" panose="020B0604030504040204" pitchFamily="34" charset="0"/>
              </a:rPr>
              <a:t>BSN aanvragen bij gemeente (8 dagen)</a:t>
            </a:r>
          </a:p>
          <a:p>
            <a:pPr marL="342900" indent="-342900">
              <a:spcBef>
                <a:spcPts val="1800"/>
              </a:spcBef>
              <a:buFontTx/>
              <a:buChar char="-"/>
            </a:pPr>
            <a:r>
              <a:rPr lang="nl-NL" sz="2000" dirty="0">
                <a:solidFill>
                  <a:schemeClr val="bg1"/>
                </a:solidFill>
                <a:latin typeface="Verdana" panose="020B0604030504040204" pitchFamily="34" charset="0"/>
              </a:rPr>
              <a:t>Inschrijven Gemeente (binnen 4 dagen!)</a:t>
            </a:r>
          </a:p>
          <a:p>
            <a:pPr marL="342900" indent="-342900">
              <a:spcBef>
                <a:spcPts val="1800"/>
              </a:spcBef>
              <a:buFontTx/>
              <a:buChar char="-"/>
            </a:pPr>
            <a:r>
              <a:rPr lang="nl-NL" sz="2000" dirty="0">
                <a:solidFill>
                  <a:schemeClr val="bg1"/>
                </a:solidFill>
                <a:latin typeface="Verdana" panose="020B0604030504040204" pitchFamily="34" charset="0"/>
              </a:rPr>
              <a:t>Geen betaald werk</a:t>
            </a:r>
          </a:p>
          <a:p>
            <a:pPr marL="342900" indent="-342900">
              <a:spcBef>
                <a:spcPts val="1800"/>
              </a:spcBef>
              <a:buFontTx/>
              <a:buChar char="-"/>
            </a:pPr>
            <a:r>
              <a:rPr lang="nl-NL" sz="2000" dirty="0">
                <a:solidFill>
                  <a:schemeClr val="bg1"/>
                </a:solidFill>
                <a:latin typeface="Verdana" panose="020B0604030504040204" pitchFamily="34" charset="0"/>
              </a:rPr>
              <a:t>reisregels</a:t>
            </a:r>
          </a:p>
          <a:p>
            <a:pPr marL="342900" indent="-342900">
              <a:spcBef>
                <a:spcPts val="1800"/>
              </a:spcBef>
              <a:buFont typeface="Verdana" panose="020B0604030504040204" pitchFamily="34" charset="0"/>
              <a:buChar char="‒"/>
            </a:pPr>
            <a:endParaRPr lang="nl-NL" sz="2000" dirty="0">
              <a:solidFill>
                <a:schemeClr val="bg1"/>
              </a:solidFill>
              <a:latin typeface="Verdana" panose="020B0604030504040204" pitchFamily="34" charset="0"/>
              <a:ea typeface="Verdana" panose="020B0604030504040204" pitchFamily="34" charset="0"/>
            </a:endParaRPr>
          </a:p>
          <a:p>
            <a:pPr marL="342900" indent="-342900">
              <a:spcBef>
                <a:spcPts val="1800"/>
              </a:spcBef>
              <a:buFont typeface="Verdana" panose="020B0604030504040204" pitchFamily="34" charset="0"/>
              <a:buChar char="‒"/>
            </a:pPr>
            <a:endParaRPr lang="nl-NL"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44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9C16C-D8A6-8E30-465C-7E77B011E8AC}"/>
              </a:ext>
            </a:extLst>
          </p:cNvPr>
          <p:cNvSpPr>
            <a:spLocks noGrp="1"/>
          </p:cNvSpPr>
          <p:nvPr>
            <p:ph type="title"/>
          </p:nvPr>
        </p:nvSpPr>
        <p:spPr/>
        <p:txBody>
          <a:bodyPr>
            <a:normAutofit/>
          </a:bodyPr>
          <a:lstStyle/>
          <a:p>
            <a:endParaRPr lang="nl-NL" b="1" dirty="0">
              <a:solidFill>
                <a:srgbClr val="003399"/>
              </a:solidFill>
            </a:endParaRPr>
          </a:p>
        </p:txBody>
      </p:sp>
      <p:sp>
        <p:nvSpPr>
          <p:cNvPr id="3" name="Tijdelijke aanduiding voor inhoud 2">
            <a:extLst>
              <a:ext uri="{FF2B5EF4-FFF2-40B4-BE49-F238E27FC236}">
                <a16:creationId xmlns:a16="http://schemas.microsoft.com/office/drawing/2014/main" id="{62066361-3E70-359D-F5CD-46F763E6BEBA}"/>
              </a:ext>
            </a:extLst>
          </p:cNvPr>
          <p:cNvSpPr>
            <a:spLocks noGrp="1"/>
          </p:cNvSpPr>
          <p:nvPr>
            <p:ph idx="1"/>
          </p:nvPr>
        </p:nvSpPr>
        <p:spPr/>
        <p:txBody>
          <a:bodyPr>
            <a:normAutofit fontScale="70000" lnSpcReduction="20000"/>
          </a:bodyPr>
          <a:lstStyle/>
          <a:p>
            <a:r>
              <a:rPr lang="nl-NL" dirty="0"/>
              <a:t>Matthijs J. Kaas</a:t>
            </a:r>
          </a:p>
          <a:p>
            <a:r>
              <a:rPr lang="nl-NL" dirty="0"/>
              <a:t>RC Roosendaal (</a:t>
            </a:r>
            <a:r>
              <a:rPr lang="nl-NL" u="sng" dirty="0"/>
              <a:t>&gt;</a:t>
            </a:r>
            <a:r>
              <a:rPr lang="nl-NL" dirty="0"/>
              <a:t>25jr)(PHF)</a:t>
            </a:r>
          </a:p>
          <a:p>
            <a:r>
              <a:rPr lang="nl-NL" dirty="0"/>
              <a:t>VZ 2016/2017</a:t>
            </a:r>
          </a:p>
          <a:p>
            <a:r>
              <a:rPr lang="nl-NL" dirty="0"/>
              <a:t>Betrokken bij; jeugduitwisselingen, (</a:t>
            </a:r>
            <a:r>
              <a:rPr lang="nl-NL" dirty="0" err="1"/>
              <a:t>inter</a:t>
            </a:r>
            <a:r>
              <a:rPr lang="nl-NL" dirty="0"/>
              <a:t>)nationale </a:t>
            </a:r>
            <a:r>
              <a:rPr lang="nl-NL" dirty="0" err="1"/>
              <a:t>Ryla</a:t>
            </a:r>
            <a:r>
              <a:rPr lang="nl-NL" dirty="0"/>
              <a:t>, teamleider GSE India, </a:t>
            </a:r>
            <a:r>
              <a:rPr lang="nl-NL" dirty="0" err="1"/>
              <a:t>org</a:t>
            </a:r>
            <a:r>
              <a:rPr lang="nl-NL" dirty="0"/>
              <a:t>. </a:t>
            </a:r>
            <a:r>
              <a:rPr lang="nl-NL" dirty="0" err="1"/>
              <a:t>Discon</a:t>
            </a:r>
            <a:r>
              <a:rPr lang="nl-NL" dirty="0"/>
              <a:t>, NGSE, RLI trainer, fundraising, </a:t>
            </a:r>
            <a:r>
              <a:rPr lang="nl-NL" dirty="0" err="1"/>
              <a:t>ledencie</a:t>
            </a:r>
            <a:r>
              <a:rPr lang="nl-NL" dirty="0"/>
              <a:t>, programma </a:t>
            </a:r>
            <a:r>
              <a:rPr lang="nl-NL" dirty="0" err="1"/>
              <a:t>etc</a:t>
            </a:r>
            <a:endParaRPr lang="nl-NL" dirty="0"/>
          </a:p>
          <a:p>
            <a:r>
              <a:rPr lang="nl-NL" dirty="0"/>
              <a:t>DJC (district Jeugd commissaris D1610)</a:t>
            </a:r>
          </a:p>
          <a:p>
            <a:r>
              <a:rPr lang="nl-NL" dirty="0"/>
              <a:t>NGSE coördinatie D1610</a:t>
            </a:r>
          </a:p>
          <a:p>
            <a:endParaRPr lang="nl-NL" dirty="0"/>
          </a:p>
          <a:p>
            <a:r>
              <a:rPr lang="nl-NL" dirty="0"/>
              <a:t>Ondernemer tot eind 2023. (franchising-horeca)</a:t>
            </a:r>
          </a:p>
          <a:p>
            <a:endParaRPr lang="nl-NL" dirty="0"/>
          </a:p>
          <a:p>
            <a:endParaRPr lang="nl-NL" dirty="0"/>
          </a:p>
          <a:p>
            <a:endParaRPr lang="nl-NL" dirty="0"/>
          </a:p>
        </p:txBody>
      </p:sp>
    </p:spTree>
    <p:extLst>
      <p:ext uri="{BB962C8B-B14F-4D97-AF65-F5344CB8AC3E}">
        <p14:creationId xmlns:p14="http://schemas.microsoft.com/office/powerpoint/2010/main" val="1706413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A0B8B-2A7A-8687-6CFA-74843E8030CC}"/>
            </a:ext>
          </a:extLst>
        </p:cNvPr>
        <p:cNvGrpSpPr/>
        <p:nvPr/>
      </p:nvGrpSpPr>
      <p:grpSpPr>
        <a:xfrm>
          <a:off x="0" y="0"/>
          <a:ext cx="0" cy="0"/>
          <a:chOff x="0" y="0"/>
          <a:chExt cx="0" cy="0"/>
        </a:xfrm>
      </p:grpSpPr>
      <p:pic>
        <p:nvPicPr>
          <p:cNvPr id="4" name="Afbeelding 3" descr="RLI 2020 PPT 2.pdf">
            <a:extLst>
              <a:ext uri="{FF2B5EF4-FFF2-40B4-BE49-F238E27FC236}">
                <a16:creationId xmlns:a16="http://schemas.microsoft.com/office/drawing/2014/main" id="{769F870C-9FDD-B416-C7B9-B1E23EF8F6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0114"/>
            <a:ext cx="9180512" cy="5164038"/>
          </a:xfrm>
          <a:prstGeom prst="rect">
            <a:avLst/>
          </a:prstGeom>
        </p:spPr>
      </p:pic>
      <p:sp>
        <p:nvSpPr>
          <p:cNvPr id="3" name="Tekstvak 2">
            <a:extLst>
              <a:ext uri="{FF2B5EF4-FFF2-40B4-BE49-F238E27FC236}">
                <a16:creationId xmlns:a16="http://schemas.microsoft.com/office/drawing/2014/main" id="{62FD0C3C-C56C-53E3-F997-DE98809DFD1E}"/>
              </a:ext>
            </a:extLst>
          </p:cNvPr>
          <p:cNvSpPr txBox="1"/>
          <p:nvPr/>
        </p:nvSpPr>
        <p:spPr>
          <a:xfrm>
            <a:off x="457200" y="370114"/>
            <a:ext cx="4892686"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Rotary </a:t>
            </a:r>
            <a:r>
              <a:rPr lang="en-GB" sz="2800" b="1" dirty="0" err="1">
                <a:solidFill>
                  <a:prstClr val="white"/>
                </a:solidFill>
                <a:latin typeface="Verdana" panose="020B0604030504040204" pitchFamily="34" charset="0"/>
                <a:ea typeface="Verdana" panose="020B0604030504040204" pitchFamily="34" charset="0"/>
              </a:rPr>
              <a:t>jaaruitwisseling</a:t>
            </a:r>
            <a:endParaRPr lang="nl-NL" sz="2800" dirty="0">
              <a:solidFill>
                <a:prstClr val="black"/>
              </a:solidFill>
            </a:endParaRPr>
          </a:p>
        </p:txBody>
      </p:sp>
      <p:sp>
        <p:nvSpPr>
          <p:cNvPr id="6" name="Rechthoek 5">
            <a:extLst>
              <a:ext uri="{FF2B5EF4-FFF2-40B4-BE49-F238E27FC236}">
                <a16:creationId xmlns:a16="http://schemas.microsoft.com/office/drawing/2014/main" id="{5A99CC2C-B984-0CEE-B045-06F8A33C94F4}"/>
              </a:ext>
            </a:extLst>
          </p:cNvPr>
          <p:cNvSpPr/>
          <p:nvPr/>
        </p:nvSpPr>
        <p:spPr>
          <a:xfrm>
            <a:off x="457200" y="1150956"/>
            <a:ext cx="7211144" cy="3631763"/>
          </a:xfrm>
          <a:prstGeom prst="rect">
            <a:avLst/>
          </a:prstGeom>
        </p:spPr>
        <p:txBody>
          <a:bodyPr wrap="square">
            <a:spAutoFit/>
          </a:bodyPr>
          <a:lstStyle/>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Kind is geen gast maar mede gezinslid</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Gaat gewoon naar school</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Komt uit andere cultuur</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Praat Nederlands </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Maak groepsapp binnen de club</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Laat ze aanwezig zijn op de club</a:t>
            </a:r>
          </a:p>
          <a:p>
            <a:pPr marL="342900" indent="-342900">
              <a:spcBef>
                <a:spcPts val="1800"/>
              </a:spcBef>
              <a:buFont typeface="Verdana" panose="020B0604030504040204" pitchFamily="34" charset="0"/>
              <a:buChar char="‒"/>
            </a:pPr>
            <a:endParaRPr lang="nl-NL"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2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3" descr="RLI 2020 PPT 2.pdf">
            <a:extLst>
              <a:ext uri="{FF2B5EF4-FFF2-40B4-BE49-F238E27FC236}">
                <a16:creationId xmlns:a16="http://schemas.microsoft.com/office/drawing/2014/main" id="{C687EC54-7B5C-4AE2-B73E-0D9E40B87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8914" name="Rectangle 1">
            <a:extLst>
              <a:ext uri="{FF2B5EF4-FFF2-40B4-BE49-F238E27FC236}">
                <a16:creationId xmlns:a16="http://schemas.microsoft.com/office/drawing/2014/main" id="{7852B887-E0DA-4D71-AAC6-E229EC28E534}"/>
              </a:ext>
            </a:extLst>
          </p:cNvPr>
          <p:cNvSpPr>
            <a:spLocks noGrp="1"/>
          </p:cNvSpPr>
          <p:nvPr>
            <p:ph type="title"/>
          </p:nvPr>
        </p:nvSpPr>
        <p:spPr>
          <a:xfrm>
            <a:off x="455768" y="411510"/>
            <a:ext cx="8229600" cy="857250"/>
          </a:xfrm>
        </p:spPr>
        <p:txBody>
          <a:bodyPr anchor="t">
            <a:noAutofit/>
          </a:bodyPr>
          <a:lstStyle/>
          <a:p>
            <a:pPr eaLnBrk="1"/>
            <a:r>
              <a:rPr lang="nl-NL" altLang="nl-NL" sz="2800" b="1" dirty="0">
                <a:solidFill>
                  <a:schemeClr val="bg1"/>
                </a:solidFill>
                <a:latin typeface="Verdana" panose="020B0604030504040204" pitchFamily="34" charset="0"/>
              </a:rPr>
              <a:t>Voorbeeld</a:t>
            </a:r>
            <a:r>
              <a:rPr lang="nl-NL" altLang="nl-NL" sz="2800" dirty="0">
                <a:solidFill>
                  <a:schemeClr val="bg1"/>
                </a:solidFill>
                <a:latin typeface="Verdana" panose="020B0604030504040204" pitchFamily="34" charset="0"/>
              </a:rPr>
              <a:t> </a:t>
            </a:r>
            <a:r>
              <a:rPr lang="nl-NL" altLang="nl-NL" sz="2800" b="1" dirty="0">
                <a:solidFill>
                  <a:schemeClr val="bg1"/>
                </a:solidFill>
                <a:latin typeface="Verdana" panose="020B0604030504040204" pitchFamily="34" charset="0"/>
              </a:rPr>
              <a:t>begroting ontvangst jaarkind</a:t>
            </a:r>
          </a:p>
        </p:txBody>
      </p:sp>
      <p:sp>
        <p:nvSpPr>
          <p:cNvPr id="38915" name="Rectangle 2">
            <a:extLst>
              <a:ext uri="{FF2B5EF4-FFF2-40B4-BE49-F238E27FC236}">
                <a16:creationId xmlns:a16="http://schemas.microsoft.com/office/drawing/2014/main" id="{C8B3E80A-EBBB-4F74-907E-A193E3052858}"/>
              </a:ext>
            </a:extLst>
          </p:cNvPr>
          <p:cNvSpPr>
            <a:spLocks noGrp="1"/>
          </p:cNvSpPr>
          <p:nvPr>
            <p:ph type="body" idx="1"/>
          </p:nvPr>
        </p:nvSpPr>
        <p:spPr>
          <a:xfrm>
            <a:off x="559308" y="1131590"/>
            <a:ext cx="7073032" cy="3401374"/>
          </a:xfrm>
        </p:spPr>
        <p:txBody>
          <a:bodyPr vert="horz" lIns="0" tIns="0" rIns="0" bIns="0" rtlCol="0" anchor="t">
            <a:noAutofit/>
          </a:bodyPr>
          <a:lstStyle/>
          <a:p>
            <a:pPr marL="161558" indent="-161558" defTabSz="515647">
              <a:buClr>
                <a:schemeClr val="bg1"/>
              </a:buClr>
              <a:tabLst>
                <a:tab pos="4460009" algn="dec"/>
              </a:tabLst>
            </a:pPr>
            <a:r>
              <a:rPr lang="nl-NL" altLang="nl-NL" sz="1800" dirty="0">
                <a:solidFill>
                  <a:schemeClr val="bg1"/>
                </a:solidFill>
                <a:latin typeface="Verdana" panose="020B0604030504040204" pitchFamily="34" charset="0"/>
                <a:ea typeface="Verdana" panose="020B0604030504040204" pitchFamily="34" charset="0"/>
              </a:rPr>
              <a:t>Zakgeld ca. 11x  €100,– 			1.100</a:t>
            </a:r>
          </a:p>
          <a:p>
            <a:pPr marL="161558" indent="-161558" defTabSz="515647">
              <a:buClr>
                <a:schemeClr val="bg1"/>
              </a:buClr>
              <a:tabLst>
                <a:tab pos="4460009" algn="dec"/>
              </a:tabLst>
            </a:pPr>
            <a:r>
              <a:rPr lang="nl-NL" altLang="nl-NL" sz="1800" dirty="0">
                <a:solidFill>
                  <a:schemeClr val="bg1"/>
                </a:solidFill>
                <a:latin typeface="Verdana" panose="020B0604030504040204" pitchFamily="34" charset="0"/>
                <a:ea typeface="Verdana" panose="020B0604030504040204" pitchFamily="34" charset="0"/>
              </a:rPr>
              <a:t>Bijdrage voor gastgezin (optioneel)	</a:t>
            </a:r>
          </a:p>
          <a:p>
            <a:pPr marL="161558" indent="-161558" defTabSz="515647">
              <a:buClr>
                <a:schemeClr val="bg1"/>
              </a:buClr>
              <a:tabLst>
                <a:tab pos="4460009" algn="dec"/>
              </a:tabLst>
            </a:pPr>
            <a:r>
              <a:rPr lang="nl-NL" altLang="nl-NL" sz="1800" dirty="0">
                <a:solidFill>
                  <a:schemeClr val="bg1"/>
                </a:solidFill>
                <a:latin typeface="Verdana" panose="020B0604030504040204" pitchFamily="34" charset="0"/>
                <a:ea typeface="Verdana" panose="020B0604030504040204" pitchFamily="34" charset="0"/>
              </a:rPr>
              <a:t>Reisgeld, kosten weekends, farewell party 	   150</a:t>
            </a:r>
          </a:p>
          <a:p>
            <a:pPr marL="161558" indent="-161558" defTabSz="515647">
              <a:buClr>
                <a:schemeClr val="bg1"/>
              </a:buClr>
              <a:tabLst>
                <a:tab pos="4460009" algn="dec"/>
              </a:tabLst>
            </a:pPr>
            <a:r>
              <a:rPr lang="nl-NL" altLang="nl-NL" sz="1800" dirty="0">
                <a:solidFill>
                  <a:schemeClr val="bg1"/>
                </a:solidFill>
                <a:latin typeface="Verdana" panose="020B0604030504040204" pitchFamily="34" charset="0"/>
                <a:ea typeface="Verdana" panose="020B0604030504040204" pitchFamily="34" charset="0"/>
              </a:rPr>
              <a:t>NS-kortingskaart, museumkaart etc. 		  	   100</a:t>
            </a:r>
          </a:p>
          <a:p>
            <a:pPr marL="161558" indent="-161558" defTabSz="515647">
              <a:buClr>
                <a:schemeClr val="bg1"/>
              </a:buClr>
              <a:tabLst>
                <a:tab pos="4460009" algn="dec"/>
              </a:tabLst>
            </a:pPr>
            <a:r>
              <a:rPr lang="nl-NL" altLang="nl-NL" sz="1800" dirty="0">
                <a:solidFill>
                  <a:schemeClr val="bg1"/>
                </a:solidFill>
                <a:latin typeface="Verdana" panose="020B0604030504040204" pitchFamily="34" charset="0"/>
                <a:ea typeface="Verdana" panose="020B0604030504040204" pitchFamily="34" charset="0"/>
              </a:rPr>
              <a:t>Rotary maaltijden			   500</a:t>
            </a:r>
          </a:p>
          <a:p>
            <a:pPr marL="161558" indent="-161558" defTabSz="515647">
              <a:buClr>
                <a:schemeClr val="bg1"/>
              </a:buClr>
              <a:tabLst>
                <a:tab pos="4460009" algn="dec"/>
              </a:tabLst>
            </a:pPr>
            <a:r>
              <a:rPr lang="nl-NL" altLang="nl-NL" sz="1800" dirty="0">
                <a:solidFill>
                  <a:schemeClr val="bg1"/>
                </a:solidFill>
                <a:latin typeface="Verdana" panose="020B0604030504040204" pitchFamily="34" charset="0"/>
                <a:ea typeface="Verdana" panose="020B0604030504040204" pitchFamily="34" charset="0"/>
              </a:rPr>
              <a:t>Contributies (sport, cultuur, e.d.) 			   100</a:t>
            </a:r>
          </a:p>
          <a:p>
            <a:pPr marL="161558" indent="-161558" defTabSz="515647">
              <a:buClr>
                <a:schemeClr val="bg1"/>
              </a:buClr>
              <a:tabLst>
                <a:tab pos="4460009" algn="dec"/>
              </a:tabLst>
            </a:pPr>
            <a:r>
              <a:rPr lang="nl-NL" altLang="nl-NL" sz="1800" dirty="0">
                <a:solidFill>
                  <a:schemeClr val="bg1"/>
                </a:solidFill>
                <a:latin typeface="Verdana" panose="020B0604030504040204" pitchFamily="34" charset="0"/>
                <a:ea typeface="Verdana" panose="020B0604030504040204" pitchFamily="34" charset="0"/>
              </a:rPr>
              <a:t>Diversen (fiets, onvoorzien) 			   200</a:t>
            </a:r>
          </a:p>
          <a:p>
            <a:pPr marL="161558" indent="-161558" defTabSz="515647">
              <a:buClr>
                <a:srgbClr val="0049B0"/>
              </a:buClr>
              <a:buNone/>
              <a:tabLst>
                <a:tab pos="4460009" algn="dec"/>
              </a:tabLst>
            </a:pPr>
            <a:r>
              <a:rPr lang="nl-NL" altLang="nl-NL" sz="1800" b="1" dirty="0">
                <a:solidFill>
                  <a:schemeClr val="bg1"/>
                </a:solidFill>
                <a:latin typeface="Verdana" panose="020B0604030504040204" pitchFamily="34" charset="0"/>
                <a:ea typeface="Verdana" panose="020B0604030504040204" pitchFamily="34" charset="0"/>
              </a:rPr>
              <a:t>Totaal 		  € 2.150,--</a:t>
            </a:r>
          </a:p>
          <a:p>
            <a:pPr marL="161558" indent="-161558" defTabSz="515647">
              <a:buClr>
                <a:srgbClr val="0049B0"/>
              </a:buClr>
              <a:buNone/>
              <a:tabLst>
                <a:tab pos="4460009" algn="dec"/>
              </a:tabLst>
            </a:pPr>
            <a:endParaRPr lang="nl-NL" altLang="nl-NL" sz="1800" b="1" dirty="0">
              <a:solidFill>
                <a:schemeClr val="bg1"/>
              </a:solidFill>
              <a:latin typeface="Verdana" panose="020B0604030504040204" pitchFamily="34" charset="0"/>
              <a:ea typeface="Verdana" panose="020B0604030504040204" pitchFamily="34" charset="0"/>
            </a:endParaRPr>
          </a:p>
          <a:p>
            <a:pPr marL="161558" indent="-161558" defTabSz="515647">
              <a:buClr>
                <a:srgbClr val="0049B0"/>
              </a:buClr>
              <a:buNone/>
              <a:tabLst>
                <a:tab pos="4460009" algn="dec"/>
              </a:tabLst>
            </a:pPr>
            <a:r>
              <a:rPr lang="nl-NL" altLang="nl-NL" sz="1800" b="1" dirty="0">
                <a:solidFill>
                  <a:schemeClr val="bg1"/>
                </a:solidFill>
                <a:latin typeface="Verdana" panose="020B0604030504040204" pitchFamily="34" charset="0"/>
                <a:ea typeface="Verdana" panose="020B0604030504040204" pitchFamily="34" charset="0"/>
              </a:rPr>
              <a:t>vanuit de MDJC ontvangt de </a:t>
            </a:r>
            <a:r>
              <a:rPr lang="nl-NL" altLang="nl-NL" sz="1800" b="1" dirty="0" err="1">
                <a:solidFill>
                  <a:schemeClr val="bg1"/>
                </a:solidFill>
                <a:latin typeface="Verdana" panose="020B0604030504040204" pitchFamily="34" charset="0"/>
                <a:ea typeface="Verdana" panose="020B0604030504040204" pitchFamily="34" charset="0"/>
              </a:rPr>
              <a:t>hostclub</a:t>
            </a:r>
            <a:r>
              <a:rPr lang="nl-NL" altLang="nl-NL" sz="1800" b="1" dirty="0">
                <a:solidFill>
                  <a:schemeClr val="bg1"/>
                </a:solidFill>
                <a:latin typeface="Verdana" panose="020B0604030504040204" pitchFamily="34" charset="0"/>
                <a:ea typeface="Verdana" panose="020B0604030504040204" pitchFamily="34" charset="0"/>
              </a:rPr>
              <a:t> € 1.250,-</a:t>
            </a:r>
          </a:p>
          <a:p>
            <a:pPr marL="0" indent="0" defTabSz="515647">
              <a:buClr>
                <a:srgbClr val="0049B0"/>
              </a:buClr>
              <a:buNone/>
              <a:tabLst>
                <a:tab pos="4460009" algn="dec"/>
              </a:tabLst>
            </a:pPr>
            <a:r>
              <a:rPr lang="nl-NL" altLang="nl-NL" sz="1800" dirty="0">
                <a:solidFill>
                  <a:schemeClr val="bg1"/>
                </a:solidFill>
                <a:latin typeface="Verdana" panose="020B0604030504040204" pitchFamily="34" charset="0"/>
                <a:ea typeface="Verdana" panose="020B0604030504040204" pitchFamily="34" charset="0"/>
              </a:rPr>
              <a:t>De programmakosten voor de outbound zijn € 2.400,-</a:t>
            </a:r>
            <a:br>
              <a:rPr lang="nl-NL" altLang="nl-NL" sz="1800" dirty="0">
                <a:solidFill>
                  <a:schemeClr val="bg1"/>
                </a:solidFill>
                <a:latin typeface="Verdana" panose="020B0604030504040204" pitchFamily="34" charset="0"/>
                <a:ea typeface="Verdana" panose="020B0604030504040204" pitchFamily="34" charset="0"/>
              </a:rPr>
            </a:br>
            <a:r>
              <a:rPr lang="nl-NL" altLang="nl-NL" sz="1800" dirty="0">
                <a:solidFill>
                  <a:schemeClr val="bg1"/>
                </a:solidFill>
                <a:latin typeface="Verdana" panose="020B0604030504040204" pitchFamily="34" charset="0"/>
                <a:ea typeface="Verdana" panose="020B0604030504040204" pitchFamily="34" charset="0"/>
              </a:rPr>
              <a:t>en de overige kosten liggen tussen € 3.000,- en € 4.000,-</a:t>
            </a:r>
          </a:p>
        </p:txBody>
      </p:sp>
      <p:sp>
        <p:nvSpPr>
          <p:cNvPr id="4" name="AutoShape 2" descr="Waarom maak je een begroting?"/>
          <p:cNvSpPr>
            <a:spLocks noChangeAspect="1" noChangeArrowheads="1"/>
          </p:cNvSpPr>
          <p:nvPr/>
        </p:nvSpPr>
        <p:spPr bwMode="auto">
          <a:xfrm>
            <a:off x="155575" y="-822325"/>
            <a:ext cx="25717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solidFill>
                <a:prstClr val="black"/>
              </a:solidFill>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928" y="1851350"/>
            <a:ext cx="2381072" cy="1584495"/>
          </a:xfrm>
          <a:prstGeom prst="rect">
            <a:avLst/>
          </a:prstGeom>
        </p:spPr>
      </p:pic>
    </p:spTree>
    <p:extLst>
      <p:ext uri="{BB962C8B-B14F-4D97-AF65-F5344CB8AC3E}">
        <p14:creationId xmlns:p14="http://schemas.microsoft.com/office/powerpoint/2010/main" val="31046971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4514377" cy="954107"/>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Short Term Exchange</a:t>
            </a:r>
          </a:p>
          <a:p>
            <a:pPr defTabSz="457200"/>
            <a:r>
              <a:rPr lang="en-GB" sz="2800" b="1" dirty="0">
                <a:solidFill>
                  <a:prstClr val="white"/>
                </a:solidFill>
                <a:latin typeface="Verdana" panose="020B0604030504040204" pitchFamily="34" charset="0"/>
                <a:ea typeface="Verdana" panose="020B0604030504040204" pitchFamily="34" charset="0"/>
              </a:rPr>
              <a:t>(Family to Family)</a:t>
            </a:r>
            <a:endParaRPr lang="nl-NL" sz="2800" dirty="0">
              <a:solidFill>
                <a:prstClr val="black"/>
              </a:solidFill>
            </a:endParaRPr>
          </a:p>
        </p:txBody>
      </p:sp>
      <p:pic>
        <p:nvPicPr>
          <p:cNvPr id="7" name="Afbeelding 6"/>
          <p:cNvPicPr>
            <a:picLocks noChangeAspect="1"/>
          </p:cNvPicPr>
          <p:nvPr/>
        </p:nvPicPr>
        <p:blipFill>
          <a:blip r:embed="rId4"/>
          <a:stretch>
            <a:fillRect/>
          </a:stretch>
        </p:blipFill>
        <p:spPr>
          <a:xfrm>
            <a:off x="4587086" y="2139702"/>
            <a:ext cx="4593451" cy="1402926"/>
          </a:xfrm>
          <a:prstGeom prst="rect">
            <a:avLst/>
          </a:prstGeom>
        </p:spPr>
      </p:pic>
      <p:pic>
        <p:nvPicPr>
          <p:cNvPr id="9" name="Afbeelding 8"/>
          <p:cNvPicPr>
            <a:picLocks noChangeAspect="1"/>
          </p:cNvPicPr>
          <p:nvPr/>
        </p:nvPicPr>
        <p:blipFill rotWithShape="1">
          <a:blip r:embed="rId5"/>
          <a:srcRect r="47036"/>
          <a:stretch/>
        </p:blipFill>
        <p:spPr>
          <a:xfrm>
            <a:off x="457200" y="1491630"/>
            <a:ext cx="3955008" cy="3218656"/>
          </a:xfrm>
          <a:prstGeom prst="rect">
            <a:avLst/>
          </a:prstGeom>
        </p:spPr>
      </p:pic>
    </p:spTree>
    <p:extLst>
      <p:ext uri="{BB962C8B-B14F-4D97-AF65-F5344CB8AC3E}">
        <p14:creationId xmlns:p14="http://schemas.microsoft.com/office/powerpoint/2010/main" val="82457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3512500"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Family to Family</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4186808" cy="3785652"/>
          </a:xfrm>
          <a:prstGeom prst="rect">
            <a:avLst/>
          </a:prstGeom>
        </p:spPr>
        <p:txBody>
          <a:bodyPr wrap="square">
            <a:spAutoFit/>
          </a:bodyPr>
          <a:lstStyle/>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2 gezinnen met kinderen</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Leeftijd 15 t/m 19 </a:t>
            </a:r>
            <a:r>
              <a:rPr lang="nl-NL" sz="2000" dirty="0" err="1">
                <a:solidFill>
                  <a:schemeClr val="bg1"/>
                </a:solidFill>
                <a:latin typeface="Verdana" panose="020B0604030504040204" pitchFamily="34" charset="0"/>
                <a:ea typeface="Verdana" panose="020B0604030504040204" pitchFamily="34" charset="0"/>
              </a:rPr>
              <a:t>jr</a:t>
            </a:r>
            <a:endParaRPr lang="nl-NL" sz="2000" dirty="0">
              <a:solidFill>
                <a:schemeClr val="bg1"/>
              </a:solidFill>
              <a:latin typeface="Verdana" panose="020B0604030504040204" pitchFamily="34" charset="0"/>
              <a:ea typeface="Verdana" panose="020B0604030504040204" pitchFamily="34" charset="0"/>
            </a:endParaRP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2x 3–4 weken</a:t>
            </a:r>
          </a:p>
          <a:p>
            <a:pPr marL="342900" indent="-342900">
              <a:spcAft>
                <a:spcPts val="1200"/>
              </a:spcAft>
              <a:buFont typeface="Verdana" panose="020B0604030504040204" pitchFamily="34" charset="0"/>
              <a:buChar char="‒"/>
            </a:pPr>
            <a:endParaRPr lang="nl-NL" sz="2000" dirty="0">
              <a:solidFill>
                <a:schemeClr val="bg1"/>
              </a:solidFill>
              <a:latin typeface="Verdana" panose="020B0604030504040204" pitchFamily="34" charset="0"/>
              <a:ea typeface="Verdana" panose="020B0604030504040204" pitchFamily="34" charset="0"/>
            </a:endParaRP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Laagdrempelig qua tijd, geld en inspanning</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Brede doelgroep</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Soms opstap naar longterm exchange</a:t>
            </a:r>
            <a:endParaRPr lang="nl-NL" altLang="nl-NL" sz="2000" dirty="0">
              <a:latin typeface="Georgia" panose="02040502050405020303" pitchFamily="18" charset="0"/>
              <a:ea typeface="ＭＳ Ｐゴシック" pitchFamily="2" charset="-128"/>
            </a:endParaRPr>
          </a:p>
        </p:txBody>
      </p:sp>
      <p:pic>
        <p:nvPicPr>
          <p:cNvPr id="8" name="Afbeelding 3" descr="Familie.gif"/>
          <p:cNvPicPr>
            <a:picLocks noChangeAspect="1"/>
          </p:cNvPicPr>
          <p:nvPr/>
        </p:nvPicPr>
        <p:blipFill>
          <a:blip r:embed="rId4"/>
          <a:srcRect/>
          <a:stretch>
            <a:fillRect/>
          </a:stretch>
        </p:blipFill>
        <p:spPr bwMode="auto">
          <a:xfrm>
            <a:off x="6300970" y="1516615"/>
            <a:ext cx="971550" cy="919551"/>
          </a:xfrm>
          <a:prstGeom prst="rect">
            <a:avLst/>
          </a:prstGeom>
          <a:noFill/>
          <a:ln w="9525">
            <a:noFill/>
            <a:miter lim="800000"/>
            <a:headEnd/>
            <a:tailEnd/>
          </a:ln>
        </p:spPr>
      </p:pic>
      <p:pic>
        <p:nvPicPr>
          <p:cNvPr id="9" name="Afbeelding 3" descr="Familie.gif"/>
          <p:cNvPicPr>
            <a:picLocks noChangeAspect="1"/>
          </p:cNvPicPr>
          <p:nvPr/>
        </p:nvPicPr>
        <p:blipFill>
          <a:blip r:embed="rId4"/>
          <a:srcRect/>
          <a:stretch>
            <a:fillRect/>
          </a:stretch>
        </p:blipFill>
        <p:spPr bwMode="auto">
          <a:xfrm>
            <a:off x="8014562" y="1433765"/>
            <a:ext cx="971550" cy="919551"/>
          </a:xfrm>
          <a:prstGeom prst="rect">
            <a:avLst/>
          </a:prstGeom>
          <a:noFill/>
          <a:ln w="9525">
            <a:noFill/>
            <a:miter lim="800000"/>
            <a:headEnd/>
            <a:tailEnd/>
          </a:ln>
        </p:spPr>
      </p:pic>
      <p:sp>
        <p:nvSpPr>
          <p:cNvPr id="2" name="Tekstvak 1"/>
          <p:cNvSpPr txBox="1"/>
          <p:nvPr/>
        </p:nvSpPr>
        <p:spPr>
          <a:xfrm>
            <a:off x="7164288" y="1353109"/>
            <a:ext cx="144016" cy="369332"/>
          </a:xfrm>
          <a:prstGeom prst="rect">
            <a:avLst/>
          </a:prstGeom>
          <a:noFill/>
        </p:spPr>
        <p:txBody>
          <a:bodyPr wrap="square" rtlCol="0">
            <a:spAutoFit/>
          </a:bodyPr>
          <a:lstStyle/>
          <a:p>
            <a:endParaRPr lang="nl-NL" dirty="0"/>
          </a:p>
        </p:txBody>
      </p:sp>
      <p:cxnSp>
        <p:nvCxnSpPr>
          <p:cNvPr id="10" name="Rechte verbindingslijn met pijl 9"/>
          <p:cNvCxnSpPr/>
          <p:nvPr/>
        </p:nvCxnSpPr>
        <p:spPr>
          <a:xfrm>
            <a:off x="7310904" y="1965275"/>
            <a:ext cx="648072" cy="0"/>
          </a:xfrm>
          <a:prstGeom prst="straightConnector1">
            <a:avLst/>
          </a:prstGeom>
          <a:ln w="6350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0008" y="3043781"/>
            <a:ext cx="758113" cy="75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kstvak 16"/>
          <p:cNvSpPr txBox="1"/>
          <p:nvPr/>
        </p:nvSpPr>
        <p:spPr>
          <a:xfrm>
            <a:off x="7385513" y="3222782"/>
            <a:ext cx="498855" cy="400110"/>
          </a:xfrm>
          <a:prstGeom prst="rect">
            <a:avLst/>
          </a:prstGeom>
          <a:noFill/>
        </p:spPr>
        <p:txBody>
          <a:bodyPr wrap="none" rtlCol="0">
            <a:spAutoFit/>
          </a:bodyPr>
          <a:lstStyle/>
          <a:p>
            <a:r>
              <a:rPr lang="nl-NL" sz="2000" dirty="0">
                <a:solidFill>
                  <a:schemeClr val="bg1"/>
                </a:solidFill>
                <a:latin typeface="Verdana" panose="020B0604030504040204" pitchFamily="34" charset="0"/>
                <a:ea typeface="Verdana" panose="020B0604030504040204" pitchFamily="34" charset="0"/>
              </a:rPr>
              <a:t>en</a:t>
            </a:r>
          </a:p>
        </p:txBody>
      </p:sp>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7341" y="2979541"/>
            <a:ext cx="758113" cy="75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Rechte verbindingslijn 18"/>
          <p:cNvCxnSpPr/>
          <p:nvPr/>
        </p:nvCxnSpPr>
        <p:spPr>
          <a:xfrm flipH="1">
            <a:off x="7884368" y="2896790"/>
            <a:ext cx="1024062" cy="923614"/>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1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3512500"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Family to Family</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4186808" cy="2554545"/>
          </a:xfrm>
          <a:prstGeom prst="rect">
            <a:avLst/>
          </a:prstGeom>
        </p:spPr>
        <p:txBody>
          <a:bodyPr wrap="square">
            <a:spAutoFit/>
          </a:bodyPr>
          <a:lstStyle/>
          <a:p>
            <a:pPr fontAlgn="base">
              <a:spcBef>
                <a:spcPct val="0"/>
              </a:spcBef>
              <a:spcAft>
                <a:spcPct val="0"/>
              </a:spcAft>
              <a:tabLst>
                <a:tab pos="1346200" algn="l"/>
              </a:tabLst>
              <a:defRPr/>
            </a:pPr>
            <a:r>
              <a:rPr lang="nl-NL" sz="2000" u="sng" dirty="0">
                <a:solidFill>
                  <a:schemeClr val="bg1"/>
                </a:solidFill>
                <a:latin typeface="Verdana" panose="020B0604030504040204" pitchFamily="34" charset="0"/>
              </a:rPr>
              <a:t>Noord	Zuid</a:t>
            </a:r>
          </a:p>
          <a:p>
            <a:pPr marL="342900" indent="-342900" fontAlgn="base">
              <a:spcBef>
                <a:spcPct val="0"/>
              </a:spcBef>
              <a:spcAft>
                <a:spcPct val="0"/>
              </a:spcAft>
              <a:buFont typeface="Verdana" panose="020B0604030504040204" pitchFamily="34" charset="0"/>
              <a:buChar char="‒"/>
              <a:defRPr/>
            </a:pPr>
            <a:r>
              <a:rPr lang="nl-NL" sz="2000" dirty="0">
                <a:solidFill>
                  <a:schemeClr val="bg1"/>
                </a:solidFill>
                <a:latin typeface="Verdana" panose="020B0604030504040204" pitchFamily="34" charset="0"/>
              </a:rPr>
              <a:t>5 weken Dec/Jan</a:t>
            </a:r>
          </a:p>
          <a:p>
            <a:pPr marL="342900" indent="-342900" fontAlgn="base">
              <a:spcBef>
                <a:spcPct val="0"/>
              </a:spcBef>
              <a:spcAft>
                <a:spcPct val="0"/>
              </a:spcAft>
              <a:buFont typeface="Verdana" panose="020B0604030504040204" pitchFamily="34" charset="0"/>
              <a:buChar char="‒"/>
              <a:defRPr/>
            </a:pPr>
            <a:r>
              <a:rPr lang="nl-NL" sz="2000" dirty="0">
                <a:solidFill>
                  <a:schemeClr val="bg1"/>
                </a:solidFill>
                <a:latin typeface="Verdana" panose="020B0604030504040204" pitchFamily="34" charset="0"/>
              </a:rPr>
              <a:t>5 weken Jul/Aug</a:t>
            </a:r>
          </a:p>
          <a:p>
            <a:pPr marL="342900" indent="-342900" fontAlgn="base">
              <a:spcBef>
                <a:spcPct val="0"/>
              </a:spcBef>
              <a:spcAft>
                <a:spcPct val="0"/>
              </a:spcAft>
              <a:buFont typeface="Verdana" panose="020B0604030504040204" pitchFamily="34" charset="0"/>
              <a:buChar char="‒"/>
              <a:defRPr/>
            </a:pPr>
            <a:endParaRPr lang="nl-NL" sz="2000" dirty="0">
              <a:solidFill>
                <a:schemeClr val="bg1"/>
              </a:solidFill>
              <a:latin typeface="Verdana" panose="020B0604030504040204" pitchFamily="34" charset="0"/>
            </a:endParaRPr>
          </a:p>
          <a:p>
            <a:pPr fontAlgn="base">
              <a:spcBef>
                <a:spcPct val="0"/>
              </a:spcBef>
              <a:spcAft>
                <a:spcPct val="0"/>
              </a:spcAft>
              <a:tabLst>
                <a:tab pos="1346200" algn="l"/>
              </a:tabLst>
              <a:defRPr/>
            </a:pPr>
            <a:r>
              <a:rPr lang="nl-NL" sz="2000" u="sng" dirty="0">
                <a:solidFill>
                  <a:schemeClr val="bg1"/>
                </a:solidFill>
                <a:latin typeface="Verdana" panose="020B0604030504040204" pitchFamily="34" charset="0"/>
              </a:rPr>
              <a:t>Oost	West</a:t>
            </a:r>
          </a:p>
          <a:p>
            <a:pPr marL="342900" indent="-342900" fontAlgn="base">
              <a:spcBef>
                <a:spcPct val="0"/>
              </a:spcBef>
              <a:spcAft>
                <a:spcPct val="0"/>
              </a:spcAft>
              <a:buFont typeface="Verdana" panose="020B0604030504040204" pitchFamily="34" charset="0"/>
              <a:buChar char="‒"/>
              <a:defRPr/>
            </a:pPr>
            <a:r>
              <a:rPr lang="nl-NL" sz="2000" dirty="0">
                <a:solidFill>
                  <a:schemeClr val="bg1"/>
                </a:solidFill>
                <a:latin typeface="Verdana" panose="020B0604030504040204" pitchFamily="34" charset="0"/>
              </a:rPr>
              <a:t>2x 3-4 weken</a:t>
            </a:r>
            <a:br>
              <a:rPr lang="nl-NL" sz="2000" dirty="0">
                <a:solidFill>
                  <a:schemeClr val="bg1"/>
                </a:solidFill>
                <a:latin typeface="Verdana" panose="020B0604030504040204" pitchFamily="34" charset="0"/>
              </a:rPr>
            </a:br>
            <a:r>
              <a:rPr lang="nl-NL" sz="2000" dirty="0">
                <a:solidFill>
                  <a:schemeClr val="bg1"/>
                </a:solidFill>
                <a:latin typeface="Verdana" panose="020B0604030504040204" pitchFamily="34" charset="0"/>
              </a:rPr>
              <a:t>(zomervakantie)</a:t>
            </a:r>
          </a:p>
          <a:p>
            <a:pPr marL="342900" indent="-342900" fontAlgn="base">
              <a:spcBef>
                <a:spcPct val="0"/>
              </a:spcBef>
              <a:spcAft>
                <a:spcPct val="0"/>
              </a:spcAft>
              <a:buFont typeface="Verdana" panose="020B0604030504040204" pitchFamily="34" charset="0"/>
              <a:buChar char="‒"/>
              <a:defRPr/>
            </a:pPr>
            <a:endParaRPr lang="nl-NL" sz="2000" dirty="0">
              <a:solidFill>
                <a:schemeClr val="bg1"/>
              </a:solidFill>
              <a:latin typeface="Verdana" panose="020B0604030504040204" pitchFamily="34" charset="0"/>
            </a:endParaRPr>
          </a:p>
        </p:txBody>
      </p:sp>
      <p:sp>
        <p:nvSpPr>
          <p:cNvPr id="2" name="Tekstvak 1"/>
          <p:cNvSpPr txBox="1"/>
          <p:nvPr/>
        </p:nvSpPr>
        <p:spPr>
          <a:xfrm>
            <a:off x="7164288" y="1353109"/>
            <a:ext cx="144016" cy="369332"/>
          </a:xfrm>
          <a:prstGeom prst="rect">
            <a:avLst/>
          </a:prstGeom>
          <a:noFill/>
        </p:spPr>
        <p:txBody>
          <a:bodyPr wrap="square" rtlCol="0">
            <a:spAutoFit/>
          </a:bodyPr>
          <a:lstStyle/>
          <a:p>
            <a:endParaRPr lang="nl-NL" dirty="0"/>
          </a:p>
        </p:txBody>
      </p:sp>
      <p:pic>
        <p:nvPicPr>
          <p:cNvPr id="26" name="Picture 6" descr="world_map"/>
          <p:cNvPicPr>
            <a:picLocks noChangeAspect="1" noChangeArrowheads="1"/>
          </p:cNvPicPr>
          <p:nvPr/>
        </p:nvPicPr>
        <p:blipFill>
          <a:blip r:embed="rId4"/>
          <a:srcRect/>
          <a:stretch>
            <a:fillRect/>
          </a:stretch>
        </p:blipFill>
        <p:spPr bwMode="auto">
          <a:xfrm>
            <a:off x="3969700" y="1242567"/>
            <a:ext cx="4881581" cy="2712754"/>
          </a:xfrm>
          <a:prstGeom prst="rect">
            <a:avLst/>
          </a:prstGeom>
          <a:noFill/>
          <a:ln w="12700">
            <a:noFill/>
            <a:miter lim="800000"/>
            <a:headEnd/>
            <a:tailEnd/>
          </a:ln>
        </p:spPr>
      </p:pic>
      <p:cxnSp>
        <p:nvCxnSpPr>
          <p:cNvPr id="14" name="Rechte verbindingslijn met pijl 13"/>
          <p:cNvCxnSpPr/>
          <p:nvPr/>
        </p:nvCxnSpPr>
        <p:spPr>
          <a:xfrm flipV="1">
            <a:off x="1421650" y="1367373"/>
            <a:ext cx="324036" cy="13599"/>
          </a:xfrm>
          <a:prstGeom prst="straightConnector1">
            <a:avLst/>
          </a:prstGeom>
          <a:ln w="2540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p:cNvCxnSpPr/>
          <p:nvPr/>
        </p:nvCxnSpPr>
        <p:spPr>
          <a:xfrm flipV="1">
            <a:off x="1412032" y="2567250"/>
            <a:ext cx="324036" cy="13599"/>
          </a:xfrm>
          <a:prstGeom prst="straightConnector1">
            <a:avLst/>
          </a:prstGeom>
          <a:ln w="2540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8" name="PIJL-LINKS en -RECHTS 8"/>
          <p:cNvSpPr>
            <a:spLocks noChangeArrowheads="1"/>
          </p:cNvSpPr>
          <p:nvPr/>
        </p:nvSpPr>
        <p:spPr bwMode="auto">
          <a:xfrm rot="-5400000">
            <a:off x="3568452" y="2541794"/>
            <a:ext cx="1257300" cy="114300"/>
          </a:xfrm>
          <a:prstGeom prst="leftRightArrow">
            <a:avLst>
              <a:gd name="adj1" fmla="val 50000"/>
              <a:gd name="adj2" fmla="val 50009"/>
            </a:avLst>
          </a:prstGeom>
          <a:solidFill>
            <a:srgbClr val="002774"/>
          </a:solidFill>
          <a:ln w="31750" algn="ctr">
            <a:solidFill>
              <a:schemeClr val="tx1"/>
            </a:solidFill>
            <a:round/>
            <a:headEnd/>
            <a:tailEnd/>
          </a:ln>
        </p:spPr>
        <p:txBody>
          <a:bodyPr/>
          <a:lstStyle/>
          <a:p>
            <a:pPr fontAlgn="base">
              <a:spcBef>
                <a:spcPct val="0"/>
              </a:spcBef>
              <a:spcAft>
                <a:spcPct val="0"/>
              </a:spcAft>
            </a:pPr>
            <a:endParaRPr lang="de-DE" sz="5400">
              <a:solidFill>
                <a:srgbClr val="3366FF"/>
              </a:solidFill>
              <a:latin typeface="Arial" pitchFamily="34" charset="0"/>
            </a:endParaRPr>
          </a:p>
        </p:txBody>
      </p:sp>
      <p:sp>
        <p:nvSpPr>
          <p:cNvPr id="20" name="PIJL-LINKS en -RECHTS 8"/>
          <p:cNvSpPr>
            <a:spLocks noChangeArrowheads="1"/>
          </p:cNvSpPr>
          <p:nvPr/>
        </p:nvSpPr>
        <p:spPr bwMode="auto">
          <a:xfrm>
            <a:off x="5724690" y="3648350"/>
            <a:ext cx="1257300" cy="114300"/>
          </a:xfrm>
          <a:prstGeom prst="leftRightArrow">
            <a:avLst>
              <a:gd name="adj1" fmla="val 50000"/>
              <a:gd name="adj2" fmla="val 50009"/>
            </a:avLst>
          </a:prstGeom>
          <a:solidFill>
            <a:srgbClr val="002774"/>
          </a:solidFill>
          <a:ln w="31750" algn="ctr">
            <a:solidFill>
              <a:schemeClr val="tx1"/>
            </a:solidFill>
            <a:round/>
            <a:headEnd/>
            <a:tailEnd/>
          </a:ln>
        </p:spPr>
        <p:txBody>
          <a:bodyPr/>
          <a:lstStyle/>
          <a:p>
            <a:pPr fontAlgn="base">
              <a:spcBef>
                <a:spcPct val="0"/>
              </a:spcBef>
              <a:spcAft>
                <a:spcPct val="0"/>
              </a:spcAft>
            </a:pPr>
            <a:endParaRPr lang="de-DE" sz="5400">
              <a:solidFill>
                <a:srgbClr val="3366FF"/>
              </a:solidFill>
              <a:latin typeface="Arial" pitchFamily="34" charset="0"/>
            </a:endParaRPr>
          </a:p>
        </p:txBody>
      </p:sp>
    </p:spTree>
    <p:extLst>
      <p:ext uri="{BB962C8B-B14F-4D97-AF65-F5344CB8AC3E}">
        <p14:creationId xmlns:p14="http://schemas.microsoft.com/office/powerpoint/2010/main" val="404392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3084499"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Zomerkampen</a:t>
            </a:r>
            <a:endParaRPr lang="nl-NL" sz="2800" dirty="0">
              <a:solidFill>
                <a:prstClr val="black"/>
              </a:solidFill>
            </a:endParaRPr>
          </a:p>
        </p:txBody>
      </p:sp>
      <p:pic>
        <p:nvPicPr>
          <p:cNvPr id="8" name="Afbeelding 7"/>
          <p:cNvPicPr>
            <a:picLocks noChangeAspect="1"/>
          </p:cNvPicPr>
          <p:nvPr/>
        </p:nvPicPr>
        <p:blipFill>
          <a:blip r:embed="rId4"/>
          <a:stretch>
            <a:fillRect/>
          </a:stretch>
        </p:blipFill>
        <p:spPr>
          <a:xfrm>
            <a:off x="165650" y="1203598"/>
            <a:ext cx="3667598" cy="2425200"/>
          </a:xfrm>
          <a:prstGeom prst="rect">
            <a:avLst/>
          </a:prstGeom>
        </p:spPr>
      </p:pic>
      <p:pic>
        <p:nvPicPr>
          <p:cNvPr id="9" name="Afbeelding 8"/>
          <p:cNvPicPr>
            <a:picLocks noChangeAspect="1"/>
          </p:cNvPicPr>
          <p:nvPr/>
        </p:nvPicPr>
        <p:blipFill>
          <a:blip r:embed="rId5"/>
          <a:stretch>
            <a:fillRect/>
          </a:stretch>
        </p:blipFill>
        <p:spPr>
          <a:xfrm>
            <a:off x="5483414" y="1224223"/>
            <a:ext cx="3660586" cy="2440390"/>
          </a:xfrm>
          <a:prstGeom prst="rect">
            <a:avLst/>
          </a:prstGeom>
        </p:spPr>
      </p:pic>
      <p:pic>
        <p:nvPicPr>
          <p:cNvPr id="10" name="Afbeelding 9"/>
          <p:cNvPicPr>
            <a:picLocks noChangeAspect="1"/>
          </p:cNvPicPr>
          <p:nvPr/>
        </p:nvPicPr>
        <p:blipFill rotWithShape="1">
          <a:blip r:embed="rId6"/>
          <a:srcRect l="17226" r="17882"/>
          <a:stretch/>
        </p:blipFill>
        <p:spPr>
          <a:xfrm>
            <a:off x="3587324" y="3219823"/>
            <a:ext cx="1966488" cy="2019006"/>
          </a:xfrm>
          <a:prstGeom prst="rect">
            <a:avLst/>
          </a:prstGeom>
        </p:spPr>
      </p:pic>
    </p:spTree>
    <p:extLst>
      <p:ext uri="{BB962C8B-B14F-4D97-AF65-F5344CB8AC3E}">
        <p14:creationId xmlns:p14="http://schemas.microsoft.com/office/powerpoint/2010/main" val="102818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5529078"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Zomerkampen</a:t>
            </a:r>
            <a:r>
              <a:rPr lang="en-GB" sz="2800" b="1" dirty="0">
                <a:solidFill>
                  <a:prstClr val="white"/>
                </a:solidFill>
                <a:latin typeface="Verdana" panose="020B0604030504040204" pitchFamily="34" charset="0"/>
                <a:ea typeface="Verdana" panose="020B0604030504040204" pitchFamily="34" charset="0"/>
              </a:rPr>
              <a:t> (outbound)</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4762872" cy="3477875"/>
          </a:xfrm>
          <a:prstGeom prst="rect">
            <a:avLst/>
          </a:prstGeom>
        </p:spPr>
        <p:txBody>
          <a:bodyPr wrap="square">
            <a:spAutoFit/>
          </a:bodyPr>
          <a:lstStyle/>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Schoolgaand/studerende jeugd 15</a:t>
            </a:r>
            <a:r>
              <a:rPr lang="nl-NL" sz="2000" dirty="0">
                <a:solidFill>
                  <a:schemeClr val="bg1"/>
                </a:solidFill>
                <a:latin typeface="Verdana"/>
                <a:ea typeface="Verdana"/>
              </a:rPr>
              <a:t>‒</a:t>
            </a:r>
            <a:r>
              <a:rPr lang="nl-NL" sz="2000" dirty="0">
                <a:solidFill>
                  <a:schemeClr val="bg1"/>
                </a:solidFill>
                <a:latin typeface="Verdana" panose="020B0604030504040204" pitchFamily="34" charset="0"/>
                <a:ea typeface="Verdana" panose="020B0604030504040204" pitchFamily="34" charset="0"/>
              </a:rPr>
              <a:t>21 jaar</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Jongeren vanuit verschillende landen gaan twee  weken naar een “</a:t>
            </a:r>
            <a:r>
              <a:rPr lang="nl-NL" sz="2000" dirty="0" err="1">
                <a:solidFill>
                  <a:schemeClr val="bg1"/>
                </a:solidFill>
                <a:latin typeface="Verdana" panose="020B0604030504040204" pitchFamily="34" charset="0"/>
                <a:ea typeface="Verdana" panose="020B0604030504040204" pitchFamily="34" charset="0"/>
              </a:rPr>
              <a:t>summercamp</a:t>
            </a:r>
            <a:r>
              <a:rPr lang="nl-NL" sz="2000" dirty="0">
                <a:solidFill>
                  <a:schemeClr val="bg1"/>
                </a:solidFill>
                <a:latin typeface="Verdana" panose="020B0604030504040204" pitchFamily="34" charset="0"/>
                <a:ea typeface="Verdana" panose="020B0604030504040204" pitchFamily="34" charset="0"/>
              </a:rPr>
              <a:t>”</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Verschillende thema’s</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Kampen meestal in Europa</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Verblijven bij (Rotary) gastgezinnen</a:t>
            </a:r>
            <a:endParaRPr lang="nl-NL" altLang="nl-NL" sz="2000" dirty="0">
              <a:latin typeface="Georgia" panose="02040502050405020303" pitchFamily="18" charset="0"/>
              <a:ea typeface="ＭＳ Ｐゴシック" pitchFamily="2" charset="-128"/>
            </a:endParaRPr>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2275" y="357608"/>
            <a:ext cx="2664296" cy="1976861"/>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2275" y="2427734"/>
            <a:ext cx="2664296" cy="1959605"/>
          </a:xfrm>
          <a:prstGeom prst="rect">
            <a:avLst/>
          </a:prstGeom>
        </p:spPr>
      </p:pic>
    </p:spTree>
    <p:extLst>
      <p:ext uri="{BB962C8B-B14F-4D97-AF65-F5344CB8AC3E}">
        <p14:creationId xmlns:p14="http://schemas.microsoft.com/office/powerpoint/2010/main" val="10281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5420074"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Zomerkampen</a:t>
            </a:r>
            <a:r>
              <a:rPr lang="en-GB" sz="2800" b="1" dirty="0">
                <a:solidFill>
                  <a:prstClr val="white"/>
                </a:solidFill>
                <a:latin typeface="Verdana" panose="020B0604030504040204" pitchFamily="34" charset="0"/>
                <a:ea typeface="Verdana" panose="020B0604030504040204" pitchFamily="34" charset="0"/>
              </a:rPr>
              <a:t> (inbound)</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5050904" cy="2708434"/>
          </a:xfrm>
          <a:prstGeom prst="rect">
            <a:avLst/>
          </a:prstGeom>
        </p:spPr>
        <p:txBody>
          <a:bodyPr wrap="square">
            <a:spAutoFit/>
          </a:bodyPr>
          <a:lstStyle/>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Rotaryclub regelt en betaalt logies</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RC zorgt voor interessant programma</a:t>
            </a:r>
            <a:br>
              <a:rPr lang="nl-NL" sz="2000" dirty="0">
                <a:solidFill>
                  <a:schemeClr val="bg1"/>
                </a:solidFill>
                <a:latin typeface="Verdana" panose="020B0604030504040204" pitchFamily="34" charset="0"/>
                <a:ea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rPr>
              <a:t>(kosten ongeveer € 2500 /week)</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Veelal 2 Rotaryclubs</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Eigen bijdrage deelnemers:</a:t>
            </a:r>
            <a:br>
              <a:rPr lang="nl-NL" sz="2000" dirty="0">
                <a:solidFill>
                  <a:schemeClr val="bg1"/>
                </a:solidFill>
                <a:latin typeface="Verdana" panose="020B0604030504040204" pitchFamily="34" charset="0"/>
                <a:ea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rPr>
              <a:t>inschrijfgeld, reiskosten en zakgeld</a:t>
            </a:r>
            <a:endParaRPr lang="nl-NL" altLang="nl-NL" sz="2000" dirty="0">
              <a:latin typeface="Georgia" panose="02040502050405020303" pitchFamily="18" charset="0"/>
              <a:ea typeface="ＭＳ Ｐゴシック" pitchFamily="2" charset="-128"/>
            </a:endParaRPr>
          </a:p>
        </p:txBody>
      </p:sp>
      <p:pic>
        <p:nvPicPr>
          <p:cNvPr id="8" name="Afbeelding 7" descr="Summercamp_Tilburg_Leydal-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08104" y="1150955"/>
            <a:ext cx="3635896" cy="2496047"/>
          </a:xfrm>
          <a:prstGeom prst="rect">
            <a:avLst/>
          </a:prstGeom>
        </p:spPr>
      </p:pic>
    </p:spTree>
    <p:extLst>
      <p:ext uri="{BB962C8B-B14F-4D97-AF65-F5344CB8AC3E}">
        <p14:creationId xmlns:p14="http://schemas.microsoft.com/office/powerpoint/2010/main" val="10281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7318029"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New Generations Service Exchange</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6"/>
            <a:ext cx="5915000" cy="6093976"/>
          </a:xfrm>
          <a:prstGeom prst="rect">
            <a:avLst/>
          </a:prstGeom>
        </p:spPr>
        <p:txBody>
          <a:bodyPr wrap="square">
            <a:spAutoFit/>
          </a:bodyPr>
          <a:lstStyle/>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Doel is o.a. internationale </a:t>
            </a:r>
            <a:br>
              <a:rPr lang="nl-NL" sz="2000" dirty="0">
                <a:solidFill>
                  <a:schemeClr val="bg1"/>
                </a:solidFill>
                <a:latin typeface="Verdana" panose="020B0604030504040204" pitchFamily="34" charset="0"/>
                <a:ea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rPr>
              <a:t>werk/project/studie/service ervaring </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Jongeren van 18–30 jaar</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Ontvangen en uitzenden</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Duur 1 tot max 3 maanden</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1 of meer jonge professionals</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Geen wederkerigheidsverplichting</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Rotaryclub is gastclub</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Hosting bij gezinnen of eigen “ruimte”</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Club gaat op zoek na aanvraag</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Rotaryclub dekt onkosten bij voorbereiding</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Eigen bijdrage: (reiskosten en) zakgeld</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Bedrijf geeft soms stagevergoeding</a:t>
            </a:r>
            <a:endParaRPr lang="nl-NL" altLang="nl-NL" sz="2000" dirty="0">
              <a:latin typeface="Georgia" panose="02040502050405020303" pitchFamily="18" charset="0"/>
              <a:ea typeface="ＭＳ Ｐゴシック" pitchFamily="2" charset="-128"/>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2808" y="1913445"/>
            <a:ext cx="3384376" cy="1450447"/>
          </a:xfrm>
          <a:prstGeom prst="rect">
            <a:avLst/>
          </a:prstGeom>
        </p:spPr>
      </p:pic>
    </p:spTree>
    <p:extLst>
      <p:ext uri="{BB962C8B-B14F-4D97-AF65-F5344CB8AC3E}">
        <p14:creationId xmlns:p14="http://schemas.microsoft.com/office/powerpoint/2010/main" val="10281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anim calcmode="lin" valueType="num">
                                      <p:cBhvr>
                                        <p:cTn id="2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wipe(down)">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barn(inVertical)">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barn(inVertical)">
                                      <p:cBhvr>
                                        <p:cTn id="46" dur="500"/>
                                        <p:tgtEl>
                                          <p:spTgt spid="6">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circle(in)">
                                      <p:cBhvr>
                                        <p:cTn id="51" dur="2000"/>
                                        <p:tgtEl>
                                          <p:spTgt spid="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circle(in)">
                                      <p:cBhvr>
                                        <p:cTn id="56"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7318029"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New Generations Service Exchange</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6"/>
            <a:ext cx="5915000" cy="3323987"/>
          </a:xfrm>
          <a:prstGeom prst="rect">
            <a:avLst/>
          </a:prstGeom>
        </p:spPr>
        <p:txBody>
          <a:bodyPr wrap="square">
            <a:spAutoFit/>
          </a:bodyPr>
          <a:lstStyle/>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Rotaryclub dekt onkosten bij voorbereiding</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Eigen bijdrage: (reiskosten en) zakgeld</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Bedrijf geeft soms stagevergoeding</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Clubactiviteit geen districtsactiviteit</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Aanvragen en Aanmelden via MDJC of DJC</a:t>
            </a:r>
          </a:p>
          <a:p>
            <a:pPr marL="342900" indent="-342900">
              <a:spcBef>
                <a:spcPts val="1200"/>
              </a:spcBef>
              <a:buFont typeface="Verdana" panose="020B0604030504040204" pitchFamily="34" charset="0"/>
              <a:buChar char="‒"/>
            </a:pPr>
            <a:endParaRPr lang="nl-NL" altLang="nl-NL" sz="2000" dirty="0">
              <a:latin typeface="Georgia" panose="02040502050405020303" pitchFamily="18" charset="0"/>
              <a:ea typeface="ＭＳ Ｐゴシック" pitchFamily="2" charset="-128"/>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3693053"/>
            <a:ext cx="3384376" cy="1450447"/>
          </a:xfrm>
          <a:prstGeom prst="rect">
            <a:avLst/>
          </a:prstGeom>
        </p:spPr>
      </p:pic>
    </p:spTree>
    <p:extLst>
      <p:ext uri="{BB962C8B-B14F-4D97-AF65-F5344CB8AC3E}">
        <p14:creationId xmlns:p14="http://schemas.microsoft.com/office/powerpoint/2010/main" val="262479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7043916" cy="1384995"/>
          </a:xfrm>
          <a:prstGeom prst="rect">
            <a:avLst/>
          </a:prstGeom>
          <a:noFill/>
        </p:spPr>
        <p:txBody>
          <a:bodyPr wrap="none" rtlCol="0">
            <a:spAutoFit/>
          </a:bodyPr>
          <a:lstStyle/>
          <a:p>
            <a:pPr defTabSz="457200"/>
            <a:endParaRPr lang="en-GB" sz="2800" b="1" dirty="0">
              <a:solidFill>
                <a:prstClr val="white"/>
              </a:solidFill>
              <a:latin typeface="Verdana" panose="020B0604030504040204" pitchFamily="34" charset="0"/>
              <a:ea typeface="Verdana" panose="020B0604030504040204" pitchFamily="34" charset="0"/>
            </a:endParaRPr>
          </a:p>
          <a:p>
            <a:pPr defTabSz="457200"/>
            <a:endParaRPr lang="en-GB" sz="2800" b="1" dirty="0">
              <a:solidFill>
                <a:prstClr val="white"/>
              </a:solidFill>
              <a:latin typeface="Verdana" panose="020B0604030504040204" pitchFamily="34" charset="0"/>
              <a:ea typeface="Verdana" panose="020B0604030504040204" pitchFamily="34" charset="0"/>
            </a:endParaRPr>
          </a:p>
          <a:p>
            <a:pPr defTabSz="457200"/>
            <a:r>
              <a:rPr lang="en-GB" sz="2800" b="1" dirty="0">
                <a:solidFill>
                  <a:prstClr val="white"/>
                </a:solidFill>
                <a:latin typeface="Verdana" panose="020B0604030504040204" pitchFamily="34" charset="0"/>
                <a:ea typeface="Verdana" panose="020B0604030504040204" pitchFamily="34" charset="0"/>
              </a:rPr>
              <a:t>Avenue </a:t>
            </a:r>
            <a:r>
              <a:rPr lang="en-GB" sz="2800" b="1" dirty="0" err="1">
                <a:solidFill>
                  <a:prstClr val="white"/>
                </a:solidFill>
                <a:latin typeface="Verdana" panose="020B0604030504040204" pitchFamily="34" charset="0"/>
                <a:ea typeface="Verdana" panose="020B0604030504040204" pitchFamily="34" charset="0"/>
              </a:rPr>
              <a:t>Jeugd</a:t>
            </a:r>
            <a:r>
              <a:rPr lang="en-GB" sz="2800" b="1" dirty="0">
                <a:solidFill>
                  <a:prstClr val="white"/>
                </a:solidFill>
                <a:latin typeface="Verdana" panose="020B0604030504040204" pitchFamily="34" charset="0"/>
                <a:ea typeface="Verdana" panose="020B0604030504040204" pitchFamily="34" charset="0"/>
              </a:rPr>
              <a:t> en de </a:t>
            </a:r>
            <a:r>
              <a:rPr lang="en-GB" sz="2800" b="1" dirty="0" err="1">
                <a:solidFill>
                  <a:prstClr val="white"/>
                </a:solidFill>
                <a:latin typeface="Verdana" panose="020B0604030504040204" pitchFamily="34" charset="0"/>
                <a:ea typeface="Verdana" panose="020B0604030504040204" pitchFamily="34" charset="0"/>
              </a:rPr>
              <a:t>programma’s</a:t>
            </a:r>
            <a:endParaRPr lang="en-GB" sz="2800" b="1" dirty="0">
              <a:solidFill>
                <a:prstClr val="white"/>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7382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2752677"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Testimonials</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5338936" cy="2708434"/>
          </a:xfrm>
          <a:prstGeom prst="rect">
            <a:avLst/>
          </a:prstGeom>
        </p:spPr>
        <p:txBody>
          <a:bodyPr wrap="square">
            <a:spAutoFit/>
          </a:bodyPr>
          <a:lstStyle/>
          <a:p>
            <a:pPr marL="342900" indent="-342900">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“Het was het mooiste jaar van mijn leven.”</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“Ik heb geleerd de mensen met andere ogen te bekijken, positiever, verdraagzamer…” </a:t>
            </a:r>
          </a:p>
          <a:p>
            <a:pPr marL="342900" indent="-342900">
              <a:spcBef>
                <a:spcPts val="18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“JUST DO IT”</a:t>
            </a:r>
            <a:br>
              <a:rPr lang="nl-NL" altLang="nl-NL" sz="2000" dirty="0">
                <a:latin typeface="Georgia" panose="02040502050405020303" pitchFamily="18" charset="0"/>
                <a:ea typeface="ＭＳ Ｐゴシック" pitchFamily="2" charset="-128"/>
              </a:rPr>
            </a:br>
            <a:endParaRPr lang="nl-NL" altLang="nl-NL" sz="2000" dirty="0">
              <a:latin typeface="Georgia" panose="02040502050405020303" pitchFamily="18" charset="0"/>
              <a:ea typeface="ＭＳ Ｐゴシック" pitchFamily="2" charset="-128"/>
            </a:endParaRPr>
          </a:p>
        </p:txBody>
      </p:sp>
      <p:pic>
        <p:nvPicPr>
          <p:cNvPr id="8" name="Picture 2" descr="https://www.rotary.nl/yep/languages/uk/programs/camps/reactions/reactcamps/webha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893334"/>
            <a:ext cx="3171421" cy="3097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3250457"/>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1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2494594" cy="523220"/>
          </a:xfrm>
          <a:prstGeom prst="rect">
            <a:avLst/>
          </a:prstGeom>
          <a:noFill/>
        </p:spPr>
        <p:txBody>
          <a:bodyPr wrap="none" rtlCol="0">
            <a:spAutoFit/>
          </a:bodyPr>
          <a:lstStyle/>
          <a:p>
            <a:pPr defTabSz="457200"/>
            <a:r>
              <a:rPr lang="en-GB" sz="2800" b="1">
                <a:solidFill>
                  <a:prstClr val="white"/>
                </a:solidFill>
                <a:latin typeface="Verdana" panose="020B0604030504040204" pitchFamily="34" charset="0"/>
                <a:ea typeface="Verdana" panose="020B0604030504040204" pitchFamily="34" charset="0"/>
              </a:rPr>
              <a:t>Jeugdkamp</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4186808" cy="3247043"/>
          </a:xfrm>
          <a:prstGeom prst="rect">
            <a:avLst/>
          </a:prstGeom>
        </p:spPr>
        <p:txBody>
          <a:bodyPr wrap="square">
            <a:spAutoFit/>
          </a:bodyPr>
          <a:lstStyle/>
          <a:p>
            <a:pPr marL="342900" indent="-342900">
              <a:spcBef>
                <a:spcPts val="0"/>
              </a:spcBef>
              <a:spcAft>
                <a:spcPts val="1800"/>
              </a:spcAft>
              <a:buFont typeface="Calibri" panose="020F0502020204030204" pitchFamily="34" charset="0"/>
              <a:buChar char="‒"/>
            </a:pPr>
            <a:r>
              <a:rPr lang="nl-NL" sz="2000" dirty="0">
                <a:solidFill>
                  <a:schemeClr val="bg1"/>
                </a:solidFill>
                <a:latin typeface="Verdana" panose="020B0604030504040204" pitchFamily="34" charset="0"/>
                <a:ea typeface="Verdana" panose="020B0604030504040204" pitchFamily="34" charset="0"/>
              </a:rPr>
              <a:t>voor kinderen die,</a:t>
            </a:r>
            <a:br>
              <a:rPr lang="nl-NL" sz="2000" dirty="0">
                <a:solidFill>
                  <a:schemeClr val="bg1"/>
                </a:solidFill>
                <a:latin typeface="Verdana" panose="020B0604030504040204" pitchFamily="34" charset="0"/>
                <a:ea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rPr>
              <a:t>om uiteenlopende redenen, zonder het kamp niet met vakantie kunnen gaan</a:t>
            </a:r>
            <a:endParaRPr lang="nl-NL" altLang="nl-NL" sz="2000" dirty="0">
              <a:solidFill>
                <a:schemeClr val="bg1"/>
              </a:solidFill>
              <a:latin typeface="Verdana" panose="020B0604030504040204" pitchFamily="34" charset="0"/>
              <a:ea typeface="Verdana" panose="020B0604030504040204" pitchFamily="34" charset="0"/>
            </a:endParaRPr>
          </a:p>
          <a:p>
            <a:pPr marL="342900" indent="-342900">
              <a:spcBef>
                <a:spcPts val="0"/>
              </a:spcBef>
              <a:spcAft>
                <a:spcPts val="1800"/>
              </a:spcAft>
              <a:buFont typeface="Calibri" panose="020F0502020204030204" pitchFamily="34" charset="0"/>
              <a:buChar char="‒"/>
            </a:pPr>
            <a:r>
              <a:rPr lang="nl-NL" sz="2000" dirty="0">
                <a:solidFill>
                  <a:schemeClr val="bg1"/>
                </a:solidFill>
                <a:latin typeface="Verdana" panose="020B0604030504040204" pitchFamily="34" charset="0"/>
                <a:ea typeface="Verdana" panose="020B0604030504040204" pitchFamily="34" charset="0"/>
              </a:rPr>
              <a:t>8 t/m 10 jaar </a:t>
            </a:r>
          </a:p>
          <a:p>
            <a:pPr marL="342900" indent="-342900">
              <a:spcBef>
                <a:spcPts val="0"/>
              </a:spcBef>
              <a:spcAft>
                <a:spcPts val="1800"/>
              </a:spcAft>
              <a:buFont typeface="Calibri" panose="020F0502020204030204" pitchFamily="34" charset="0"/>
              <a:buChar char="‒"/>
            </a:pPr>
            <a:r>
              <a:rPr lang="nl-NL" altLang="nl-NL" sz="2000" dirty="0">
                <a:solidFill>
                  <a:schemeClr val="bg1"/>
                </a:solidFill>
                <a:latin typeface="Verdana" panose="020B0604030504040204" pitchFamily="34" charset="0"/>
                <a:ea typeface="Verdana" panose="020B0604030504040204" pitchFamily="34" charset="0"/>
              </a:rPr>
              <a:t>2x 10 dagen</a:t>
            </a:r>
          </a:p>
          <a:p>
            <a:pPr marL="342900" indent="-342900">
              <a:spcBef>
                <a:spcPts val="0"/>
              </a:spcBef>
              <a:spcAft>
                <a:spcPts val="1800"/>
              </a:spcAft>
              <a:buFont typeface="Calibri" panose="020F0502020204030204" pitchFamily="34" charset="0"/>
              <a:buChar char="‒"/>
            </a:pPr>
            <a:r>
              <a:rPr lang="nl-NL" altLang="nl-NL" sz="2000" dirty="0">
                <a:solidFill>
                  <a:schemeClr val="bg1"/>
                </a:solidFill>
                <a:latin typeface="Verdana" panose="020B0604030504040204" pitchFamily="34" charset="0"/>
                <a:ea typeface="Verdana" panose="020B0604030504040204" pitchFamily="34" charset="0"/>
              </a:rPr>
              <a:t>bijdrage € 450 per kind</a:t>
            </a:r>
            <a:br>
              <a:rPr lang="nl-NL" altLang="nl-NL" sz="2000" dirty="0">
                <a:latin typeface="Georgia" panose="02040502050405020303" pitchFamily="18" charset="0"/>
                <a:ea typeface="ＭＳ Ｐゴシック" pitchFamily="2" charset="-128"/>
              </a:rPr>
            </a:br>
            <a:endParaRPr lang="nl-NL" altLang="nl-NL" sz="2000" dirty="0">
              <a:latin typeface="Georgia" panose="02040502050405020303" pitchFamily="18" charset="0"/>
              <a:ea typeface="ＭＳ Ｐゴシック" pitchFamily="2" charset="-128"/>
            </a:endParaRPr>
          </a:p>
        </p:txBody>
      </p:sp>
      <p:pic>
        <p:nvPicPr>
          <p:cNvPr id="8" name="Tijdelijke aanduiding voor inhoud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44008" y="1450355"/>
            <a:ext cx="4499992" cy="1939651"/>
          </a:xfrm>
          <a:ln w="28575">
            <a:solidFill>
              <a:srgbClr val="00007D"/>
            </a:solidFill>
          </a:ln>
        </p:spPr>
      </p:pic>
    </p:spTree>
    <p:extLst>
      <p:ext uri="{BB962C8B-B14F-4D97-AF65-F5344CB8AC3E}">
        <p14:creationId xmlns:p14="http://schemas.microsoft.com/office/powerpoint/2010/main" val="10281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1237839"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RYLA</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970549"/>
            <a:ext cx="5194920" cy="3977307"/>
          </a:xfrm>
          <a:prstGeom prst="rect">
            <a:avLst/>
          </a:prstGeom>
        </p:spPr>
        <p:txBody>
          <a:bodyPr wrap="square">
            <a:spAutoFit/>
          </a:bodyPr>
          <a:lstStyle/>
          <a:p>
            <a:pPr>
              <a:lnSpc>
                <a:spcPct val="120000"/>
              </a:lnSpc>
              <a:defRPr/>
            </a:pPr>
            <a:r>
              <a:rPr lang="nl-NL" sz="2000" dirty="0">
                <a:solidFill>
                  <a:schemeClr val="bg1"/>
                </a:solidFill>
                <a:latin typeface="Verdana" panose="020B0604030504040204" pitchFamily="34" charset="0"/>
                <a:ea typeface="Verdana" panose="020B0604030504040204" pitchFamily="34" charset="0"/>
              </a:rPr>
              <a:t>Rotary </a:t>
            </a:r>
            <a:r>
              <a:rPr lang="nl-NL" sz="2000" dirty="0" err="1">
                <a:solidFill>
                  <a:schemeClr val="bg1"/>
                </a:solidFill>
                <a:latin typeface="Verdana" panose="020B0604030504040204" pitchFamily="34" charset="0"/>
                <a:ea typeface="Verdana" panose="020B0604030504040204" pitchFamily="34" charset="0"/>
              </a:rPr>
              <a:t>Youth</a:t>
            </a:r>
            <a:r>
              <a:rPr lang="nl-NL" sz="2000" dirty="0">
                <a:solidFill>
                  <a:schemeClr val="bg1"/>
                </a:solidFill>
                <a:latin typeface="Verdana" panose="020B0604030504040204" pitchFamily="34" charset="0"/>
                <a:ea typeface="Verdana" panose="020B0604030504040204" pitchFamily="34" charset="0"/>
              </a:rPr>
              <a:t> </a:t>
            </a:r>
            <a:r>
              <a:rPr lang="nl-NL" sz="2000" dirty="0" err="1">
                <a:solidFill>
                  <a:schemeClr val="bg1"/>
                </a:solidFill>
                <a:latin typeface="Verdana" panose="020B0604030504040204" pitchFamily="34" charset="0"/>
                <a:ea typeface="Verdana" panose="020B0604030504040204" pitchFamily="34" charset="0"/>
              </a:rPr>
              <a:t>Leadership</a:t>
            </a:r>
            <a:r>
              <a:rPr lang="nl-NL" sz="2000" dirty="0">
                <a:solidFill>
                  <a:schemeClr val="bg1"/>
                </a:solidFill>
                <a:latin typeface="Verdana" panose="020B0604030504040204" pitchFamily="34" charset="0"/>
                <a:ea typeface="Verdana" panose="020B0604030504040204" pitchFamily="34" charset="0"/>
              </a:rPr>
              <a:t> Academy</a:t>
            </a:r>
          </a:p>
          <a:p>
            <a:pPr>
              <a:lnSpc>
                <a:spcPct val="120000"/>
              </a:lnSpc>
              <a:defRPr/>
            </a:pPr>
            <a:r>
              <a:rPr lang="nl-NL" sz="2000" dirty="0">
                <a:solidFill>
                  <a:schemeClr val="bg1"/>
                </a:solidFill>
                <a:latin typeface="Verdana" panose="020B0604030504040204" pitchFamily="34" charset="0"/>
                <a:ea typeface="Verdana" panose="020B0604030504040204" pitchFamily="34" charset="0"/>
              </a:rPr>
              <a:t>TRAININGSWEEKEND </a:t>
            </a:r>
          </a:p>
          <a:p>
            <a:pPr>
              <a:lnSpc>
                <a:spcPct val="120000"/>
              </a:lnSpc>
              <a:defRPr/>
            </a:pPr>
            <a:endParaRPr lang="nl-NL" sz="2000" dirty="0">
              <a:solidFill>
                <a:schemeClr val="bg1"/>
              </a:solidFill>
              <a:latin typeface="Verdana" panose="020B0604030504040204" pitchFamily="34" charset="0"/>
              <a:ea typeface="Verdana" panose="020B0604030504040204" pitchFamily="34" charset="0"/>
            </a:endParaRPr>
          </a:p>
          <a:p>
            <a:pPr marL="342900" indent="-342900">
              <a:lnSpc>
                <a:spcPct val="120000"/>
              </a:lnSpc>
              <a:spcAft>
                <a:spcPts val="600"/>
              </a:spcAft>
              <a:buFont typeface="Verdana" panose="020B0604030504040204" pitchFamily="34" charset="0"/>
              <a:buChar char="‒"/>
              <a:defRPr/>
            </a:pPr>
            <a:r>
              <a:rPr lang="nl-NL" sz="2000" dirty="0">
                <a:solidFill>
                  <a:schemeClr val="bg1"/>
                </a:solidFill>
                <a:latin typeface="Verdana" panose="020B0604030504040204" pitchFamily="34" charset="0"/>
                <a:ea typeface="Verdana" panose="020B0604030504040204" pitchFamily="34" charset="0"/>
              </a:rPr>
              <a:t>Leiderschapscapaciteiten ontwikkelen, jongeren 22–28 jaar</a:t>
            </a:r>
            <a:br>
              <a:rPr lang="nl-NL" sz="2000" dirty="0">
                <a:solidFill>
                  <a:schemeClr val="bg1"/>
                </a:solidFill>
                <a:latin typeface="Verdana" panose="020B0604030504040204" pitchFamily="34" charset="0"/>
                <a:ea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rPr>
              <a:t>(studerend of &lt;2 jaar werkervaring)</a:t>
            </a:r>
          </a:p>
          <a:p>
            <a:pPr marL="342900" indent="-342900">
              <a:lnSpc>
                <a:spcPct val="120000"/>
              </a:lnSpc>
              <a:spcAft>
                <a:spcPts val="600"/>
              </a:spcAft>
              <a:buFont typeface="Verdana" panose="020B0604030504040204" pitchFamily="34" charset="0"/>
              <a:buChar char="‒"/>
              <a:defRPr/>
            </a:pPr>
            <a:r>
              <a:rPr lang="nl-NL" sz="2000" dirty="0">
                <a:solidFill>
                  <a:schemeClr val="bg1"/>
                </a:solidFill>
                <a:latin typeface="Verdana" panose="020B0604030504040204" pitchFamily="34" charset="0"/>
                <a:ea typeface="Verdana" panose="020B0604030504040204" pitchFamily="34" charset="0"/>
              </a:rPr>
              <a:t>Rotarians zijn trainers</a:t>
            </a:r>
          </a:p>
          <a:p>
            <a:pPr marL="342900" indent="-342900">
              <a:lnSpc>
                <a:spcPct val="120000"/>
              </a:lnSpc>
              <a:spcAft>
                <a:spcPts val="600"/>
              </a:spcAft>
              <a:buFont typeface="Verdana" panose="020B0604030504040204" pitchFamily="34" charset="0"/>
              <a:buChar char="‒"/>
              <a:defRPr/>
            </a:pPr>
            <a:r>
              <a:rPr lang="nl-NL" sz="2000" dirty="0">
                <a:solidFill>
                  <a:schemeClr val="bg1"/>
                </a:solidFill>
                <a:latin typeface="Verdana" panose="020B0604030504040204" pitchFamily="34" charset="0"/>
                <a:ea typeface="Verdana" panose="020B0604030504040204" pitchFamily="34" charset="0"/>
              </a:rPr>
              <a:t>Kosten pp € 450 (Rotaryclub)</a:t>
            </a:r>
            <a:br>
              <a:rPr lang="nl-NL" sz="2000" dirty="0">
                <a:solidFill>
                  <a:schemeClr val="bg1"/>
                </a:solidFill>
                <a:latin typeface="Verdana" panose="020B0604030504040204" pitchFamily="34" charset="0"/>
                <a:ea typeface="Verdana" panose="020B0604030504040204" pitchFamily="34" charset="0"/>
              </a:rPr>
            </a:br>
            <a:r>
              <a:rPr lang="nl-NL" sz="2000" dirty="0">
                <a:solidFill>
                  <a:schemeClr val="bg1"/>
                </a:solidFill>
                <a:latin typeface="Verdana" panose="020B0604030504040204" pitchFamily="34" charset="0"/>
                <a:ea typeface="Verdana" panose="020B0604030504040204" pitchFamily="34" charset="0"/>
              </a:rPr>
              <a:t>plus € 75 (deelnemer)</a:t>
            </a:r>
          </a:p>
          <a:p>
            <a:pPr marL="342900" indent="-342900">
              <a:lnSpc>
                <a:spcPct val="120000"/>
              </a:lnSpc>
              <a:spcAft>
                <a:spcPts val="600"/>
              </a:spcAft>
              <a:buFont typeface="Verdana" panose="020B0604030504040204" pitchFamily="34" charset="0"/>
              <a:buChar char="‒"/>
              <a:defRPr/>
            </a:pPr>
            <a:endParaRPr lang="nl-NL" altLang="nl-NL" sz="2000" dirty="0">
              <a:latin typeface="Verdana" panose="020B0604030504040204" pitchFamily="34" charset="0"/>
              <a:ea typeface="Verdana" panose="020B0604030504040204" pitchFamily="34" charset="0"/>
            </a:endParaRPr>
          </a:p>
        </p:txBody>
      </p:sp>
      <p:pic>
        <p:nvPicPr>
          <p:cNvPr id="8" name="Afbeelding 7" descr="Afbeelding met binnen, plafond, vloer, muur&#10;&#10;Beschrijving is gegenereerd met zeer hoge betrouwbaarheid">
            <a:extLst>
              <a:ext uri="{FF2B5EF4-FFF2-40B4-BE49-F238E27FC236}">
                <a16:creationId xmlns:a16="http://schemas.microsoft.com/office/drawing/2014/main" id="{5E77EC9D-C092-4748-8428-A141EB269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559" y="370114"/>
            <a:ext cx="3320265" cy="2216277"/>
          </a:xfrm>
          <a:prstGeom prst="rect">
            <a:avLst/>
          </a:prstGeom>
        </p:spPr>
      </p:pic>
      <p:pic>
        <p:nvPicPr>
          <p:cNvPr id="9" name="Picture 2" descr="https://www.rotary.nl/d1570/activiteiten/youthservice/ryla/over/webhar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559" y="2580419"/>
            <a:ext cx="3332063" cy="172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1832553"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Interact</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059583"/>
            <a:ext cx="5770984" cy="3724096"/>
          </a:xfrm>
          <a:prstGeom prst="rect">
            <a:avLst/>
          </a:prstGeom>
        </p:spPr>
        <p:txBody>
          <a:bodyPr wrap="square">
            <a:spAutoFit/>
          </a:bodyPr>
          <a:lstStyle/>
          <a:p>
            <a:pPr marL="342900" indent="-342900">
              <a:spcBef>
                <a:spcPts val="1800"/>
              </a:spcBef>
              <a:buFont typeface="Verdana" panose="020B0604030504040204" pitchFamily="34" charset="0"/>
              <a:buChar char="‒"/>
            </a:pPr>
            <a:r>
              <a:rPr lang="nl-NL" dirty="0">
                <a:solidFill>
                  <a:schemeClr val="bg1"/>
                </a:solidFill>
                <a:latin typeface="Verdana" panose="020B0604030504040204" pitchFamily="34" charset="0"/>
                <a:ea typeface="Verdana" panose="020B0604030504040204" pitchFamily="34" charset="0"/>
              </a:rPr>
              <a:t>Leeftijd 12-18 jaar</a:t>
            </a:r>
          </a:p>
          <a:p>
            <a:pPr marL="342900" indent="-342900">
              <a:spcBef>
                <a:spcPts val="1800"/>
              </a:spcBef>
              <a:buFont typeface="Verdana" panose="020B0604030504040204" pitchFamily="34" charset="0"/>
              <a:buChar char="‒"/>
            </a:pPr>
            <a:r>
              <a:rPr lang="nl-NL" dirty="0">
                <a:solidFill>
                  <a:schemeClr val="bg1"/>
                </a:solidFill>
                <a:latin typeface="Verdana" panose="020B0604030504040204" pitchFamily="34" charset="0"/>
                <a:ea typeface="Verdana" panose="020B0604030504040204" pitchFamily="34" charset="0"/>
              </a:rPr>
              <a:t>Projecten en activiteiten tijdens schooljaar	 </a:t>
            </a:r>
          </a:p>
          <a:p>
            <a:pPr marL="342900" indent="-342900">
              <a:spcBef>
                <a:spcPts val="1800"/>
              </a:spcBef>
              <a:buFont typeface="Verdana" panose="020B0604030504040204" pitchFamily="34" charset="0"/>
              <a:buChar char="‒"/>
            </a:pPr>
            <a:r>
              <a:rPr lang="nl-NL" dirty="0">
                <a:solidFill>
                  <a:schemeClr val="bg1"/>
                </a:solidFill>
                <a:latin typeface="Verdana" panose="020B0604030504040204" pitchFamily="34" charset="0"/>
                <a:ea typeface="Verdana" panose="020B0604030504040204" pitchFamily="34" charset="0"/>
              </a:rPr>
              <a:t>Verantwoordelijkheidsgevoel</a:t>
            </a:r>
          </a:p>
          <a:p>
            <a:pPr marL="342900" indent="-342900">
              <a:spcBef>
                <a:spcPts val="1800"/>
              </a:spcBef>
              <a:buFont typeface="Verdana" panose="020B0604030504040204" pitchFamily="34" charset="0"/>
              <a:buChar char="‒"/>
            </a:pPr>
            <a:r>
              <a:rPr lang="nl-NL" dirty="0">
                <a:solidFill>
                  <a:schemeClr val="bg1"/>
                </a:solidFill>
                <a:latin typeface="Verdana" panose="020B0604030504040204" pitchFamily="34" charset="0"/>
                <a:ea typeface="Verdana" panose="020B0604030504040204" pitchFamily="34" charset="0"/>
              </a:rPr>
              <a:t>Onderling begrip en behulpzaamheid </a:t>
            </a:r>
          </a:p>
          <a:p>
            <a:pPr marL="342900" indent="-342900">
              <a:spcBef>
                <a:spcPts val="1800"/>
              </a:spcBef>
              <a:buFont typeface="Verdana" panose="020B0604030504040204" pitchFamily="34" charset="0"/>
              <a:buChar char="‒"/>
            </a:pPr>
            <a:r>
              <a:rPr lang="nl-NL" dirty="0">
                <a:solidFill>
                  <a:schemeClr val="bg1"/>
                </a:solidFill>
                <a:latin typeface="Verdana" panose="020B0604030504040204" pitchFamily="34" charset="0"/>
                <a:ea typeface="Verdana" panose="020B0604030504040204" pitchFamily="34" charset="0"/>
              </a:rPr>
              <a:t>Hulp aan de samenleving</a:t>
            </a:r>
          </a:p>
          <a:p>
            <a:pPr marL="342900" indent="-342900">
              <a:spcBef>
                <a:spcPts val="1800"/>
              </a:spcBef>
              <a:buFont typeface="Verdana" panose="020B0604030504040204" pitchFamily="34" charset="0"/>
              <a:buChar char="‒"/>
            </a:pPr>
            <a:r>
              <a:rPr lang="nl-NL" dirty="0">
                <a:solidFill>
                  <a:schemeClr val="bg1"/>
                </a:solidFill>
                <a:latin typeface="Verdana" panose="020B0604030504040204" pitchFamily="34" charset="0"/>
                <a:ea typeface="Verdana" panose="020B0604030504040204" pitchFamily="34" charset="0"/>
              </a:rPr>
              <a:t>Ontdekken van internationaal</a:t>
            </a:r>
            <a:br>
              <a:rPr lang="nl-NL" dirty="0">
                <a:solidFill>
                  <a:schemeClr val="bg1"/>
                </a:solidFill>
                <a:latin typeface="Verdana" panose="020B0604030504040204" pitchFamily="34" charset="0"/>
                <a:ea typeface="Verdana" panose="020B0604030504040204" pitchFamily="34" charset="0"/>
              </a:rPr>
            </a:br>
            <a:r>
              <a:rPr lang="nl-NL" dirty="0">
                <a:solidFill>
                  <a:schemeClr val="bg1"/>
                </a:solidFill>
                <a:latin typeface="Verdana" panose="020B0604030504040204" pitchFamily="34" charset="0"/>
                <a:ea typeface="Verdana" panose="020B0604030504040204" pitchFamily="34" charset="0"/>
              </a:rPr>
              <a:t>netwerk</a:t>
            </a:r>
          </a:p>
          <a:p>
            <a:pPr marL="342900" indent="-342900">
              <a:spcBef>
                <a:spcPts val="1800"/>
              </a:spcBef>
              <a:buFont typeface="Verdana" panose="020B0604030504040204" pitchFamily="34" charset="0"/>
              <a:buChar char="‒"/>
            </a:pPr>
            <a:r>
              <a:rPr lang="nl-NL" dirty="0">
                <a:solidFill>
                  <a:schemeClr val="bg1"/>
                </a:solidFill>
                <a:latin typeface="Verdana" panose="020B0604030504040204" pitchFamily="34" charset="0"/>
                <a:ea typeface="Verdana" panose="020B0604030504040204" pitchFamily="34" charset="0"/>
              </a:rPr>
              <a:t>Persoonlijke ontwikkeling</a:t>
            </a:r>
            <a:r>
              <a:rPr lang="nl-NL" sz="2000" b="1" dirty="0">
                <a:solidFill>
                  <a:schemeClr val="bg1"/>
                </a:solidFill>
              </a:rPr>
              <a:t> </a:t>
            </a:r>
            <a:endParaRPr lang="nl-NL" altLang="nl-NL" sz="2000" dirty="0">
              <a:latin typeface="Georgia" panose="02040502050405020303" pitchFamily="18" charset="0"/>
              <a:ea typeface="ＭＳ Ｐゴシック" pitchFamily="2" charset="-128"/>
            </a:endParaRPr>
          </a:p>
        </p:txBody>
      </p:sp>
      <p:pic>
        <p:nvPicPr>
          <p:cNvPr id="8" name="Afbeelding 7">
            <a:extLst>
              <a:ext uri="{FF2B5EF4-FFF2-40B4-BE49-F238E27FC236}">
                <a16:creationId xmlns:a16="http://schemas.microsoft.com/office/drawing/2014/main" id="{4CB80D89-EAD7-4DFB-9D86-277D868139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3" t="6308"/>
          <a:stretch/>
        </p:blipFill>
        <p:spPr>
          <a:xfrm>
            <a:off x="5920202" y="1894335"/>
            <a:ext cx="3223798" cy="2054592"/>
          </a:xfrm>
          <a:prstGeom prst="rect">
            <a:avLst/>
          </a:prstGeom>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202" y="664440"/>
            <a:ext cx="3206678" cy="108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8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88" y="-14769"/>
            <a:ext cx="9180512" cy="5164038"/>
          </a:xfrm>
          <a:prstGeom prst="rect">
            <a:avLst/>
          </a:prstGeom>
        </p:spPr>
      </p:pic>
      <p:sp>
        <p:nvSpPr>
          <p:cNvPr id="3" name="Tekstvak 2"/>
          <p:cNvSpPr txBox="1"/>
          <p:nvPr/>
        </p:nvSpPr>
        <p:spPr>
          <a:xfrm>
            <a:off x="457200" y="370114"/>
            <a:ext cx="1909497"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Rotaract</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150955"/>
            <a:ext cx="4186808" cy="3170099"/>
          </a:xfrm>
          <a:prstGeom prst="rect">
            <a:avLst/>
          </a:prstGeom>
        </p:spPr>
        <p:txBody>
          <a:bodyPr wrap="square">
            <a:spAutoFit/>
          </a:bodyPr>
          <a:lstStyle/>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leeftijd vanaf 18 jaar</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maatschappelijke service</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leiderschapsontwikkeling</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professionele ontwikkeling</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persoonlijke ontwikkeling</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internationale service</a:t>
            </a:r>
          </a:p>
          <a:p>
            <a:pPr marL="342900" indent="-342900">
              <a:spcBef>
                <a:spcPts val="1200"/>
              </a:spcBef>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gezelligheid</a:t>
            </a:r>
            <a:endParaRPr lang="nl-NL" sz="900" b="1" dirty="0">
              <a:solidFill>
                <a:srgbClr val="00007D"/>
              </a:solidFill>
              <a:latin typeface="Verdana" panose="020B0604030504040204" pitchFamily="34" charset="0"/>
              <a:ea typeface="Verdana" panose="020B060403050404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1704" y="580966"/>
            <a:ext cx="3042295" cy="131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descr="Afbeelding met persoon, staand, man, kostuum&#10;&#10;Beschrijving is gegenereerd met zeer hoge betrouwbaarheid">
            <a:extLst>
              <a:ext uri="{FF2B5EF4-FFF2-40B4-BE49-F238E27FC236}">
                <a16:creationId xmlns:a16="http://schemas.microsoft.com/office/drawing/2014/main" id="{B1F3D424-B1F0-4CC4-BD9E-A5610D4655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1705" y="1904576"/>
            <a:ext cx="3042295" cy="2135836"/>
          </a:xfrm>
          <a:prstGeom prst="rect">
            <a:avLst/>
          </a:prstGeom>
        </p:spPr>
      </p:pic>
    </p:spTree>
    <p:extLst>
      <p:ext uri="{BB962C8B-B14F-4D97-AF65-F5344CB8AC3E}">
        <p14:creationId xmlns:p14="http://schemas.microsoft.com/office/powerpoint/2010/main" val="388896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769"/>
            <a:ext cx="9180512" cy="5164038"/>
          </a:xfrm>
          <a:prstGeom prst="rect">
            <a:avLst/>
          </a:prstGeom>
        </p:spPr>
      </p:pic>
      <p:sp>
        <p:nvSpPr>
          <p:cNvPr id="3" name="Tekstvak 2"/>
          <p:cNvSpPr txBox="1"/>
          <p:nvPr/>
        </p:nvSpPr>
        <p:spPr>
          <a:xfrm>
            <a:off x="457200" y="370114"/>
            <a:ext cx="4373313"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Leerdoelen</a:t>
            </a:r>
            <a:r>
              <a:rPr lang="en-GB" sz="2800" b="1" dirty="0">
                <a:solidFill>
                  <a:prstClr val="white"/>
                </a:solidFill>
                <a:latin typeface="Verdana" panose="020B0604030504040204" pitchFamily="34" charset="0"/>
                <a:ea typeface="Verdana" panose="020B0604030504040204" pitchFamily="34" charset="0"/>
              </a:rPr>
              <a:t> </a:t>
            </a:r>
            <a:r>
              <a:rPr lang="en-GB" sz="2800" b="1" dirty="0" err="1">
                <a:solidFill>
                  <a:prstClr val="white"/>
                </a:solidFill>
                <a:latin typeface="Verdana" panose="020B0604030504040204" pitchFamily="34" charset="0"/>
                <a:ea typeface="Verdana" panose="020B0604030504040204" pitchFamily="34" charset="0"/>
              </a:rPr>
              <a:t>gehaald</a:t>
            </a:r>
            <a:r>
              <a:rPr lang="en-GB" sz="2800" b="1" dirty="0">
                <a:solidFill>
                  <a:prstClr val="white"/>
                </a:solidFill>
                <a:latin typeface="Verdana" panose="020B0604030504040204" pitchFamily="34" charset="0"/>
                <a:ea typeface="Verdana" panose="020B0604030504040204" pitchFamily="34" charset="0"/>
              </a:rPr>
              <a:t>?</a:t>
            </a:r>
            <a:endParaRPr lang="nl-NL" sz="2800" dirty="0">
              <a:solidFill>
                <a:prstClr val="black"/>
              </a:solidFill>
            </a:endParaRPr>
          </a:p>
        </p:txBody>
      </p:sp>
      <p:sp>
        <p:nvSpPr>
          <p:cNvPr id="5" name="Rechthoek 4"/>
          <p:cNvSpPr/>
          <p:nvPr/>
        </p:nvSpPr>
        <p:spPr>
          <a:xfrm>
            <a:off x="457207" y="1073907"/>
            <a:ext cx="7663543" cy="3323987"/>
          </a:xfrm>
          <a:prstGeom prst="rect">
            <a:avLst/>
          </a:prstGeom>
        </p:spPr>
        <p:txBody>
          <a:bodyPr wrap="square">
            <a:spAutoFit/>
          </a:bodyPr>
          <a:lstStyle/>
          <a:p>
            <a:pPr>
              <a:lnSpc>
                <a:spcPct val="150000"/>
              </a:lnSpc>
            </a:pPr>
            <a:r>
              <a:rPr lang="nl-NL" altLang="nl-NL" sz="2000" dirty="0">
                <a:solidFill>
                  <a:schemeClr val="bg1"/>
                </a:solidFill>
                <a:latin typeface="Verdana" panose="020B0604030504040204" pitchFamily="34" charset="0"/>
                <a:ea typeface="Verdana" panose="020B0604030504040204" pitchFamily="34" charset="0"/>
              </a:rPr>
              <a:t>Je verwerft kennis over / inzicht in:</a:t>
            </a:r>
          </a:p>
          <a:p>
            <a:pPr marL="342900" indent="-342900">
              <a:lnSpc>
                <a:spcPct val="150000"/>
              </a:lnSpc>
              <a:buFont typeface="Verdana" panose="020B0604030504040204" pitchFamily="34" charset="0"/>
              <a:buChar char="‒"/>
            </a:pPr>
            <a:r>
              <a:rPr lang="nl-NL" altLang="nl-NL" sz="2000" dirty="0">
                <a:solidFill>
                  <a:schemeClr val="bg1"/>
                </a:solidFill>
                <a:latin typeface="Verdana" panose="020B0604030504040204" pitchFamily="34" charset="0"/>
                <a:ea typeface="Verdana" panose="020B0604030504040204" pitchFamily="34" charset="0"/>
              </a:rPr>
              <a:t>Doelstelling </a:t>
            </a:r>
            <a:r>
              <a:rPr lang="nl-NL" altLang="nl-NL" sz="2000" dirty="0" err="1">
                <a:solidFill>
                  <a:schemeClr val="bg1"/>
                </a:solidFill>
                <a:latin typeface="Verdana" panose="020B0604030504040204" pitchFamily="34" charset="0"/>
                <a:ea typeface="Verdana" panose="020B0604030504040204" pitchFamily="34" charset="0"/>
              </a:rPr>
              <a:t>Youth</a:t>
            </a:r>
            <a:r>
              <a:rPr lang="nl-NL" altLang="nl-NL" sz="2000" dirty="0">
                <a:solidFill>
                  <a:schemeClr val="bg1"/>
                </a:solidFill>
                <a:latin typeface="Verdana" panose="020B0604030504040204" pitchFamily="34" charset="0"/>
                <a:ea typeface="Verdana" panose="020B0604030504040204" pitchFamily="34" charset="0"/>
              </a:rPr>
              <a:t> Service</a:t>
            </a:r>
          </a:p>
          <a:p>
            <a:pPr marL="342900" indent="-342900">
              <a:lnSpc>
                <a:spcPct val="150000"/>
              </a:lnSpc>
              <a:buFont typeface="Verdana" panose="020B0604030504040204" pitchFamily="34" charset="0"/>
              <a:buChar char="‒"/>
            </a:pPr>
            <a:r>
              <a:rPr lang="nl-NL" altLang="nl-NL" sz="2000" dirty="0">
                <a:solidFill>
                  <a:schemeClr val="bg1"/>
                </a:solidFill>
                <a:latin typeface="Verdana" panose="020B0604030504040204" pitchFamily="34" charset="0"/>
                <a:ea typeface="Verdana" panose="020B0604030504040204" pitchFamily="34" charset="0"/>
              </a:rPr>
              <a:t>Organisatie </a:t>
            </a:r>
            <a:r>
              <a:rPr lang="nl-NL" altLang="nl-NL" sz="2000" dirty="0" err="1">
                <a:solidFill>
                  <a:schemeClr val="bg1"/>
                </a:solidFill>
                <a:latin typeface="Verdana" panose="020B0604030504040204" pitchFamily="34" charset="0"/>
                <a:ea typeface="Verdana" panose="020B0604030504040204" pitchFamily="34" charset="0"/>
              </a:rPr>
              <a:t>Youth</a:t>
            </a:r>
            <a:r>
              <a:rPr lang="nl-NL" altLang="nl-NL" sz="2000" dirty="0">
                <a:solidFill>
                  <a:schemeClr val="bg1"/>
                </a:solidFill>
                <a:latin typeface="Verdana" panose="020B0604030504040204" pitchFamily="34" charset="0"/>
                <a:ea typeface="Verdana" panose="020B0604030504040204" pitchFamily="34" charset="0"/>
              </a:rPr>
              <a:t> in district </a:t>
            </a:r>
            <a:r>
              <a:rPr lang="nl-NL" altLang="nl-NL" sz="2000" dirty="0">
                <a:solidFill>
                  <a:srgbClr val="FFC000"/>
                </a:solidFill>
                <a:latin typeface="Verdana" panose="020B0604030504040204" pitchFamily="34" charset="0"/>
                <a:ea typeface="Verdana" panose="020B0604030504040204" pitchFamily="34" charset="0"/>
              </a:rPr>
              <a:t>xxx</a:t>
            </a:r>
          </a:p>
          <a:p>
            <a:pPr marL="342900" indent="-342900">
              <a:lnSpc>
                <a:spcPct val="150000"/>
              </a:lnSpc>
              <a:buFont typeface="Verdana" panose="020B0604030504040204" pitchFamily="34" charset="0"/>
              <a:buChar char="‒"/>
            </a:pPr>
            <a:r>
              <a:rPr lang="nl-NL" altLang="nl-NL" sz="2000" dirty="0">
                <a:solidFill>
                  <a:schemeClr val="bg1"/>
                </a:solidFill>
                <a:latin typeface="Verdana" panose="020B0604030504040204" pitchFamily="34" charset="0"/>
                <a:ea typeface="Verdana" panose="020B0604030504040204" pitchFamily="34" charset="0"/>
              </a:rPr>
              <a:t>New </a:t>
            </a:r>
            <a:r>
              <a:rPr lang="nl-NL" altLang="nl-NL" sz="2000" dirty="0" err="1">
                <a:solidFill>
                  <a:schemeClr val="bg1"/>
                </a:solidFill>
                <a:latin typeface="Verdana" panose="020B0604030504040204" pitchFamily="34" charset="0"/>
                <a:ea typeface="Verdana" panose="020B0604030504040204" pitchFamily="34" charset="0"/>
              </a:rPr>
              <a:t>Generation</a:t>
            </a:r>
            <a:r>
              <a:rPr lang="nl-NL" altLang="nl-NL" sz="2000" dirty="0">
                <a:solidFill>
                  <a:schemeClr val="bg1"/>
                </a:solidFill>
                <a:latin typeface="Verdana" panose="020B0604030504040204" pitchFamily="34" charset="0"/>
                <a:ea typeface="Verdana" panose="020B0604030504040204" pitchFamily="34" charset="0"/>
              </a:rPr>
              <a:t> Exchange</a:t>
            </a:r>
          </a:p>
          <a:p>
            <a:pPr marL="342900" indent="-342900">
              <a:lnSpc>
                <a:spcPct val="150000"/>
              </a:lnSpc>
              <a:buFont typeface="Verdana" panose="020B0604030504040204" pitchFamily="34" charset="0"/>
              <a:buChar char="‒"/>
            </a:pPr>
            <a:r>
              <a:rPr lang="nl-NL" altLang="nl-NL" sz="2000" dirty="0">
                <a:solidFill>
                  <a:schemeClr val="bg1"/>
                </a:solidFill>
                <a:latin typeface="Verdana" panose="020B0604030504040204" pitchFamily="34" charset="0"/>
                <a:ea typeface="Verdana" panose="020B0604030504040204" pitchFamily="34" charset="0"/>
              </a:rPr>
              <a:t>Zomerkampen</a:t>
            </a:r>
          </a:p>
          <a:p>
            <a:pPr marL="342900" indent="-342900">
              <a:lnSpc>
                <a:spcPct val="150000"/>
              </a:lnSpc>
              <a:buFont typeface="Verdana" panose="020B0604030504040204" pitchFamily="34" charset="0"/>
              <a:buChar char="‒"/>
            </a:pPr>
            <a:r>
              <a:rPr lang="nl-NL" altLang="nl-NL" sz="2000" dirty="0">
                <a:solidFill>
                  <a:schemeClr val="bg1"/>
                </a:solidFill>
                <a:latin typeface="Verdana" panose="020B0604030504040204" pitchFamily="34" charset="0"/>
                <a:ea typeface="Verdana" panose="020B0604030504040204" pitchFamily="34" charset="0"/>
              </a:rPr>
              <a:t>RYLA</a:t>
            </a:r>
          </a:p>
          <a:p>
            <a:pPr marL="342900" indent="-342900">
              <a:lnSpc>
                <a:spcPct val="150000"/>
              </a:lnSpc>
              <a:buFont typeface="Verdana" panose="020B0604030504040204" pitchFamily="34" charset="0"/>
              <a:buChar char="‒"/>
            </a:pPr>
            <a:r>
              <a:rPr lang="nl-NL" altLang="nl-NL" sz="2000" dirty="0">
                <a:solidFill>
                  <a:schemeClr val="bg1"/>
                </a:solidFill>
                <a:latin typeface="Verdana" panose="020B0604030504040204" pitchFamily="34" charset="0"/>
                <a:ea typeface="Verdana" panose="020B0604030504040204" pitchFamily="34" charset="0"/>
              </a:rPr>
              <a:t>Jongeren in Rotary – wat is jong?</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8099"/>
            <a:ext cx="1600644" cy="140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4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769"/>
            <a:ext cx="9180512" cy="5164038"/>
          </a:xfrm>
          <a:prstGeom prst="rect">
            <a:avLst/>
          </a:prstGeom>
        </p:spPr>
      </p:pic>
      <p:sp>
        <p:nvSpPr>
          <p:cNvPr id="3" name="Tekstvak 2"/>
          <p:cNvSpPr txBox="1"/>
          <p:nvPr/>
        </p:nvSpPr>
        <p:spPr>
          <a:xfrm>
            <a:off x="457200" y="370114"/>
            <a:ext cx="4373313"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Leerdoelen</a:t>
            </a:r>
            <a:r>
              <a:rPr lang="en-GB" sz="2800" b="1" dirty="0">
                <a:solidFill>
                  <a:prstClr val="white"/>
                </a:solidFill>
                <a:latin typeface="Verdana" panose="020B0604030504040204" pitchFamily="34" charset="0"/>
                <a:ea typeface="Verdana" panose="020B0604030504040204" pitchFamily="34" charset="0"/>
              </a:rPr>
              <a:t> </a:t>
            </a:r>
            <a:r>
              <a:rPr lang="en-GB" sz="2800" b="1" dirty="0" err="1">
                <a:solidFill>
                  <a:prstClr val="white"/>
                </a:solidFill>
                <a:latin typeface="Verdana" panose="020B0604030504040204" pitchFamily="34" charset="0"/>
                <a:ea typeface="Verdana" panose="020B0604030504040204" pitchFamily="34" charset="0"/>
              </a:rPr>
              <a:t>gehaald</a:t>
            </a:r>
            <a:r>
              <a:rPr lang="en-GB" sz="2800" b="1" dirty="0">
                <a:solidFill>
                  <a:prstClr val="white"/>
                </a:solidFill>
                <a:latin typeface="Verdana" panose="020B0604030504040204" pitchFamily="34" charset="0"/>
                <a:ea typeface="Verdana" panose="020B0604030504040204" pitchFamily="34" charset="0"/>
              </a:rPr>
              <a:t>?</a:t>
            </a:r>
            <a:endParaRPr lang="nl-NL" sz="2800" dirty="0">
              <a:solidFill>
                <a:prstClr val="black"/>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83837"/>
            <a:ext cx="6840762" cy="4250166"/>
          </a:xfrm>
          <a:prstGeom prst="rect">
            <a:avLst/>
          </a:prstGeom>
        </p:spPr>
      </p:pic>
      <p:sp>
        <p:nvSpPr>
          <p:cNvPr id="8" name="Tekstvak 7"/>
          <p:cNvSpPr txBox="1"/>
          <p:nvPr/>
        </p:nvSpPr>
        <p:spPr>
          <a:xfrm>
            <a:off x="3337522" y="1995400"/>
            <a:ext cx="3960440" cy="646331"/>
          </a:xfrm>
          <a:prstGeom prst="rect">
            <a:avLst/>
          </a:prstGeom>
          <a:solidFill>
            <a:schemeClr val="tx1">
              <a:lumMod val="20000"/>
              <a:lumOff val="80000"/>
            </a:schemeClr>
          </a:solidFill>
        </p:spPr>
        <p:txBody>
          <a:bodyPr wrap="square" rtlCol="0">
            <a:spAutoFit/>
          </a:bodyPr>
          <a:lstStyle/>
          <a:p>
            <a:pPr marL="171450" indent="-171450">
              <a:buFont typeface="Verdana" panose="020B0604030504040204" pitchFamily="34" charset="0"/>
              <a:buChar char="‒"/>
            </a:pPr>
            <a:r>
              <a:rPr lang="nl-NL" sz="1200" b="1" dirty="0">
                <a:solidFill>
                  <a:srgbClr val="0D0C0B"/>
                </a:solidFill>
                <a:latin typeface="Verdana" panose="020B0604030504040204" pitchFamily="34" charset="0"/>
                <a:ea typeface="Verdana" panose="020B0604030504040204" pitchFamily="34" charset="0"/>
              </a:rPr>
              <a:t>Jongeren kansrijk(er) maken en daarmee</a:t>
            </a:r>
          </a:p>
          <a:p>
            <a:pPr marL="171450" indent="-171450">
              <a:buFont typeface="Verdana" panose="020B0604030504040204" pitchFamily="34" charset="0"/>
              <a:buChar char="‒"/>
            </a:pPr>
            <a:r>
              <a:rPr lang="nl-NL" sz="1200" b="1" dirty="0">
                <a:solidFill>
                  <a:srgbClr val="0D0C0B"/>
                </a:solidFill>
                <a:latin typeface="Verdana" panose="020B0604030504040204" pitchFamily="34" charset="0"/>
                <a:ea typeface="Verdana" panose="020B0604030504040204" pitchFamily="34" charset="0"/>
              </a:rPr>
              <a:t>een bijdrage aan regionale en</a:t>
            </a:r>
          </a:p>
          <a:p>
            <a:pPr marL="171450" indent="-171450">
              <a:buFont typeface="Verdana" panose="020B0604030504040204" pitchFamily="34" charset="0"/>
              <a:buChar char="‒"/>
            </a:pPr>
            <a:r>
              <a:rPr lang="nl-NL" sz="1200" b="1" dirty="0">
                <a:solidFill>
                  <a:srgbClr val="0D0C0B"/>
                </a:solidFill>
                <a:latin typeface="Verdana" panose="020B0604030504040204" pitchFamily="34" charset="0"/>
                <a:ea typeface="Verdana" panose="020B0604030504040204" pitchFamily="34" charset="0"/>
              </a:rPr>
              <a:t>mondiale ontwikkeling</a:t>
            </a:r>
          </a:p>
        </p:txBody>
      </p:sp>
      <p:sp>
        <p:nvSpPr>
          <p:cNvPr id="9" name="Tekstvak 8"/>
          <p:cNvSpPr txBox="1"/>
          <p:nvPr/>
        </p:nvSpPr>
        <p:spPr>
          <a:xfrm>
            <a:off x="3337522" y="3189816"/>
            <a:ext cx="3973426" cy="646331"/>
          </a:xfrm>
          <a:prstGeom prst="rect">
            <a:avLst/>
          </a:prstGeom>
          <a:solidFill>
            <a:schemeClr val="tx1">
              <a:lumMod val="20000"/>
              <a:lumOff val="80000"/>
            </a:schemeClr>
          </a:solidFill>
        </p:spPr>
        <p:txBody>
          <a:bodyPr wrap="square" rtlCol="0">
            <a:spAutoFit/>
          </a:bodyPr>
          <a:lstStyle/>
          <a:p>
            <a:pPr marL="171450" indent="-171450">
              <a:buFont typeface="Verdana" panose="020B0604030504040204" pitchFamily="34" charset="0"/>
              <a:buChar char="‒"/>
            </a:pPr>
            <a:r>
              <a:rPr lang="nl-NL" sz="1200" b="1" dirty="0">
                <a:solidFill>
                  <a:srgbClr val="0D0C0B"/>
                </a:solidFill>
                <a:latin typeface="Verdana" panose="020B0604030504040204" pitchFamily="34" charset="0"/>
                <a:ea typeface="Verdana" panose="020B0604030504040204" pitchFamily="34" charset="0"/>
              </a:rPr>
              <a:t>Netwerk op basis van fellowship</a:t>
            </a:r>
          </a:p>
          <a:p>
            <a:pPr marL="171450" indent="-171450">
              <a:buFont typeface="Verdana" panose="020B0604030504040204" pitchFamily="34" charset="0"/>
              <a:buChar char="‒"/>
            </a:pPr>
            <a:r>
              <a:rPr lang="nl-NL" sz="1200" b="1" dirty="0">
                <a:solidFill>
                  <a:srgbClr val="0D0C0B"/>
                </a:solidFill>
                <a:latin typeface="Verdana" panose="020B0604030504040204" pitchFamily="34" charset="0"/>
                <a:ea typeface="Verdana" panose="020B0604030504040204" pitchFamily="34" charset="0"/>
              </a:rPr>
              <a:t>Kennis van lokale taal</a:t>
            </a:r>
          </a:p>
          <a:p>
            <a:pPr marL="171450" indent="-171450">
              <a:buFont typeface="Verdana" panose="020B0604030504040204" pitchFamily="34" charset="0"/>
              <a:buChar char="‒"/>
            </a:pPr>
            <a:r>
              <a:rPr lang="nl-NL" sz="1200" b="1" dirty="0">
                <a:solidFill>
                  <a:srgbClr val="0D0C0B"/>
                </a:solidFill>
                <a:latin typeface="Verdana" panose="020B0604030504040204" pitchFamily="34" charset="0"/>
                <a:ea typeface="Verdana" panose="020B0604030504040204" pitchFamily="34" charset="0"/>
              </a:rPr>
              <a:t>Persoonlijke ontwikkeling / leiderschap</a:t>
            </a:r>
          </a:p>
        </p:txBody>
      </p:sp>
      <p:sp>
        <p:nvSpPr>
          <p:cNvPr id="10" name="Tekstvak 9"/>
          <p:cNvSpPr txBox="1"/>
          <p:nvPr/>
        </p:nvSpPr>
        <p:spPr>
          <a:xfrm>
            <a:off x="3304657" y="4411143"/>
            <a:ext cx="3960440" cy="461665"/>
          </a:xfrm>
          <a:prstGeom prst="rect">
            <a:avLst/>
          </a:prstGeom>
          <a:solidFill>
            <a:schemeClr val="tx1">
              <a:lumMod val="20000"/>
              <a:lumOff val="80000"/>
            </a:schemeClr>
          </a:solidFill>
        </p:spPr>
        <p:txBody>
          <a:bodyPr wrap="square" rtlCol="0">
            <a:spAutoFit/>
          </a:bodyPr>
          <a:lstStyle/>
          <a:p>
            <a:pPr marL="171450" indent="-171450">
              <a:buFont typeface="Verdana" panose="020B0604030504040204" pitchFamily="34" charset="0"/>
              <a:buChar char="‒"/>
            </a:pPr>
            <a:r>
              <a:rPr lang="nl-NL" sz="1200" b="1" dirty="0" err="1">
                <a:solidFill>
                  <a:srgbClr val="0D0C0B"/>
                </a:solidFill>
                <a:latin typeface="Verdana" panose="020B0604030504040204" pitchFamily="34" charset="0"/>
                <a:ea typeface="Verdana" panose="020B0604030504040204" pitchFamily="34" charset="0"/>
              </a:rPr>
              <a:t>Youth</a:t>
            </a:r>
            <a:r>
              <a:rPr lang="nl-NL" sz="1200" b="1" dirty="0">
                <a:solidFill>
                  <a:srgbClr val="0D0C0B"/>
                </a:solidFill>
                <a:latin typeface="Verdana" panose="020B0604030504040204" pitchFamily="34" charset="0"/>
                <a:ea typeface="Verdana" panose="020B0604030504040204" pitchFamily="34" charset="0"/>
              </a:rPr>
              <a:t> Exchange long term</a:t>
            </a:r>
          </a:p>
          <a:p>
            <a:pPr marL="171450" indent="-171450">
              <a:buFont typeface="Verdana" panose="020B0604030504040204" pitchFamily="34" charset="0"/>
              <a:buChar char="‒"/>
            </a:pPr>
            <a:r>
              <a:rPr lang="nl-NL" sz="1200" b="1" dirty="0" err="1">
                <a:solidFill>
                  <a:srgbClr val="0D0C0B"/>
                </a:solidFill>
                <a:latin typeface="Verdana" panose="020B0604030504040204" pitchFamily="34" charset="0"/>
                <a:ea typeface="Verdana" panose="020B0604030504040204" pitchFamily="34" charset="0"/>
              </a:rPr>
              <a:t>Youth</a:t>
            </a:r>
            <a:r>
              <a:rPr lang="nl-NL" sz="1200" b="1" dirty="0">
                <a:solidFill>
                  <a:srgbClr val="0D0C0B"/>
                </a:solidFill>
                <a:latin typeface="Verdana" panose="020B0604030504040204" pitchFamily="34" charset="0"/>
                <a:ea typeface="Verdana" panose="020B0604030504040204" pitchFamily="34" charset="0"/>
              </a:rPr>
              <a:t> Exchange Short term / </a:t>
            </a:r>
            <a:r>
              <a:rPr lang="nl-NL" sz="1200" b="1" dirty="0" err="1">
                <a:solidFill>
                  <a:srgbClr val="0D0C0B"/>
                </a:solidFill>
                <a:latin typeface="Verdana" panose="020B0604030504040204" pitchFamily="34" charset="0"/>
                <a:ea typeface="Verdana" panose="020B0604030504040204" pitchFamily="34" charset="0"/>
              </a:rPr>
              <a:t>camps</a:t>
            </a:r>
            <a:endParaRPr lang="nl-NL" sz="1200" b="1" dirty="0">
              <a:solidFill>
                <a:srgbClr val="0D0C0B"/>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5305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769"/>
            <a:ext cx="9180512" cy="5164038"/>
          </a:xfrm>
          <a:prstGeom prst="rect">
            <a:avLst/>
          </a:prstGeom>
        </p:spPr>
      </p:pic>
      <p:sp>
        <p:nvSpPr>
          <p:cNvPr id="3" name="Tekstvak 2"/>
          <p:cNvSpPr txBox="1"/>
          <p:nvPr/>
        </p:nvSpPr>
        <p:spPr>
          <a:xfrm>
            <a:off x="457200" y="370114"/>
            <a:ext cx="7760458"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Word </a:t>
            </a:r>
            <a:r>
              <a:rPr lang="en-GB" sz="2800" b="1" dirty="0" err="1">
                <a:solidFill>
                  <a:prstClr val="white"/>
                </a:solidFill>
                <a:latin typeface="Verdana" panose="020B0604030504040204" pitchFamily="34" charset="0"/>
                <a:ea typeface="Verdana" panose="020B0604030504040204" pitchFamily="34" charset="0"/>
              </a:rPr>
              <a:t>jij</a:t>
            </a:r>
            <a:r>
              <a:rPr lang="en-GB" sz="2800" b="1" dirty="0">
                <a:solidFill>
                  <a:prstClr val="white"/>
                </a:solidFill>
                <a:latin typeface="Verdana" panose="020B0604030504040204" pitchFamily="34" charset="0"/>
                <a:ea typeface="Verdana" panose="020B0604030504040204" pitchFamily="34" charset="0"/>
              </a:rPr>
              <a:t> </a:t>
            </a:r>
            <a:r>
              <a:rPr lang="en-GB" sz="2800" b="1" dirty="0" err="1">
                <a:solidFill>
                  <a:prstClr val="white"/>
                </a:solidFill>
                <a:latin typeface="Verdana" panose="020B0604030504040204" pitchFamily="34" charset="0"/>
                <a:ea typeface="Verdana" panose="020B0604030504040204" pitchFamily="34" charset="0"/>
              </a:rPr>
              <a:t>ambassadeur</a:t>
            </a:r>
            <a:r>
              <a:rPr lang="en-GB" sz="2800" b="1" dirty="0">
                <a:solidFill>
                  <a:prstClr val="white"/>
                </a:solidFill>
                <a:latin typeface="Verdana" panose="020B0604030504040204" pitchFamily="34" charset="0"/>
                <a:ea typeface="Verdana" panose="020B0604030504040204" pitchFamily="34" charset="0"/>
              </a:rPr>
              <a:t> </a:t>
            </a:r>
            <a:r>
              <a:rPr lang="en-GB" sz="2800" b="1" dirty="0" err="1">
                <a:solidFill>
                  <a:prstClr val="white"/>
                </a:solidFill>
                <a:latin typeface="Verdana" panose="020B0604030504040204" pitchFamily="34" charset="0"/>
                <a:ea typeface="Verdana" panose="020B0604030504040204" pitchFamily="34" charset="0"/>
              </a:rPr>
              <a:t>voor</a:t>
            </a:r>
            <a:r>
              <a:rPr lang="en-GB" sz="2800" b="1" dirty="0">
                <a:solidFill>
                  <a:prstClr val="white"/>
                </a:solidFill>
                <a:latin typeface="Verdana" panose="020B0604030504040204" pitchFamily="34" charset="0"/>
                <a:ea typeface="Verdana" panose="020B0604030504040204" pitchFamily="34" charset="0"/>
              </a:rPr>
              <a:t> de </a:t>
            </a:r>
            <a:r>
              <a:rPr lang="en-GB" sz="2800" b="1" dirty="0" err="1">
                <a:solidFill>
                  <a:prstClr val="white"/>
                </a:solidFill>
                <a:latin typeface="Verdana" panose="020B0604030504040204" pitchFamily="34" charset="0"/>
                <a:ea typeface="Verdana" panose="020B0604030504040204" pitchFamily="34" charset="0"/>
              </a:rPr>
              <a:t>jeugd</a:t>
            </a:r>
            <a:r>
              <a:rPr lang="en-GB" sz="2800" b="1" dirty="0">
                <a:solidFill>
                  <a:prstClr val="white"/>
                </a:solidFill>
                <a:latin typeface="Verdana" panose="020B0604030504040204" pitchFamily="34" charset="0"/>
                <a:ea typeface="Verdana" panose="020B0604030504040204" pitchFamily="34" charset="0"/>
              </a:rPr>
              <a:t>?</a:t>
            </a:r>
            <a:endParaRPr lang="nl-NL" sz="2800" dirty="0">
              <a:solidFill>
                <a:prstClr val="black"/>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2775904"/>
            <a:ext cx="4896512" cy="2350326"/>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8601" y="631724"/>
            <a:ext cx="4413307" cy="2875985"/>
          </a:xfrm>
          <a:prstGeom prst="rect">
            <a:avLst/>
          </a:prstGeom>
        </p:spPr>
      </p:pic>
    </p:spTree>
    <p:extLst>
      <p:ext uri="{BB962C8B-B14F-4D97-AF65-F5344CB8AC3E}">
        <p14:creationId xmlns:p14="http://schemas.microsoft.com/office/powerpoint/2010/main" val="381391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134"/>
            <a:ext cx="9180512" cy="5164038"/>
          </a:xfrm>
          <a:prstGeom prst="rect">
            <a:avLst/>
          </a:prstGeom>
        </p:spPr>
      </p:pic>
      <p:sp>
        <p:nvSpPr>
          <p:cNvPr id="3" name="Tekstvak 2"/>
          <p:cNvSpPr txBox="1"/>
          <p:nvPr/>
        </p:nvSpPr>
        <p:spPr>
          <a:xfrm>
            <a:off x="457200" y="370114"/>
            <a:ext cx="5437707"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Onderdelen</a:t>
            </a:r>
            <a:r>
              <a:rPr lang="en-GB" sz="2800" b="1" dirty="0">
                <a:solidFill>
                  <a:prstClr val="white"/>
                </a:solidFill>
                <a:latin typeface="Verdana" panose="020B0604030504040204" pitchFamily="34" charset="0"/>
                <a:ea typeface="Verdana" panose="020B0604030504040204" pitchFamily="34" charset="0"/>
              </a:rPr>
              <a:t> Youth Service</a:t>
            </a:r>
            <a:endParaRPr lang="nl-NL" sz="2800" dirty="0">
              <a:solidFill>
                <a:prstClr val="black"/>
              </a:solidFill>
            </a:endParaRPr>
          </a:p>
        </p:txBody>
      </p:sp>
      <p:sp>
        <p:nvSpPr>
          <p:cNvPr id="6" name="Rechthoek 5">
            <a:extLst>
              <a:ext uri="{FF2B5EF4-FFF2-40B4-BE49-F238E27FC236}">
                <a16:creationId xmlns:a16="http://schemas.microsoft.com/office/drawing/2014/main" id="{37F6E65B-C00A-4B02-BE1B-C5C9EF0CA027}"/>
              </a:ext>
            </a:extLst>
          </p:cNvPr>
          <p:cNvSpPr/>
          <p:nvPr/>
        </p:nvSpPr>
        <p:spPr>
          <a:xfrm>
            <a:off x="457200" y="1059582"/>
            <a:ext cx="4186808" cy="3939540"/>
          </a:xfrm>
          <a:prstGeom prst="rect">
            <a:avLst/>
          </a:prstGeom>
        </p:spPr>
        <p:txBody>
          <a:bodyPr wrap="square">
            <a:spAutoFit/>
          </a:bodyPr>
          <a:lstStyle/>
          <a:p>
            <a:pPr marL="342900" indent="-342900">
              <a:spcAft>
                <a:spcPts val="1200"/>
              </a:spcAft>
              <a:buFont typeface="Verdana" panose="020B0604030504040204" pitchFamily="34" charset="0"/>
              <a:buChar char="‒"/>
            </a:pPr>
            <a:r>
              <a:rPr lang="nl-NL" sz="2000" b="1" dirty="0">
                <a:solidFill>
                  <a:schemeClr val="bg1"/>
                </a:solidFill>
                <a:latin typeface="Verdana" panose="020B0604030504040204" pitchFamily="34" charset="0"/>
                <a:ea typeface="Verdana" panose="020B0604030504040204" pitchFamily="34" charset="0"/>
              </a:rPr>
              <a:t>Jaaruitwisselingen</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Family-2-family</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Zomerkampen (STEP)</a:t>
            </a:r>
          </a:p>
          <a:p>
            <a:pPr marL="342900" indent="-342900">
              <a:spcAft>
                <a:spcPts val="1200"/>
              </a:spcAft>
              <a:buFont typeface="Verdana" panose="020B0604030504040204" pitchFamily="34" charset="0"/>
              <a:buChar char="‒"/>
            </a:pPr>
            <a:r>
              <a:rPr lang="nl-NL" sz="2000" b="1" dirty="0">
                <a:solidFill>
                  <a:schemeClr val="bg1"/>
                </a:solidFill>
                <a:latin typeface="Verdana" panose="020B0604030504040204" pitchFamily="34" charset="0"/>
                <a:ea typeface="Verdana" panose="020B0604030504040204" pitchFamily="34" charset="0"/>
              </a:rPr>
              <a:t>NGSE =New </a:t>
            </a:r>
            <a:r>
              <a:rPr lang="nl-NL" sz="2000" b="1" dirty="0" err="1">
                <a:solidFill>
                  <a:schemeClr val="bg1"/>
                </a:solidFill>
                <a:latin typeface="Verdana" panose="020B0604030504040204" pitchFamily="34" charset="0"/>
                <a:ea typeface="Verdana" panose="020B0604030504040204" pitchFamily="34" charset="0"/>
              </a:rPr>
              <a:t>Generations</a:t>
            </a:r>
            <a:r>
              <a:rPr lang="nl-NL" sz="2000" b="1" dirty="0">
                <a:solidFill>
                  <a:schemeClr val="bg1"/>
                </a:solidFill>
                <a:latin typeface="Verdana" panose="020B0604030504040204" pitchFamily="34" charset="0"/>
                <a:ea typeface="Verdana" panose="020B0604030504040204" pitchFamily="34" charset="0"/>
              </a:rPr>
              <a:t> Service Exchange </a:t>
            </a:r>
            <a:r>
              <a:rPr lang="nl-NL" sz="1400" b="1" dirty="0">
                <a:solidFill>
                  <a:schemeClr val="bg1"/>
                </a:solidFill>
                <a:latin typeface="Verdana" panose="020B0604030504040204" pitchFamily="34" charset="0"/>
                <a:ea typeface="Verdana" panose="020B0604030504040204" pitchFamily="34" charset="0"/>
              </a:rPr>
              <a:t>(18-30jr)</a:t>
            </a:r>
            <a:endParaRPr lang="nl-NL" sz="1600" dirty="0">
              <a:solidFill>
                <a:schemeClr val="bg1"/>
              </a:solidFill>
              <a:latin typeface="Verdana" panose="020B0604030504040204" pitchFamily="34" charset="0"/>
              <a:ea typeface="Verdana" panose="020B0604030504040204" pitchFamily="34" charset="0"/>
            </a:endParaRP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NL: Jeugdkamp</a:t>
            </a: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NL: </a:t>
            </a:r>
            <a:r>
              <a:rPr lang="nl-NL" sz="2000" dirty="0" err="1">
                <a:solidFill>
                  <a:schemeClr val="bg1"/>
                </a:solidFill>
                <a:latin typeface="Verdana" panose="020B0604030504040204" pitchFamily="34" charset="0"/>
                <a:ea typeface="Verdana" panose="020B0604030504040204" pitchFamily="34" charset="0"/>
              </a:rPr>
              <a:t>Handicamp</a:t>
            </a:r>
            <a:endParaRPr lang="nl-NL" sz="2000" dirty="0">
              <a:solidFill>
                <a:schemeClr val="bg1"/>
              </a:solidFill>
              <a:latin typeface="Verdana" panose="020B0604030504040204" pitchFamily="34" charset="0"/>
              <a:ea typeface="Verdana" panose="020B0604030504040204" pitchFamily="34" charset="0"/>
            </a:endParaRPr>
          </a:p>
          <a:p>
            <a:pPr marL="342900" indent="-342900">
              <a:spcAft>
                <a:spcPts val="1200"/>
              </a:spcAft>
              <a:buFont typeface="Verdana" panose="020B0604030504040204" pitchFamily="34" charset="0"/>
              <a:buChar char="‒"/>
            </a:pPr>
            <a:r>
              <a:rPr lang="nl-NL" sz="2000" dirty="0">
                <a:solidFill>
                  <a:schemeClr val="bg1"/>
                </a:solidFill>
                <a:latin typeface="Verdana" panose="020B0604030504040204" pitchFamily="34" charset="0"/>
                <a:ea typeface="Verdana" panose="020B0604030504040204" pitchFamily="34" charset="0"/>
              </a:rPr>
              <a:t>RYLA</a:t>
            </a:r>
          </a:p>
          <a:p>
            <a:pPr marL="342900" indent="-342900">
              <a:spcAft>
                <a:spcPts val="1200"/>
              </a:spcAft>
              <a:buFont typeface="Verdana" panose="020B0604030504040204" pitchFamily="34" charset="0"/>
              <a:buChar char="‒"/>
            </a:pPr>
            <a:r>
              <a:rPr lang="nl-NL" sz="2000" dirty="0" err="1">
                <a:solidFill>
                  <a:schemeClr val="bg1"/>
                </a:solidFill>
                <a:latin typeface="Verdana" panose="020B0604030504040204" pitchFamily="34" charset="0"/>
                <a:ea typeface="Verdana" panose="020B0604030504040204" pitchFamily="34" charset="0"/>
              </a:rPr>
              <a:t>Rotaract</a:t>
            </a:r>
            <a:r>
              <a:rPr lang="nl-NL" sz="2000" dirty="0">
                <a:solidFill>
                  <a:schemeClr val="bg1"/>
                </a:solidFill>
                <a:latin typeface="Verdana" panose="020B0604030504040204" pitchFamily="34" charset="0"/>
                <a:ea typeface="Verdana" panose="020B0604030504040204" pitchFamily="34" charset="0"/>
              </a:rPr>
              <a:t> en </a:t>
            </a:r>
            <a:r>
              <a:rPr lang="nl-NL" sz="2000" dirty="0" err="1">
                <a:solidFill>
                  <a:schemeClr val="bg1"/>
                </a:solidFill>
                <a:latin typeface="Verdana" panose="020B0604030504040204" pitchFamily="34" charset="0"/>
                <a:ea typeface="Verdana" panose="020B0604030504040204" pitchFamily="34" charset="0"/>
              </a:rPr>
              <a:t>Interact</a:t>
            </a:r>
            <a:endParaRPr lang="nl-NL" altLang="nl-NL" sz="2000" dirty="0">
              <a:latin typeface="Georgia" panose="02040502050405020303" pitchFamily="18" charset="0"/>
              <a:ea typeface="ＭＳ Ｐゴシック" pitchFamily="2" charset="-128"/>
            </a:endParaRPr>
          </a:p>
        </p:txBody>
      </p:sp>
      <p:pic>
        <p:nvPicPr>
          <p:cNvPr id="8" name="Picture 3" descr="C:\Users\diana\AppData\Local\Microsoft\Windows\Temporary Internet Files\Content.Outlook\WT3DLS0Z\Passeio Catamara 009.jpg"/>
          <p:cNvPicPr>
            <a:picLocks noChangeAspect="1" noChangeArrowheads="1"/>
          </p:cNvPicPr>
          <p:nvPr/>
        </p:nvPicPr>
        <p:blipFill>
          <a:blip r:embed="rId4" cstate="email">
            <a:extLst>
              <a:ext uri="{28A0092B-C50C-407E-A947-70E740481C1C}">
                <a14:useLocalDpi xmlns:a14="http://schemas.microsoft.com/office/drawing/2010/main" val="0"/>
              </a:ext>
            </a:extLst>
          </a:blip>
          <a:srcRect t="13230" b="13230"/>
          <a:stretch>
            <a:fillRect/>
          </a:stretch>
        </p:blipFill>
        <p:spPr bwMode="auto">
          <a:xfrm>
            <a:off x="5111552" y="1975905"/>
            <a:ext cx="4032448" cy="221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5088665" y="1057367"/>
            <a:ext cx="3964547" cy="867289"/>
          </a:xfrm>
          <a:prstGeom prst="rect">
            <a:avLst/>
          </a:prstGeom>
          <a:noFill/>
        </p:spPr>
        <p:txBody>
          <a:bodyPr wrap="none" rtlCol="0">
            <a:spAutoFit/>
          </a:bodyPr>
          <a:lstStyle/>
          <a:p>
            <a:pPr>
              <a:lnSpc>
                <a:spcPct val="150000"/>
              </a:lnSpc>
            </a:pPr>
            <a:r>
              <a:rPr lang="nl-NL" b="1" dirty="0">
                <a:solidFill>
                  <a:schemeClr val="bg1"/>
                </a:solidFill>
                <a:latin typeface="Verdana" panose="020B0604030504040204" pitchFamily="34" charset="0"/>
              </a:rPr>
              <a:t>Multidistrict Jeugdcommissie</a:t>
            </a:r>
          </a:p>
          <a:p>
            <a:pPr>
              <a:lnSpc>
                <a:spcPct val="150000"/>
              </a:lnSpc>
            </a:pPr>
            <a:r>
              <a:rPr lang="nl-NL" b="1" i="1" dirty="0">
                <a:solidFill>
                  <a:schemeClr val="bg1"/>
                </a:solidFill>
                <a:latin typeface="Verdana" panose="020B0604030504040204" pitchFamily="34" charset="0"/>
              </a:rPr>
              <a:t>http://rotary.nl/yep/ </a:t>
            </a:r>
          </a:p>
        </p:txBody>
      </p:sp>
    </p:spTree>
    <p:extLst>
      <p:ext uri="{BB962C8B-B14F-4D97-AF65-F5344CB8AC3E}">
        <p14:creationId xmlns:p14="http://schemas.microsoft.com/office/powerpoint/2010/main" val="42373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3" descr="RLI 2020 PPT 2.pdf">
            <a:extLst>
              <a:ext uri="{FF2B5EF4-FFF2-40B4-BE49-F238E27FC236}">
                <a16:creationId xmlns:a16="http://schemas.microsoft.com/office/drawing/2014/main" id="{130FB34C-FAD9-4417-9723-0EA7FD7269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10269"/>
            <a:ext cx="9180512" cy="5164038"/>
          </a:xfrm>
          <a:prstGeom prst="rect">
            <a:avLst/>
          </a:prstGeom>
        </p:spPr>
      </p:pic>
      <p:sp>
        <p:nvSpPr>
          <p:cNvPr id="8194" name="Rectangle 1">
            <a:extLst>
              <a:ext uri="{FF2B5EF4-FFF2-40B4-BE49-F238E27FC236}">
                <a16:creationId xmlns:a16="http://schemas.microsoft.com/office/drawing/2014/main" id="{408ED49B-9CBA-46F5-9AC3-DA295206755B}"/>
              </a:ext>
            </a:extLst>
          </p:cNvPr>
          <p:cNvSpPr>
            <a:spLocks noGrp="1"/>
          </p:cNvSpPr>
          <p:nvPr>
            <p:ph type="title"/>
          </p:nvPr>
        </p:nvSpPr>
        <p:spPr>
          <a:xfrm>
            <a:off x="539552" y="195486"/>
            <a:ext cx="8712968" cy="883202"/>
          </a:xfrm>
        </p:spPr>
        <p:txBody>
          <a:bodyPr>
            <a:noAutofit/>
          </a:bodyPr>
          <a:lstStyle/>
          <a:p>
            <a:pPr algn="l" defTabSz="257162">
              <a:tabLst>
                <a:tab pos="271463" algn="l"/>
              </a:tabLst>
              <a:defRPr/>
            </a:pPr>
            <a:r>
              <a:rPr lang="nl-NL" sz="2800" b="1" dirty="0">
                <a:ln w="0"/>
                <a:solidFill>
                  <a:schemeClr val="bg1"/>
                </a:solidFill>
                <a:latin typeface="Verdana" panose="020B0604030504040204" pitchFamily="34" charset="0"/>
                <a:ea typeface="Verdana" panose="020B0604030504040204" pitchFamily="34" charset="0"/>
              </a:rPr>
              <a:t>Doel jeugduitwisseling</a:t>
            </a:r>
            <a:endParaRPr lang="nl-NL" altLang="nl-NL" sz="2800" b="1" dirty="0">
              <a:solidFill>
                <a:schemeClr val="bg1"/>
              </a:solidFill>
              <a:latin typeface="Verdana" panose="020B0604030504040204" pitchFamily="34" charset="0"/>
              <a:ea typeface="Verdana" panose="020B0604030504040204" pitchFamily="34" charset="0"/>
              <a:sym typeface="Calibri" charset="0"/>
            </a:endParaRPr>
          </a:p>
        </p:txBody>
      </p:sp>
      <p:sp>
        <p:nvSpPr>
          <p:cNvPr id="8195" name="Rectangle 2">
            <a:extLst>
              <a:ext uri="{FF2B5EF4-FFF2-40B4-BE49-F238E27FC236}">
                <a16:creationId xmlns:a16="http://schemas.microsoft.com/office/drawing/2014/main" id="{DEDB1343-5C8C-40DB-BF23-D56E9AE8CC14}"/>
              </a:ext>
            </a:extLst>
          </p:cNvPr>
          <p:cNvSpPr>
            <a:spLocks noGrp="1"/>
          </p:cNvSpPr>
          <p:nvPr>
            <p:ph type="body" idx="1"/>
          </p:nvPr>
        </p:nvSpPr>
        <p:spPr>
          <a:xfrm>
            <a:off x="539552" y="1131590"/>
            <a:ext cx="8352928" cy="1994111"/>
          </a:xfrm>
        </p:spPr>
        <p:txBody>
          <a:bodyPr vert="horz" lIns="0" tIns="0" rIns="0" bIns="0" rtlCol="0" anchor="t">
            <a:noAutofit/>
          </a:bodyPr>
          <a:lstStyle/>
          <a:p>
            <a:pPr marL="0" indent="0" defTabSz="257162">
              <a:spcBef>
                <a:spcPts val="563"/>
              </a:spcBef>
              <a:buClr>
                <a:srgbClr val="0049B0"/>
              </a:buClr>
              <a:buNone/>
              <a:defRPr/>
            </a:pPr>
            <a:r>
              <a:rPr lang="nl-NL" altLang="nl-NL" sz="2000" b="1" dirty="0" err="1">
                <a:solidFill>
                  <a:schemeClr val="bg1"/>
                </a:solidFill>
                <a:latin typeface="Verdana" panose="020B0604030504040204" pitchFamily="34" charset="0"/>
                <a:ea typeface="Verdana" panose="020B0604030504040204" pitchFamily="34" charset="0"/>
                <a:sym typeface="Calibri" charset="0"/>
              </a:rPr>
              <a:t>Connecting</a:t>
            </a:r>
            <a:r>
              <a:rPr lang="nl-NL" altLang="nl-NL" sz="2000" b="1" dirty="0">
                <a:solidFill>
                  <a:schemeClr val="bg1"/>
                </a:solidFill>
                <a:latin typeface="Verdana" panose="020B0604030504040204" pitchFamily="34" charset="0"/>
                <a:ea typeface="Verdana" panose="020B0604030504040204" pitchFamily="34" charset="0"/>
                <a:sym typeface="Calibri" charset="0"/>
              </a:rPr>
              <a:t> </a:t>
            </a:r>
            <a:r>
              <a:rPr lang="nl-NL" altLang="nl-NL" sz="2000" b="1" dirty="0" err="1">
                <a:solidFill>
                  <a:schemeClr val="bg1"/>
                </a:solidFill>
                <a:latin typeface="Verdana" panose="020B0604030504040204" pitchFamily="34" charset="0"/>
                <a:ea typeface="Verdana" panose="020B0604030504040204" pitchFamily="34" charset="0"/>
                <a:sym typeface="Calibri" charset="0"/>
              </a:rPr>
              <a:t>your</a:t>
            </a:r>
            <a:r>
              <a:rPr lang="nl-NL" altLang="nl-NL" sz="2000" b="1" dirty="0">
                <a:solidFill>
                  <a:schemeClr val="bg1"/>
                </a:solidFill>
                <a:latin typeface="Verdana" panose="020B0604030504040204" pitchFamily="34" charset="0"/>
                <a:ea typeface="Verdana" panose="020B0604030504040204" pitchFamily="34" charset="0"/>
                <a:sym typeface="Calibri" charset="0"/>
              </a:rPr>
              <a:t> </a:t>
            </a:r>
            <a:r>
              <a:rPr lang="nl-NL" altLang="nl-NL" sz="2000" b="1" dirty="0" err="1">
                <a:solidFill>
                  <a:schemeClr val="bg1"/>
                </a:solidFill>
                <a:latin typeface="Verdana" panose="020B0604030504040204" pitchFamily="34" charset="0"/>
                <a:ea typeface="Verdana" panose="020B0604030504040204" pitchFamily="34" charset="0"/>
                <a:sym typeface="Calibri" charset="0"/>
              </a:rPr>
              <a:t>minds</a:t>
            </a:r>
            <a:r>
              <a:rPr lang="nl-NL" altLang="nl-NL" sz="2000" b="1" dirty="0">
                <a:solidFill>
                  <a:schemeClr val="bg1"/>
                </a:solidFill>
                <a:latin typeface="Verdana" panose="020B0604030504040204" pitchFamily="34" charset="0"/>
                <a:ea typeface="Verdana" panose="020B0604030504040204" pitchFamily="34" charset="0"/>
                <a:sym typeface="Calibri" charset="0"/>
              </a:rPr>
              <a:t>, share </a:t>
            </a:r>
            <a:r>
              <a:rPr lang="nl-NL" altLang="nl-NL" sz="2000" b="1" dirty="0" err="1">
                <a:solidFill>
                  <a:schemeClr val="bg1"/>
                </a:solidFill>
                <a:latin typeface="Verdana" panose="020B0604030504040204" pitchFamily="34" charset="0"/>
                <a:ea typeface="Verdana" panose="020B0604030504040204" pitchFamily="34" charset="0"/>
                <a:sym typeface="Calibri" charset="0"/>
              </a:rPr>
              <a:t>future</a:t>
            </a:r>
            <a:r>
              <a:rPr lang="nl-NL" altLang="nl-NL" sz="2000" b="1" dirty="0">
                <a:solidFill>
                  <a:schemeClr val="bg1"/>
                </a:solidFill>
                <a:latin typeface="Verdana" panose="020B0604030504040204" pitchFamily="34" charset="0"/>
                <a:ea typeface="Verdana" panose="020B0604030504040204" pitchFamily="34" charset="0"/>
                <a:sym typeface="Calibri" charset="0"/>
              </a:rPr>
              <a:t> </a:t>
            </a:r>
            <a:r>
              <a:rPr lang="nl-NL" altLang="nl-NL" sz="2000" b="1" dirty="0" err="1">
                <a:solidFill>
                  <a:schemeClr val="bg1"/>
                </a:solidFill>
                <a:latin typeface="Verdana" panose="020B0604030504040204" pitchFamily="34" charset="0"/>
                <a:ea typeface="Verdana" panose="020B0604030504040204" pitchFamily="34" charset="0"/>
                <a:sym typeface="Calibri" charset="0"/>
              </a:rPr>
              <a:t>beliefs</a:t>
            </a:r>
            <a:endParaRPr lang="nl-NL" altLang="nl-NL" sz="2000" b="1" dirty="0">
              <a:solidFill>
                <a:schemeClr val="bg1"/>
              </a:solidFill>
              <a:latin typeface="Verdana" panose="020B0604030504040204" pitchFamily="34" charset="0"/>
              <a:ea typeface="Verdana" panose="020B0604030504040204" pitchFamily="34" charset="0"/>
              <a:sym typeface="Calibri" charset="0"/>
            </a:endParaRPr>
          </a:p>
          <a:p>
            <a:pPr defTabSz="257162">
              <a:spcBef>
                <a:spcPts val="563"/>
              </a:spcBef>
              <a:buClr>
                <a:schemeClr val="bg1"/>
              </a:buClr>
              <a:buFont typeface="Arial" panose="020B0604020202020204" pitchFamily="34" charset="0"/>
              <a:buChar char="•"/>
              <a:defRPr/>
            </a:pPr>
            <a:r>
              <a:rPr lang="nl-NL" altLang="nl-NL" sz="2000" b="1" dirty="0">
                <a:solidFill>
                  <a:schemeClr val="bg1"/>
                </a:solidFill>
                <a:latin typeface="Verdana" panose="020B0604030504040204" pitchFamily="34" charset="0"/>
                <a:ea typeface="Verdana" panose="020B0604030504040204" pitchFamily="34" charset="0"/>
              </a:rPr>
              <a:t>Missie</a:t>
            </a:r>
            <a:r>
              <a:rPr lang="nl-NL" altLang="nl-NL" sz="2000" dirty="0">
                <a:solidFill>
                  <a:schemeClr val="bg1"/>
                </a:solidFill>
                <a:latin typeface="Verdana" panose="020B0604030504040204" pitchFamily="34" charset="0"/>
                <a:ea typeface="Verdana" panose="020B0604030504040204" pitchFamily="34" charset="0"/>
              </a:rPr>
              <a:t>:</a:t>
            </a:r>
            <a:br>
              <a:rPr lang="nl-NL" altLang="nl-NL" sz="2000" dirty="0">
                <a:solidFill>
                  <a:schemeClr val="bg1"/>
                </a:solidFill>
                <a:latin typeface="Verdana" panose="020B0604030504040204" pitchFamily="34" charset="0"/>
                <a:ea typeface="Verdana" panose="020B0604030504040204" pitchFamily="34" charset="0"/>
              </a:rPr>
            </a:br>
            <a:r>
              <a:rPr lang="nl-NL" altLang="nl-NL" sz="1800" dirty="0">
                <a:solidFill>
                  <a:schemeClr val="bg1"/>
                </a:solidFill>
                <a:latin typeface="Verdana" panose="020B0604030504040204" pitchFamily="34" charset="0"/>
                <a:ea typeface="Verdana" panose="020B0604030504040204" pitchFamily="34" charset="0"/>
              </a:rPr>
              <a:t>wij stellen jeugd in staat om</a:t>
            </a:r>
            <a:r>
              <a:rPr lang="nl-NL" altLang="nl-NL" sz="1800" b="1" dirty="0">
                <a:solidFill>
                  <a:schemeClr val="bg1"/>
                </a:solidFill>
                <a:latin typeface="Verdana" panose="020B0604030504040204" pitchFamily="34" charset="0"/>
                <a:ea typeface="Verdana" panose="020B0604030504040204" pitchFamily="34" charset="0"/>
              </a:rPr>
              <a:t> </a:t>
            </a:r>
            <a:br>
              <a:rPr lang="nl-NL" altLang="nl-NL" sz="1800" b="1" dirty="0">
                <a:solidFill>
                  <a:schemeClr val="bg1"/>
                </a:solidFill>
                <a:latin typeface="Verdana" panose="020B0604030504040204" pitchFamily="34" charset="0"/>
                <a:ea typeface="Verdana" panose="020B0604030504040204" pitchFamily="34" charset="0"/>
              </a:rPr>
            </a:br>
            <a:r>
              <a:rPr lang="nl-NL" altLang="nl-NL" sz="1800" b="1" dirty="0">
                <a:solidFill>
                  <a:schemeClr val="bg1"/>
                </a:solidFill>
                <a:latin typeface="Verdana" panose="020B0604030504040204" pitchFamily="34" charset="0"/>
                <a:ea typeface="Verdana" panose="020B0604030504040204" pitchFamily="34" charset="0"/>
              </a:rPr>
              <a:t>persoonlijk leiderschap</a:t>
            </a:r>
            <a:r>
              <a:rPr lang="nl-NL" altLang="nl-NL" sz="1800" dirty="0">
                <a:solidFill>
                  <a:schemeClr val="bg1"/>
                </a:solidFill>
                <a:latin typeface="Verdana" panose="020B0604030504040204" pitchFamily="34" charset="0"/>
                <a:ea typeface="Verdana" panose="020B0604030504040204" pitchFamily="34" charset="0"/>
              </a:rPr>
              <a:t> te ontwikkelen</a:t>
            </a:r>
            <a:r>
              <a:rPr lang="nl-NL" altLang="nl-NL" sz="2000" dirty="0">
                <a:solidFill>
                  <a:schemeClr val="bg1"/>
                </a:solidFill>
                <a:latin typeface="Verdana" panose="020B0604030504040204" pitchFamily="34" charset="0"/>
                <a:ea typeface="Verdana" panose="020B0604030504040204" pitchFamily="34" charset="0"/>
              </a:rPr>
              <a:t>.</a:t>
            </a:r>
          </a:p>
          <a:p>
            <a:pPr defTabSz="257162">
              <a:spcBef>
                <a:spcPts val="563"/>
              </a:spcBef>
              <a:buClr>
                <a:schemeClr val="bg1"/>
              </a:buClr>
              <a:buFont typeface="Arial" panose="020B0604020202020204" pitchFamily="34" charset="0"/>
              <a:buChar char="•"/>
              <a:defRPr/>
            </a:pPr>
            <a:r>
              <a:rPr lang="nl-NL" altLang="nl-NL" sz="2000" b="1" dirty="0">
                <a:solidFill>
                  <a:schemeClr val="bg1"/>
                </a:solidFill>
                <a:latin typeface="Verdana" panose="020B0604030504040204" pitchFamily="34" charset="0"/>
                <a:ea typeface="Verdana" panose="020B0604030504040204" pitchFamily="34" charset="0"/>
              </a:rPr>
              <a:t>Visie</a:t>
            </a:r>
            <a:r>
              <a:rPr lang="nl-NL" altLang="nl-NL" sz="2000" dirty="0">
                <a:solidFill>
                  <a:schemeClr val="bg1"/>
                </a:solidFill>
                <a:latin typeface="Verdana" panose="020B0604030504040204" pitchFamily="34" charset="0"/>
                <a:ea typeface="Verdana" panose="020B0604030504040204" pitchFamily="34" charset="0"/>
              </a:rPr>
              <a:t>:</a:t>
            </a:r>
            <a:br>
              <a:rPr lang="nl-NL" altLang="nl-NL" sz="2000" dirty="0">
                <a:solidFill>
                  <a:schemeClr val="bg1"/>
                </a:solidFill>
                <a:latin typeface="Verdana" panose="020B0604030504040204" pitchFamily="34" charset="0"/>
                <a:ea typeface="Verdana" panose="020B0604030504040204" pitchFamily="34" charset="0"/>
              </a:rPr>
            </a:br>
            <a:r>
              <a:rPr lang="nl-NL" altLang="nl-NL" sz="1800" dirty="0">
                <a:solidFill>
                  <a:schemeClr val="bg1"/>
                </a:solidFill>
                <a:latin typeface="Verdana" panose="020B0604030504040204" pitchFamily="34" charset="0"/>
                <a:ea typeface="Verdana" panose="020B0604030504040204" pitchFamily="34" charset="0"/>
              </a:rPr>
              <a:t>wij geloven dat leiderschap begint met </a:t>
            </a:r>
            <a:r>
              <a:rPr lang="nl-NL" altLang="nl-NL" sz="1800" b="1" dirty="0">
                <a:solidFill>
                  <a:schemeClr val="bg1"/>
                </a:solidFill>
                <a:latin typeface="Verdana" panose="020B0604030504040204" pitchFamily="34" charset="0"/>
                <a:ea typeface="Verdana" panose="020B0604030504040204" pitchFamily="34" charset="0"/>
              </a:rPr>
              <a:t>leiding</a:t>
            </a:r>
            <a:br>
              <a:rPr lang="nl-NL" altLang="nl-NL" sz="1800" b="1" dirty="0">
                <a:solidFill>
                  <a:schemeClr val="bg1"/>
                </a:solidFill>
                <a:latin typeface="Verdana" panose="020B0604030504040204" pitchFamily="34" charset="0"/>
                <a:ea typeface="Verdana" panose="020B0604030504040204" pitchFamily="34" charset="0"/>
              </a:rPr>
            </a:br>
            <a:r>
              <a:rPr lang="nl-NL" altLang="nl-NL" sz="1800" b="1" dirty="0">
                <a:solidFill>
                  <a:schemeClr val="bg1"/>
                </a:solidFill>
                <a:latin typeface="Verdana" panose="020B0604030504040204" pitchFamily="34" charset="0"/>
                <a:ea typeface="Verdana" panose="020B0604030504040204" pitchFamily="34" charset="0"/>
              </a:rPr>
              <a:t>geven aan jezelf </a:t>
            </a:r>
            <a:r>
              <a:rPr lang="nl-NL" altLang="nl-NL" sz="1800" dirty="0">
                <a:solidFill>
                  <a:schemeClr val="bg1"/>
                </a:solidFill>
                <a:latin typeface="Verdana" panose="020B0604030504040204" pitchFamily="34" charset="0"/>
                <a:ea typeface="Verdana" panose="020B0604030504040204" pitchFamily="34" charset="0"/>
              </a:rPr>
              <a:t>om uiteindelijk anderen</a:t>
            </a:r>
            <a:br>
              <a:rPr lang="nl-NL" altLang="nl-NL" sz="1800" dirty="0">
                <a:solidFill>
                  <a:schemeClr val="bg1"/>
                </a:solidFill>
                <a:latin typeface="Verdana" panose="020B0604030504040204" pitchFamily="34" charset="0"/>
                <a:ea typeface="Verdana" panose="020B0604030504040204" pitchFamily="34" charset="0"/>
              </a:rPr>
            </a:br>
            <a:r>
              <a:rPr lang="nl-NL" altLang="nl-NL" sz="1800" dirty="0">
                <a:solidFill>
                  <a:schemeClr val="bg1"/>
                </a:solidFill>
                <a:latin typeface="Verdana" panose="020B0604030504040204" pitchFamily="34" charset="0"/>
                <a:ea typeface="Verdana" panose="020B0604030504040204" pitchFamily="34" charset="0"/>
              </a:rPr>
              <a:t>in staat te stellen zichzelf te ontwikkelen</a:t>
            </a:r>
            <a:r>
              <a:rPr lang="nl-NL" altLang="nl-NL" sz="2000" dirty="0">
                <a:solidFill>
                  <a:schemeClr val="bg1"/>
                </a:solidFill>
                <a:latin typeface="Verdana" panose="020B0604030504040204" pitchFamily="34" charset="0"/>
                <a:ea typeface="Verdana" panose="020B0604030504040204" pitchFamily="34" charset="0"/>
              </a:rPr>
              <a:t>.</a:t>
            </a:r>
          </a:p>
          <a:p>
            <a:pPr defTabSz="257162">
              <a:spcBef>
                <a:spcPts val="563"/>
              </a:spcBef>
              <a:buClr>
                <a:schemeClr val="bg1"/>
              </a:buClr>
              <a:buFont typeface="Arial" panose="020B0604020202020204" pitchFamily="34" charset="0"/>
              <a:buChar char="•"/>
              <a:defRPr/>
            </a:pPr>
            <a:r>
              <a:rPr lang="nl-NL" altLang="nl-NL" sz="2000" b="1" dirty="0">
                <a:solidFill>
                  <a:schemeClr val="bg1"/>
                </a:solidFill>
                <a:latin typeface="Verdana" panose="020B0604030504040204" pitchFamily="34" charset="0"/>
                <a:ea typeface="Verdana" panose="020B0604030504040204" pitchFamily="34" charset="0"/>
              </a:rPr>
              <a:t>Strategie</a:t>
            </a:r>
            <a:r>
              <a:rPr lang="nl-NL" altLang="nl-NL" sz="2000" dirty="0">
                <a:solidFill>
                  <a:schemeClr val="bg1"/>
                </a:solidFill>
                <a:latin typeface="Verdana" panose="020B0604030504040204" pitchFamily="34" charset="0"/>
                <a:ea typeface="Verdana" panose="020B0604030504040204" pitchFamily="34" charset="0"/>
              </a:rPr>
              <a:t>:</a:t>
            </a:r>
            <a:br>
              <a:rPr lang="nl-NL" altLang="nl-NL" sz="2000" dirty="0">
                <a:solidFill>
                  <a:schemeClr val="bg1"/>
                </a:solidFill>
                <a:latin typeface="Verdana" panose="020B0604030504040204" pitchFamily="34" charset="0"/>
                <a:ea typeface="Verdana" panose="020B0604030504040204" pitchFamily="34" charset="0"/>
              </a:rPr>
            </a:br>
            <a:r>
              <a:rPr lang="nl-NL" altLang="nl-NL" sz="1800" dirty="0">
                <a:solidFill>
                  <a:schemeClr val="bg1"/>
                </a:solidFill>
                <a:latin typeface="Verdana" panose="020B0604030504040204" pitchFamily="34" charset="0"/>
                <a:ea typeface="Verdana" panose="020B0604030504040204" pitchFamily="34" charset="0"/>
              </a:rPr>
              <a:t>wij doen dit door jonge mensen uit te dagen en </a:t>
            </a:r>
            <a:br>
              <a:rPr lang="nl-NL" altLang="nl-NL" sz="1800" dirty="0">
                <a:solidFill>
                  <a:schemeClr val="bg1"/>
                </a:solidFill>
                <a:latin typeface="Verdana" panose="020B0604030504040204" pitchFamily="34" charset="0"/>
                <a:ea typeface="Verdana" panose="020B0604030504040204" pitchFamily="34" charset="0"/>
              </a:rPr>
            </a:br>
            <a:r>
              <a:rPr lang="nl-NL" altLang="nl-NL" sz="1800" dirty="0">
                <a:solidFill>
                  <a:schemeClr val="bg1"/>
                </a:solidFill>
                <a:latin typeface="Verdana" panose="020B0604030504040204" pitchFamily="34" charset="0"/>
                <a:ea typeface="Verdana" panose="020B0604030504040204" pitchFamily="34" charset="0"/>
              </a:rPr>
              <a:t>te ondersteunen om zich </a:t>
            </a:r>
            <a:r>
              <a:rPr lang="nl-NL" altLang="nl-NL" sz="1800" b="1" dirty="0">
                <a:solidFill>
                  <a:schemeClr val="bg1"/>
                </a:solidFill>
                <a:latin typeface="Verdana" panose="020B0604030504040204" pitchFamily="34" charset="0"/>
                <a:ea typeface="Verdana" panose="020B0604030504040204" pitchFamily="34" charset="0"/>
              </a:rPr>
              <a:t>buiten hun comfortzone</a:t>
            </a:r>
            <a:br>
              <a:rPr lang="nl-NL" altLang="nl-NL" sz="1800" b="1" dirty="0">
                <a:solidFill>
                  <a:schemeClr val="bg1"/>
                </a:solidFill>
                <a:latin typeface="Verdana" panose="020B0604030504040204" pitchFamily="34" charset="0"/>
                <a:ea typeface="Verdana" panose="020B0604030504040204" pitchFamily="34" charset="0"/>
              </a:rPr>
            </a:br>
            <a:r>
              <a:rPr lang="nl-NL" altLang="nl-NL" sz="1800" b="1" dirty="0">
                <a:solidFill>
                  <a:schemeClr val="bg1"/>
                </a:solidFill>
                <a:latin typeface="Verdana" panose="020B0604030504040204" pitchFamily="34" charset="0"/>
                <a:ea typeface="Verdana" panose="020B0604030504040204" pitchFamily="34" charset="0"/>
              </a:rPr>
              <a:t> </a:t>
            </a:r>
            <a:r>
              <a:rPr lang="nl-NL" altLang="nl-NL" sz="1800" dirty="0">
                <a:solidFill>
                  <a:schemeClr val="bg1"/>
                </a:solidFill>
                <a:latin typeface="Verdana" panose="020B0604030504040204" pitchFamily="34" charset="0"/>
                <a:ea typeface="Verdana" panose="020B0604030504040204" pitchFamily="34" charset="0"/>
              </a:rPr>
              <a:t>te manifesteren.</a:t>
            </a:r>
          </a:p>
        </p:txBody>
      </p:sp>
      <p:pic>
        <p:nvPicPr>
          <p:cNvPr id="6" name="Picture 2" descr="Our Future Lead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840419"/>
            <a:ext cx="2699792" cy="190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8554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05056-6BDA-1A3A-6C12-9A0C81FF1162}"/>
            </a:ext>
          </a:extLst>
        </p:cNvPr>
        <p:cNvGrpSpPr/>
        <p:nvPr/>
      </p:nvGrpSpPr>
      <p:grpSpPr>
        <a:xfrm>
          <a:off x="0" y="0"/>
          <a:ext cx="0" cy="0"/>
          <a:chOff x="0" y="0"/>
          <a:chExt cx="0" cy="0"/>
        </a:xfrm>
      </p:grpSpPr>
      <p:pic>
        <p:nvPicPr>
          <p:cNvPr id="4" name="Afbeelding 3" descr="RLI 2020 PPT 2.pdf">
            <a:extLst>
              <a:ext uri="{FF2B5EF4-FFF2-40B4-BE49-F238E27FC236}">
                <a16:creationId xmlns:a16="http://schemas.microsoft.com/office/drawing/2014/main" id="{9E4B096A-2C0F-9622-E7EA-208259CAF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10661"/>
            <a:ext cx="9180512" cy="5164038"/>
          </a:xfrm>
          <a:prstGeom prst="rect">
            <a:avLst/>
          </a:prstGeom>
        </p:spPr>
      </p:pic>
      <p:sp>
        <p:nvSpPr>
          <p:cNvPr id="3" name="Tekstvak 2">
            <a:extLst>
              <a:ext uri="{FF2B5EF4-FFF2-40B4-BE49-F238E27FC236}">
                <a16:creationId xmlns:a16="http://schemas.microsoft.com/office/drawing/2014/main" id="{3A3BDEC3-DAE1-D007-99E6-686036878AB6}"/>
              </a:ext>
            </a:extLst>
          </p:cNvPr>
          <p:cNvSpPr txBox="1"/>
          <p:nvPr/>
        </p:nvSpPr>
        <p:spPr>
          <a:xfrm>
            <a:off x="457200" y="370114"/>
            <a:ext cx="7427168" cy="2677656"/>
          </a:xfrm>
          <a:prstGeom prst="rect">
            <a:avLst/>
          </a:prstGeom>
          <a:noFill/>
        </p:spPr>
        <p:txBody>
          <a:bodyPr wrap="square" rtlCol="0">
            <a:spAutoFit/>
          </a:bodyPr>
          <a:lstStyle/>
          <a:p>
            <a:pPr defTabSz="457200"/>
            <a:endParaRPr lang="en-GB" sz="2800" b="1" dirty="0">
              <a:solidFill>
                <a:prstClr val="white"/>
              </a:solidFill>
              <a:latin typeface="Verdana" panose="020B0604030504040204" pitchFamily="34" charset="0"/>
              <a:ea typeface="Verdana" panose="020B0604030504040204" pitchFamily="34" charset="0"/>
            </a:endParaRPr>
          </a:p>
          <a:p>
            <a:pPr defTabSz="457200"/>
            <a:r>
              <a:rPr lang="en-GB" sz="2800" b="1" dirty="0">
                <a:solidFill>
                  <a:prstClr val="white"/>
                </a:solidFill>
                <a:latin typeface="Verdana" panose="020B0604030504040204" pitchFamily="34" charset="0"/>
                <a:ea typeface="Verdana" panose="020B0604030504040204" pitchFamily="34" charset="0"/>
              </a:rPr>
              <a:t>Hoe </a:t>
            </a:r>
            <a:r>
              <a:rPr lang="en-GB" sz="2800" b="1" dirty="0" err="1">
                <a:solidFill>
                  <a:prstClr val="white"/>
                </a:solidFill>
                <a:latin typeface="Verdana" panose="020B0604030504040204" pitchFamily="34" charset="0"/>
                <a:ea typeface="Verdana" panose="020B0604030504040204" pitchFamily="34" charset="0"/>
              </a:rPr>
              <a:t>bereik</a:t>
            </a:r>
            <a:r>
              <a:rPr lang="en-GB" sz="2800" b="1" dirty="0">
                <a:solidFill>
                  <a:prstClr val="white"/>
                </a:solidFill>
                <a:latin typeface="Verdana" panose="020B0604030504040204" pitchFamily="34" charset="0"/>
                <a:ea typeface="Verdana" panose="020B0604030504040204" pitchFamily="34" charset="0"/>
              </a:rPr>
              <a:t> je </a:t>
            </a:r>
            <a:r>
              <a:rPr lang="en-GB" sz="2800" b="1" dirty="0" err="1">
                <a:solidFill>
                  <a:prstClr val="white"/>
                </a:solidFill>
                <a:latin typeface="Verdana" panose="020B0604030504040204" pitchFamily="34" charset="0"/>
                <a:ea typeface="Verdana" panose="020B0604030504040204" pitchFamily="34" charset="0"/>
              </a:rPr>
              <a:t>dat</a:t>
            </a:r>
            <a:r>
              <a:rPr lang="en-GB" sz="2800" b="1" dirty="0">
                <a:solidFill>
                  <a:prstClr val="white"/>
                </a:solidFill>
                <a:latin typeface="Verdana" panose="020B0604030504040204" pitchFamily="34" charset="0"/>
                <a:ea typeface="Verdana" panose="020B0604030504040204" pitchFamily="34" charset="0"/>
              </a:rPr>
              <a:t> dan???</a:t>
            </a:r>
          </a:p>
          <a:p>
            <a:pPr defTabSz="457200"/>
            <a:endParaRPr lang="en-GB" sz="2800" b="1" dirty="0">
              <a:solidFill>
                <a:prstClr val="white"/>
              </a:solidFill>
              <a:latin typeface="Verdana" panose="020B0604030504040204" pitchFamily="34" charset="0"/>
              <a:ea typeface="Verdana" panose="020B0604030504040204" pitchFamily="34" charset="0"/>
            </a:endParaRPr>
          </a:p>
          <a:p>
            <a:pPr marL="457200" indent="-457200" defTabSz="457200">
              <a:buFontTx/>
              <a:buChar char="-"/>
            </a:pPr>
            <a:r>
              <a:rPr lang="en-GB" sz="2800" b="1" dirty="0" err="1">
                <a:solidFill>
                  <a:prstClr val="white"/>
                </a:solidFill>
                <a:latin typeface="Verdana" panose="020B0604030504040204" pitchFamily="34" charset="0"/>
                <a:ea typeface="Verdana" panose="020B0604030504040204" pitchFamily="34" charset="0"/>
              </a:rPr>
              <a:t>Culturen</a:t>
            </a:r>
            <a:r>
              <a:rPr lang="en-GB" sz="2800" b="1" dirty="0">
                <a:solidFill>
                  <a:prstClr val="white"/>
                </a:solidFill>
                <a:latin typeface="Verdana" panose="020B0604030504040204" pitchFamily="34" charset="0"/>
                <a:ea typeface="Verdana" panose="020B0604030504040204" pitchFamily="34" charset="0"/>
              </a:rPr>
              <a:t> </a:t>
            </a:r>
            <a:r>
              <a:rPr lang="en-GB" sz="2800" b="1" dirty="0" err="1">
                <a:solidFill>
                  <a:prstClr val="white"/>
                </a:solidFill>
                <a:latin typeface="Verdana" panose="020B0604030504040204" pitchFamily="34" charset="0"/>
                <a:ea typeface="Verdana" panose="020B0604030504040204" pitchFamily="34" charset="0"/>
              </a:rPr>
              <a:t>ontdekken</a:t>
            </a:r>
            <a:endParaRPr lang="en-GB" sz="2800" b="1" dirty="0">
              <a:solidFill>
                <a:prstClr val="white"/>
              </a:solidFill>
              <a:latin typeface="Verdana" panose="020B0604030504040204" pitchFamily="34" charset="0"/>
              <a:ea typeface="Verdana" panose="020B0604030504040204" pitchFamily="34" charset="0"/>
            </a:endParaRPr>
          </a:p>
          <a:p>
            <a:pPr marL="457200" indent="-457200" defTabSz="457200">
              <a:buFontTx/>
              <a:buChar char="-"/>
            </a:pPr>
            <a:r>
              <a:rPr lang="en-GB" sz="2800" b="1" dirty="0" err="1">
                <a:solidFill>
                  <a:prstClr val="white"/>
                </a:solidFill>
                <a:latin typeface="Verdana" panose="020B0604030504040204" pitchFamily="34" charset="0"/>
                <a:ea typeface="Verdana" panose="020B0604030504040204" pitchFamily="34" charset="0"/>
              </a:rPr>
              <a:t>Relaties</a:t>
            </a:r>
            <a:r>
              <a:rPr lang="en-GB" sz="2800" b="1" dirty="0">
                <a:solidFill>
                  <a:prstClr val="white"/>
                </a:solidFill>
                <a:latin typeface="Verdana" panose="020B0604030504040204" pitchFamily="34" charset="0"/>
                <a:ea typeface="Verdana" panose="020B0604030504040204" pitchFamily="34" charset="0"/>
              </a:rPr>
              <a:t> </a:t>
            </a:r>
            <a:r>
              <a:rPr lang="en-GB" sz="2800" b="1" dirty="0" err="1">
                <a:solidFill>
                  <a:prstClr val="white"/>
                </a:solidFill>
                <a:latin typeface="Verdana" panose="020B0604030504040204" pitchFamily="34" charset="0"/>
                <a:ea typeface="Verdana" panose="020B0604030504040204" pitchFamily="34" charset="0"/>
              </a:rPr>
              <a:t>opbouwen</a:t>
            </a:r>
            <a:endParaRPr lang="en-GB" sz="2800" b="1" dirty="0">
              <a:solidFill>
                <a:prstClr val="white"/>
              </a:solidFill>
              <a:latin typeface="Verdana" panose="020B0604030504040204" pitchFamily="34" charset="0"/>
              <a:ea typeface="Verdana" panose="020B0604030504040204" pitchFamily="34" charset="0"/>
            </a:endParaRPr>
          </a:p>
          <a:p>
            <a:pPr marL="457200" indent="-457200" defTabSz="457200">
              <a:buFontTx/>
              <a:buChar char="-"/>
            </a:pPr>
            <a:r>
              <a:rPr lang="en-GB" sz="2800" b="1" dirty="0" err="1">
                <a:solidFill>
                  <a:prstClr val="white"/>
                </a:solidFill>
                <a:latin typeface="Verdana" panose="020B0604030504040204" pitchFamily="34" charset="0"/>
                <a:ea typeface="Verdana" panose="020B0604030504040204" pitchFamily="34" charset="0"/>
              </a:rPr>
              <a:t>Zelfontwikkeling</a:t>
            </a:r>
            <a:endParaRPr lang="en-GB" sz="2800" b="1" dirty="0">
              <a:solidFill>
                <a:prstClr val="white"/>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235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3" descr="RLI 2020 PPT 2.pdf">
            <a:extLst>
              <a:ext uri="{FF2B5EF4-FFF2-40B4-BE49-F238E27FC236}">
                <a16:creationId xmlns:a16="http://schemas.microsoft.com/office/drawing/2014/main" id="{DF9E1AB9-204D-4C27-9EE4-FA54022BE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5164038"/>
          </a:xfrm>
          <a:prstGeom prst="rect">
            <a:avLst/>
          </a:prstGeom>
        </p:spPr>
      </p:pic>
      <p:sp>
        <p:nvSpPr>
          <p:cNvPr id="3" name="Tekstvak 2">
            <a:extLst>
              <a:ext uri="{FF2B5EF4-FFF2-40B4-BE49-F238E27FC236}">
                <a16:creationId xmlns:a16="http://schemas.microsoft.com/office/drawing/2014/main" id="{AB04E1EC-558E-4FFE-8968-5D9EEB65B4FC}"/>
              </a:ext>
            </a:extLst>
          </p:cNvPr>
          <p:cNvSpPr txBox="1"/>
          <p:nvPr/>
        </p:nvSpPr>
        <p:spPr>
          <a:xfrm>
            <a:off x="457200" y="370114"/>
            <a:ext cx="5432898" cy="523220"/>
          </a:xfrm>
          <a:prstGeom prst="rect">
            <a:avLst/>
          </a:prstGeom>
          <a:noFill/>
        </p:spPr>
        <p:txBody>
          <a:bodyPr wrap="none" rtlCol="0">
            <a:spAutoFit/>
          </a:bodyPr>
          <a:lstStyle/>
          <a:p>
            <a:pPr defTabSz="457200"/>
            <a:r>
              <a:rPr lang="en-GB" sz="2800" b="1" dirty="0" err="1">
                <a:solidFill>
                  <a:prstClr val="white"/>
                </a:solidFill>
                <a:latin typeface="Verdana" panose="020B0604030504040204" pitchFamily="34" charset="0"/>
                <a:ea typeface="Verdana" panose="020B0604030504040204" pitchFamily="34" charset="0"/>
              </a:rPr>
              <a:t>Organisatie</a:t>
            </a:r>
            <a:r>
              <a:rPr lang="en-GB" sz="2800" b="1" dirty="0">
                <a:solidFill>
                  <a:prstClr val="white"/>
                </a:solidFill>
                <a:latin typeface="Verdana" panose="020B0604030504040204" pitchFamily="34" charset="0"/>
                <a:ea typeface="Verdana" panose="020B0604030504040204" pitchFamily="34" charset="0"/>
              </a:rPr>
              <a:t> Youth Service</a:t>
            </a:r>
            <a:endParaRPr lang="nl-NL" sz="2800" dirty="0">
              <a:solidFill>
                <a:prstClr val="black"/>
              </a:solidFill>
            </a:endParaRPr>
          </a:p>
        </p:txBody>
      </p:sp>
      <p:sp>
        <p:nvSpPr>
          <p:cNvPr id="6" name="Tekstvak 1">
            <a:extLst>
              <a:ext uri="{FF2B5EF4-FFF2-40B4-BE49-F238E27FC236}">
                <a16:creationId xmlns:a16="http://schemas.microsoft.com/office/drawing/2014/main" id="{0E3483F4-9977-46A7-A28B-DE96D08330FB}"/>
              </a:ext>
            </a:extLst>
          </p:cNvPr>
          <p:cNvSpPr txBox="1"/>
          <p:nvPr/>
        </p:nvSpPr>
        <p:spPr>
          <a:xfrm>
            <a:off x="2970076" y="4428054"/>
            <a:ext cx="3240360" cy="507831"/>
          </a:xfrm>
          <a:prstGeom prst="rect">
            <a:avLst/>
          </a:prstGeom>
          <a:noFill/>
        </p:spPr>
        <p:txBody>
          <a:bodyPr wrap="square" rtlCol="0">
            <a:spAutoFit/>
          </a:bodyPr>
          <a:lstStyle/>
          <a:p>
            <a:pPr>
              <a:lnSpc>
                <a:spcPct val="150000"/>
              </a:lnSpc>
              <a:tabLst>
                <a:tab pos="1519238" algn="l"/>
              </a:tabLst>
            </a:pPr>
            <a:r>
              <a:rPr lang="nl-NL" b="1" i="1" dirty="0">
                <a:solidFill>
                  <a:prstClr val="white"/>
                </a:solidFill>
                <a:latin typeface="Verdana" panose="020B0604030504040204" pitchFamily="34" charset="0"/>
              </a:rPr>
              <a:t>http://rotary.nl/yep/ </a:t>
            </a:r>
          </a:p>
        </p:txBody>
      </p:sp>
      <p:sp>
        <p:nvSpPr>
          <p:cNvPr id="21507" name="Rectangle 2">
            <a:extLst>
              <a:ext uri="{FF2B5EF4-FFF2-40B4-BE49-F238E27FC236}">
                <a16:creationId xmlns:a16="http://schemas.microsoft.com/office/drawing/2014/main" id="{C5AE853C-80AC-4B6B-AB40-4F355FEB0C18}"/>
              </a:ext>
            </a:extLst>
          </p:cNvPr>
          <p:cNvSpPr>
            <a:spLocks noGrp="1"/>
          </p:cNvSpPr>
          <p:nvPr>
            <p:ph sz="half" idx="1"/>
          </p:nvPr>
        </p:nvSpPr>
        <p:spPr>
          <a:xfrm>
            <a:off x="539552" y="1059582"/>
            <a:ext cx="2205075" cy="3559597"/>
          </a:xfrm>
        </p:spPr>
        <p:txBody>
          <a:bodyPr vert="horz" lIns="0" tIns="0" rIns="0" bIns="0" rtlCol="0" anchor="t">
            <a:normAutofit/>
          </a:bodyPr>
          <a:lstStyle/>
          <a:p>
            <a:pPr marL="123889" indent="-123889">
              <a:spcBef>
                <a:spcPts val="1266"/>
              </a:spcBef>
              <a:buNone/>
            </a:pPr>
            <a:r>
              <a:rPr lang="nl-NL" altLang="nl-NL" sz="1800" b="1" u="sng" dirty="0">
                <a:solidFill>
                  <a:schemeClr val="bg1"/>
                </a:solidFill>
                <a:latin typeface="Verdana" panose="020B0604030504040204" pitchFamily="34" charset="0"/>
                <a:ea typeface="Verdana" panose="020B0604030504040204" pitchFamily="34" charset="0"/>
              </a:rPr>
              <a:t>Rotaryclubs</a:t>
            </a:r>
          </a:p>
          <a:p>
            <a:pPr marL="123889" indent="-123889">
              <a:buClr>
                <a:schemeClr val="bg1"/>
              </a:buClr>
            </a:pPr>
            <a:r>
              <a:rPr lang="nl-NL" altLang="nl-NL" sz="1800" dirty="0">
                <a:solidFill>
                  <a:schemeClr val="bg1"/>
                </a:solidFill>
                <a:latin typeface="Verdana" panose="020B0604030504040204" pitchFamily="34" charset="0"/>
                <a:ea typeface="Verdana" panose="020B0604030504040204" pitchFamily="34" charset="0"/>
              </a:rPr>
              <a:t>Jeugdkamp</a:t>
            </a:r>
          </a:p>
          <a:p>
            <a:pPr marL="123889" indent="-123889">
              <a:buClr>
                <a:schemeClr val="bg1"/>
              </a:buClr>
            </a:pPr>
            <a:r>
              <a:rPr lang="nl-NL" altLang="nl-NL" sz="1800" dirty="0">
                <a:solidFill>
                  <a:schemeClr val="bg1"/>
                </a:solidFill>
                <a:latin typeface="Verdana" panose="020B0604030504040204" pitchFamily="34" charset="0"/>
                <a:ea typeface="Verdana" panose="020B0604030504040204" pitchFamily="34" charset="0"/>
              </a:rPr>
              <a:t>Handicamp</a:t>
            </a:r>
          </a:p>
          <a:p>
            <a:pPr marL="123889" indent="-123889">
              <a:buClr>
                <a:schemeClr val="bg1"/>
              </a:buClr>
            </a:pPr>
            <a:r>
              <a:rPr lang="nl-NL" altLang="nl-NL" sz="1800" dirty="0">
                <a:solidFill>
                  <a:schemeClr val="bg1"/>
                </a:solidFill>
                <a:latin typeface="Verdana" panose="020B0604030504040204" pitchFamily="34" charset="0"/>
                <a:ea typeface="Verdana" panose="020B0604030504040204" pitchFamily="34" charset="0"/>
              </a:rPr>
              <a:t>RYLA </a:t>
            </a:r>
          </a:p>
          <a:p>
            <a:pPr marL="123889" indent="-123889">
              <a:buClr>
                <a:schemeClr val="bg1"/>
              </a:buClr>
            </a:pPr>
            <a:r>
              <a:rPr lang="nl-NL" altLang="nl-NL" sz="1800" dirty="0">
                <a:solidFill>
                  <a:schemeClr val="bg1"/>
                </a:solidFill>
                <a:latin typeface="Verdana" panose="020B0604030504040204" pitchFamily="34" charset="0"/>
                <a:ea typeface="Verdana" panose="020B0604030504040204" pitchFamily="34" charset="0"/>
              </a:rPr>
              <a:t>Interact</a:t>
            </a:r>
          </a:p>
          <a:p>
            <a:pPr marL="123889" indent="-123889">
              <a:buClr>
                <a:schemeClr val="bg1"/>
              </a:buClr>
            </a:pPr>
            <a:r>
              <a:rPr lang="nl-NL" altLang="nl-NL" sz="1800" dirty="0">
                <a:solidFill>
                  <a:schemeClr val="bg1"/>
                </a:solidFill>
                <a:latin typeface="Verdana" panose="020B0604030504040204" pitchFamily="34" charset="0"/>
                <a:ea typeface="Verdana" panose="020B0604030504040204" pitchFamily="34" charset="0"/>
              </a:rPr>
              <a:t>Rotaract</a:t>
            </a:r>
          </a:p>
          <a:p>
            <a:pPr marL="123889" indent="-123889">
              <a:buClr>
                <a:srgbClr val="0049B0"/>
              </a:buClr>
            </a:pPr>
            <a:endParaRPr lang="nl-NL" altLang="nl-NL" sz="1800" dirty="0">
              <a:solidFill>
                <a:schemeClr val="bg1"/>
              </a:solidFill>
              <a:latin typeface="Verdana" panose="020B0604030504040204" pitchFamily="34" charset="0"/>
              <a:ea typeface="Verdana" panose="020B0604030504040204" pitchFamily="34" charset="0"/>
            </a:endParaRPr>
          </a:p>
        </p:txBody>
      </p:sp>
      <p:sp>
        <p:nvSpPr>
          <p:cNvPr id="21508" name="Tijdelijke aanduiding voor inhoud 1">
            <a:extLst>
              <a:ext uri="{FF2B5EF4-FFF2-40B4-BE49-F238E27FC236}">
                <a16:creationId xmlns:a16="http://schemas.microsoft.com/office/drawing/2014/main" id="{B71CFB6C-0F88-4CF6-8CBC-56562DFA4901}"/>
              </a:ext>
            </a:extLst>
          </p:cNvPr>
          <p:cNvSpPr>
            <a:spLocks noGrp="1"/>
          </p:cNvSpPr>
          <p:nvPr>
            <p:ph sz="half" idx="2"/>
          </p:nvPr>
        </p:nvSpPr>
        <p:spPr>
          <a:xfrm>
            <a:off x="2555776" y="987574"/>
            <a:ext cx="5112568" cy="3011258"/>
          </a:xfrm>
        </p:spPr>
        <p:txBody>
          <a:bodyPr>
            <a:noAutofit/>
          </a:bodyPr>
          <a:lstStyle/>
          <a:p>
            <a:pPr marL="0" indent="-123889">
              <a:spcBef>
                <a:spcPts val="1266"/>
              </a:spcBef>
              <a:buNone/>
            </a:pPr>
            <a:r>
              <a:rPr lang="nl-NL" altLang="nl-NL" sz="1800" b="1" u="sng" dirty="0">
                <a:solidFill>
                  <a:schemeClr val="bg1"/>
                </a:solidFill>
                <a:latin typeface="Verdana" panose="020B0604030504040204" pitchFamily="34" charset="0"/>
              </a:rPr>
              <a:t>Multi Distict Jeugd Commissie </a:t>
            </a:r>
          </a:p>
          <a:p>
            <a:pPr marL="0" indent="-123889">
              <a:buNone/>
            </a:pPr>
            <a:r>
              <a:rPr lang="nl-NL" altLang="nl-NL" sz="1800" b="1" i="1" dirty="0">
                <a:solidFill>
                  <a:schemeClr val="bg1"/>
                </a:solidFill>
                <a:latin typeface="Verdana" panose="020B0604030504040204" pitchFamily="34" charset="0"/>
              </a:rPr>
              <a:t>Short Term Exchange Program</a:t>
            </a:r>
          </a:p>
          <a:p>
            <a:pPr marL="0" indent="-123889">
              <a:buClr>
                <a:schemeClr val="bg1"/>
              </a:buClr>
            </a:pPr>
            <a:r>
              <a:rPr lang="nl-NL" altLang="nl-NL" sz="1800" dirty="0">
                <a:solidFill>
                  <a:schemeClr val="bg1"/>
                </a:solidFill>
                <a:latin typeface="Verdana" panose="020B0604030504040204" pitchFamily="34" charset="0"/>
              </a:rPr>
              <a:t>Family to Family</a:t>
            </a:r>
          </a:p>
          <a:p>
            <a:pPr marL="0" indent="-123889">
              <a:buClr>
                <a:schemeClr val="bg1"/>
              </a:buClr>
            </a:pPr>
            <a:r>
              <a:rPr lang="nl-NL" altLang="nl-NL" sz="1800" dirty="0">
                <a:solidFill>
                  <a:schemeClr val="bg1"/>
                </a:solidFill>
                <a:latin typeface="Verdana" panose="020B0604030504040204" pitchFamily="34" charset="0"/>
              </a:rPr>
              <a:t>Camps &amp; Tours</a:t>
            </a:r>
          </a:p>
          <a:p>
            <a:pPr marL="0" indent="-123889">
              <a:buClr>
                <a:schemeClr val="bg1"/>
              </a:buClr>
            </a:pPr>
            <a:r>
              <a:rPr lang="nl-NL" altLang="nl-NL" sz="1800" dirty="0">
                <a:solidFill>
                  <a:schemeClr val="bg1"/>
                </a:solidFill>
                <a:latin typeface="Verdana" panose="020B0604030504040204" pitchFamily="34" charset="0"/>
              </a:rPr>
              <a:t>NGSE, New Generation Service Exchange</a:t>
            </a:r>
          </a:p>
          <a:p>
            <a:pPr marL="0" indent="-123889">
              <a:buClr>
                <a:schemeClr val="bg1"/>
              </a:buClr>
            </a:pPr>
            <a:endParaRPr lang="nl-NL" altLang="nl-NL" sz="1800" dirty="0">
              <a:solidFill>
                <a:schemeClr val="bg1"/>
              </a:solidFill>
              <a:latin typeface="Verdana" panose="020B0604030504040204" pitchFamily="34" charset="0"/>
            </a:endParaRPr>
          </a:p>
          <a:p>
            <a:pPr marL="0" indent="-123889">
              <a:buClr>
                <a:schemeClr val="bg1"/>
              </a:buClr>
              <a:buNone/>
            </a:pPr>
            <a:r>
              <a:rPr lang="nl-NL" altLang="nl-NL" sz="1800" b="1" i="1" dirty="0">
                <a:solidFill>
                  <a:schemeClr val="bg1"/>
                </a:solidFill>
                <a:latin typeface="Verdana" panose="020B0604030504040204" pitchFamily="34" charset="0"/>
              </a:rPr>
              <a:t>Long Term Exchange Program</a:t>
            </a:r>
            <a:r>
              <a:rPr lang="nl-NL" altLang="nl-NL" sz="1800" i="1" dirty="0">
                <a:solidFill>
                  <a:schemeClr val="bg1"/>
                </a:solidFill>
                <a:latin typeface="Verdana" panose="020B0604030504040204" pitchFamily="34" charset="0"/>
              </a:rPr>
              <a:t> </a:t>
            </a:r>
          </a:p>
          <a:p>
            <a:pPr marL="0" indent="-123889">
              <a:buClr>
                <a:schemeClr val="bg1"/>
              </a:buClr>
            </a:pPr>
            <a:r>
              <a:rPr lang="nl-NL" altLang="nl-NL" sz="1800" dirty="0">
                <a:solidFill>
                  <a:schemeClr val="bg1"/>
                </a:solidFill>
                <a:latin typeface="Verdana" panose="020B0604030504040204" pitchFamily="34" charset="0"/>
              </a:rPr>
              <a:t>Jaaruitwisselingen</a:t>
            </a:r>
          </a:p>
          <a:p>
            <a:pPr marL="0" indent="-123889">
              <a:buClr>
                <a:schemeClr val="bg1"/>
              </a:buClr>
            </a:pPr>
            <a:r>
              <a:rPr lang="nl-NL" altLang="nl-NL" sz="1800" dirty="0">
                <a:solidFill>
                  <a:schemeClr val="bg1"/>
                </a:solidFill>
                <a:latin typeface="Verdana" panose="020B0604030504040204" pitchFamily="34" charset="0"/>
              </a:rPr>
              <a:t>Dutch Orientation Course </a:t>
            </a:r>
          </a:p>
          <a:p>
            <a:pPr marL="0" indent="-123889">
              <a:buClr>
                <a:schemeClr val="bg1"/>
              </a:buClr>
            </a:pPr>
            <a:r>
              <a:rPr lang="nl-NL" altLang="nl-NL" sz="1800" dirty="0">
                <a:solidFill>
                  <a:schemeClr val="bg1"/>
                </a:solidFill>
                <a:latin typeface="Verdana" panose="020B0604030504040204" pitchFamily="34" charset="0"/>
              </a:rPr>
              <a:t>ROTEX</a:t>
            </a:r>
          </a:p>
          <a:p>
            <a:pPr marL="0" indent="-123889"/>
            <a:endParaRPr lang="nl-NL" altLang="nl-NL" sz="1400" dirty="0"/>
          </a:p>
        </p:txBody>
      </p:sp>
      <p:pic>
        <p:nvPicPr>
          <p:cNvPr id="1026" name="Picture 2" descr="NOA - Welke organisatiestructuur kiest 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843558"/>
            <a:ext cx="2411760" cy="141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0875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3" descr="RLI 2020 PPT 2.pdf">
            <a:extLst>
              <a:ext uri="{FF2B5EF4-FFF2-40B4-BE49-F238E27FC236}">
                <a16:creationId xmlns:a16="http://schemas.microsoft.com/office/drawing/2014/main" id="{0F1D0A60-6670-40FA-8D6E-2D1690D2D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69"/>
            <a:ext cx="9180512" cy="5164038"/>
          </a:xfrm>
          <a:prstGeom prst="rect">
            <a:avLst/>
          </a:prstGeom>
        </p:spPr>
      </p:pic>
      <p:sp>
        <p:nvSpPr>
          <p:cNvPr id="4" name="Title 3">
            <a:extLst>
              <a:ext uri="{FF2B5EF4-FFF2-40B4-BE49-F238E27FC236}">
                <a16:creationId xmlns:a16="http://schemas.microsoft.com/office/drawing/2014/main" id="{9A3E44D8-5709-4593-A93B-FB4365F6717C}"/>
              </a:ext>
            </a:extLst>
          </p:cNvPr>
          <p:cNvSpPr>
            <a:spLocks noGrp="1"/>
          </p:cNvSpPr>
          <p:nvPr>
            <p:ph type="title"/>
          </p:nvPr>
        </p:nvSpPr>
        <p:spPr>
          <a:xfrm>
            <a:off x="827584" y="483518"/>
            <a:ext cx="5901965" cy="506480"/>
          </a:xfrm>
        </p:spPr>
        <p:txBody>
          <a:bodyPr>
            <a:normAutofit fontScale="90000"/>
          </a:bodyPr>
          <a:lstStyle/>
          <a:p>
            <a:pPr>
              <a:defRPr/>
            </a:pPr>
            <a:r>
              <a:rPr lang="nl-NL" altLang="nl-NL" sz="3058" b="1" dirty="0">
                <a:solidFill>
                  <a:schemeClr val="bg1"/>
                </a:solidFill>
              </a:rPr>
              <a:t> </a:t>
            </a:r>
            <a:br>
              <a:rPr lang="nl-NL" altLang="nl-NL" sz="3058" dirty="0">
                <a:solidFill>
                  <a:schemeClr val="bg1"/>
                </a:solidFill>
              </a:rPr>
            </a:br>
            <a:endParaRPr lang="nl-NL" altLang="nl-NL" sz="3058" dirty="0">
              <a:solidFill>
                <a:schemeClr val="bg1"/>
              </a:solidFill>
            </a:endParaRPr>
          </a:p>
        </p:txBody>
      </p:sp>
      <p:pic>
        <p:nvPicPr>
          <p:cNvPr id="7" name="Content Placeholder 6">
            <a:extLst>
              <a:ext uri="{FF2B5EF4-FFF2-40B4-BE49-F238E27FC236}">
                <a16:creationId xmlns:a16="http://schemas.microsoft.com/office/drawing/2014/main" id="{11B13EA4-463B-4E83-91F1-CCF1631E3341}"/>
              </a:ext>
            </a:extLst>
          </p:cNvPr>
          <p:cNvPicPr>
            <a:picLocks noGrp="1" noChangeAspect="1"/>
          </p:cNvPicPr>
          <p:nvPr>
            <p:ph idx="1"/>
          </p:nvPr>
        </p:nvPicPr>
        <p:blipFill>
          <a:blip r:embed="rId4"/>
          <a:stretch>
            <a:fillRect/>
          </a:stretch>
        </p:blipFill>
        <p:spPr>
          <a:xfrm>
            <a:off x="4053289" y="1707654"/>
            <a:ext cx="5059161" cy="2187000"/>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kstvak 4"/>
          <p:cNvSpPr txBox="1"/>
          <p:nvPr/>
        </p:nvSpPr>
        <p:spPr>
          <a:xfrm>
            <a:off x="817715" y="1523881"/>
            <a:ext cx="3024336" cy="2554545"/>
          </a:xfrm>
          <a:prstGeom prst="rect">
            <a:avLst/>
          </a:prstGeom>
          <a:noFill/>
        </p:spPr>
        <p:txBody>
          <a:bodyPr wrap="square" rtlCol="0">
            <a:spAutoFit/>
          </a:bodyPr>
          <a:lstStyle/>
          <a:p>
            <a:r>
              <a:rPr lang="nl-NL" altLang="nl-NL" sz="2000" dirty="0">
                <a:solidFill>
                  <a:prstClr val="white"/>
                </a:solidFill>
                <a:latin typeface="Verdana" panose="020B0604030504040204" pitchFamily="34" charset="0"/>
                <a:ea typeface="Verdana" panose="020B0604030504040204" pitchFamily="34" charset="0"/>
                <a:sym typeface="Calibri" charset="0"/>
              </a:rPr>
              <a:t>Wereldwijd</a:t>
            </a:r>
            <a:br>
              <a:rPr lang="nl-NL" altLang="nl-NL" sz="2000" dirty="0">
                <a:solidFill>
                  <a:prstClr val="white"/>
                </a:solidFill>
                <a:latin typeface="Verdana" panose="020B0604030504040204" pitchFamily="34" charset="0"/>
                <a:ea typeface="Verdana" panose="020B0604030504040204" pitchFamily="34" charset="0"/>
                <a:sym typeface="Calibri" charset="0"/>
              </a:rPr>
            </a:br>
            <a:r>
              <a:rPr lang="nl-NL" altLang="nl-NL" sz="2000" dirty="0">
                <a:solidFill>
                  <a:prstClr val="white"/>
                </a:solidFill>
                <a:latin typeface="Verdana" panose="020B0604030504040204" pitchFamily="34" charset="0"/>
                <a:ea typeface="Verdana" panose="020B0604030504040204" pitchFamily="34" charset="0"/>
                <a:sym typeface="Calibri" charset="0"/>
              </a:rPr>
              <a:t>8000 </a:t>
            </a:r>
            <a:r>
              <a:rPr lang="nl-NL" altLang="nl-NL" sz="2000" dirty="0" err="1">
                <a:solidFill>
                  <a:prstClr val="white"/>
                </a:solidFill>
                <a:latin typeface="Verdana" panose="020B0604030504040204" pitchFamily="34" charset="0"/>
                <a:ea typeface="Verdana" panose="020B0604030504040204" pitchFamily="34" charset="0"/>
                <a:sym typeface="Calibri" charset="0"/>
              </a:rPr>
              <a:t>exchangers</a:t>
            </a:r>
            <a:br>
              <a:rPr lang="nl-NL" altLang="nl-NL" sz="2000" dirty="0">
                <a:solidFill>
                  <a:prstClr val="white"/>
                </a:solidFill>
                <a:latin typeface="Verdana" panose="020B0604030504040204" pitchFamily="34" charset="0"/>
                <a:ea typeface="Verdana" panose="020B0604030504040204" pitchFamily="34" charset="0"/>
                <a:sym typeface="Calibri" charset="0"/>
              </a:rPr>
            </a:br>
            <a:r>
              <a:rPr lang="nl-NL" altLang="nl-NL" sz="2000" dirty="0">
                <a:solidFill>
                  <a:prstClr val="white"/>
                </a:solidFill>
                <a:latin typeface="Verdana" panose="020B0604030504040204" pitchFamily="34" charset="0"/>
                <a:ea typeface="Verdana" panose="020B0604030504040204" pitchFamily="34" charset="0"/>
                <a:sym typeface="Calibri" charset="0"/>
              </a:rPr>
              <a:t>per jaar</a:t>
            </a:r>
          </a:p>
          <a:p>
            <a:endParaRPr lang="nl-NL" altLang="nl-NL" sz="2000" dirty="0">
              <a:solidFill>
                <a:prstClr val="white"/>
              </a:solidFill>
              <a:latin typeface="Verdana" panose="020B0604030504040204" pitchFamily="34" charset="0"/>
              <a:ea typeface="Verdana" panose="020B0604030504040204" pitchFamily="34" charset="0"/>
              <a:sym typeface="Calibri" charset="0"/>
            </a:endParaRPr>
          </a:p>
          <a:p>
            <a:r>
              <a:rPr lang="nl-NL" altLang="en-US" sz="2000" dirty="0">
                <a:solidFill>
                  <a:prstClr val="white"/>
                </a:solidFill>
                <a:latin typeface="Verdana" panose="020B0604030504040204" pitchFamily="34" charset="0"/>
                <a:ea typeface="Verdana" panose="020B0604030504040204" pitchFamily="34" charset="0"/>
              </a:rPr>
              <a:t>En sinds 2022:</a:t>
            </a:r>
          </a:p>
          <a:p>
            <a:r>
              <a:rPr lang="nl-NL" altLang="en-US" sz="2000" dirty="0">
                <a:solidFill>
                  <a:prstClr val="white"/>
                </a:solidFill>
                <a:latin typeface="Verdana" panose="020B0604030504040204" pitchFamily="34" charset="0"/>
                <a:ea typeface="Verdana" panose="020B0604030504040204" pitchFamily="34" charset="0"/>
              </a:rPr>
              <a:t>±4 </a:t>
            </a:r>
            <a:r>
              <a:rPr lang="nl-NL" altLang="en-US" sz="2000" dirty="0" err="1">
                <a:solidFill>
                  <a:prstClr val="white"/>
                </a:solidFill>
                <a:latin typeface="Verdana" panose="020B0604030504040204" pitchFamily="34" charset="0"/>
                <a:ea typeface="Verdana" panose="020B0604030504040204" pitchFamily="34" charset="0"/>
              </a:rPr>
              <a:t>inbounds</a:t>
            </a:r>
            <a:r>
              <a:rPr lang="nl-NL" altLang="en-US" sz="2000" dirty="0">
                <a:solidFill>
                  <a:prstClr val="white"/>
                </a:solidFill>
                <a:latin typeface="Verdana" panose="020B0604030504040204" pitchFamily="34" charset="0"/>
                <a:ea typeface="Verdana" panose="020B0604030504040204" pitchFamily="34" charset="0"/>
              </a:rPr>
              <a:t> per district in Nederland</a:t>
            </a:r>
            <a:br>
              <a:rPr lang="nl-NL" altLang="nl-NL" sz="2000" dirty="0">
                <a:solidFill>
                  <a:prstClr val="white"/>
                </a:solidFill>
                <a:latin typeface="Verdana" panose="020B0604030504040204" pitchFamily="34" charset="0"/>
                <a:ea typeface="Verdana" panose="020B0604030504040204" pitchFamily="34" charset="0"/>
              </a:rPr>
            </a:br>
            <a:endParaRPr lang="nl-NL" sz="2000" dirty="0">
              <a:solidFill>
                <a:prstClr val="black"/>
              </a:solidFill>
              <a:latin typeface="Verdana" panose="020B0604030504040204" pitchFamily="34" charset="0"/>
              <a:ea typeface="Verdana" panose="020B0604030504040204" pitchFamily="34" charset="0"/>
            </a:endParaRPr>
          </a:p>
        </p:txBody>
      </p:sp>
      <p:sp>
        <p:nvSpPr>
          <p:cNvPr id="8" name="Rectangle 1">
            <a:extLst>
              <a:ext uri="{FF2B5EF4-FFF2-40B4-BE49-F238E27FC236}">
                <a16:creationId xmlns:a16="http://schemas.microsoft.com/office/drawing/2014/main" id="{408ED49B-9CBA-46F5-9AC3-DA295206755B}"/>
              </a:ext>
            </a:extLst>
          </p:cNvPr>
          <p:cNvSpPr txBox="1">
            <a:spLocks/>
          </p:cNvSpPr>
          <p:nvPr/>
        </p:nvSpPr>
        <p:spPr>
          <a:xfrm>
            <a:off x="539552" y="195486"/>
            <a:ext cx="8712968" cy="8832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257162">
              <a:tabLst>
                <a:tab pos="271463" algn="l"/>
              </a:tabLst>
              <a:defRPr/>
            </a:pPr>
            <a:r>
              <a:rPr lang="nl-NL" sz="2800" b="1" dirty="0">
                <a:ln w="0"/>
                <a:solidFill>
                  <a:prstClr val="white"/>
                </a:solidFill>
                <a:latin typeface="Verdana" panose="020B0604030504040204" pitchFamily="34" charset="0"/>
                <a:ea typeface="Verdana" panose="020B0604030504040204" pitchFamily="34" charset="0"/>
              </a:rPr>
              <a:t>Jeugduitwisseling wereldwijd</a:t>
            </a:r>
            <a:endParaRPr lang="nl-NL" altLang="nl-NL" sz="2800" b="1" dirty="0">
              <a:solidFill>
                <a:prstClr val="white"/>
              </a:solidFill>
              <a:latin typeface="Verdana" panose="020B0604030504040204" pitchFamily="34" charset="0"/>
              <a:ea typeface="Verdana" panose="020B0604030504040204" pitchFamily="34" charset="0"/>
              <a:sym typeface="Calibri" charset="0"/>
            </a:endParaRPr>
          </a:p>
        </p:txBody>
      </p:sp>
    </p:spTree>
    <p:extLst>
      <p:ext uri="{BB962C8B-B14F-4D97-AF65-F5344CB8AC3E}">
        <p14:creationId xmlns:p14="http://schemas.microsoft.com/office/powerpoint/2010/main" val="8022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RLI 2020 PPT 2.pdf">
            <a:extLst>
              <a:ext uri="{FF2B5EF4-FFF2-40B4-BE49-F238E27FC236}">
                <a16:creationId xmlns:a16="http://schemas.microsoft.com/office/drawing/2014/main" id="{9FC5FB75-6E06-44DA-A28B-6B3C384E4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sp>
        <p:nvSpPr>
          <p:cNvPr id="2" name="Content Placeholder 1">
            <a:extLst>
              <a:ext uri="{FF2B5EF4-FFF2-40B4-BE49-F238E27FC236}">
                <a16:creationId xmlns:a16="http://schemas.microsoft.com/office/drawing/2014/main" id="{B583D02D-FE60-49A6-A77B-E524656ACCFB}"/>
              </a:ext>
            </a:extLst>
          </p:cNvPr>
          <p:cNvSpPr>
            <a:spLocks noGrp="1"/>
          </p:cNvSpPr>
          <p:nvPr>
            <p:ph sz="half" idx="1"/>
          </p:nvPr>
        </p:nvSpPr>
        <p:spPr>
          <a:xfrm>
            <a:off x="457200" y="1059582"/>
            <a:ext cx="3672408" cy="3300915"/>
          </a:xfrm>
        </p:spPr>
        <p:txBody>
          <a:bodyPr/>
          <a:lstStyle/>
          <a:p>
            <a:pPr marL="0" indent="0">
              <a:buNone/>
              <a:defRPr/>
            </a:pPr>
            <a:r>
              <a:rPr lang="nl-NL" sz="2000" b="1" u="sng" dirty="0">
                <a:solidFill>
                  <a:schemeClr val="bg1"/>
                </a:solidFill>
                <a:latin typeface="Verdana" panose="020B0604030504040204" pitchFamily="34" charset="0"/>
                <a:ea typeface="Verdana" panose="020B0604030504040204" pitchFamily="34" charset="0"/>
              </a:rPr>
              <a:t>Long Term Exchange</a:t>
            </a:r>
            <a:endParaRPr lang="nl-NL" sz="2000" u="sng" dirty="0">
              <a:solidFill>
                <a:schemeClr val="bg1"/>
              </a:solidFill>
              <a:latin typeface="Verdana" panose="020B0604030504040204" pitchFamily="34" charset="0"/>
              <a:ea typeface="Verdana" panose="020B0604030504040204" pitchFamily="34" charset="0"/>
            </a:endParaRPr>
          </a:p>
          <a:p>
            <a:pPr>
              <a:buClr>
                <a:schemeClr val="bg1"/>
              </a:buClr>
              <a:buFont typeface="Courier New" panose="02070309020205020404" pitchFamily="49" charset="0"/>
              <a:buChar char="o"/>
              <a:tabLst>
                <a:tab pos="2236788" algn="l"/>
              </a:tabLst>
              <a:defRPr/>
            </a:pPr>
            <a:r>
              <a:rPr lang="nl-NL" sz="2000" dirty="0">
                <a:solidFill>
                  <a:schemeClr val="bg1"/>
                </a:solidFill>
                <a:latin typeface="Verdana" panose="020B0604030504040204" pitchFamily="34" charset="0"/>
                <a:ea typeface="Verdana" panose="020B0604030504040204" pitchFamily="34" charset="0"/>
              </a:rPr>
              <a:t>Duitsland		500</a:t>
            </a:r>
          </a:p>
          <a:p>
            <a:pPr>
              <a:buClr>
                <a:schemeClr val="bg1"/>
              </a:buClr>
              <a:buFont typeface="Courier New" panose="02070309020205020404" pitchFamily="49" charset="0"/>
              <a:buChar char="o"/>
              <a:tabLst>
                <a:tab pos="2236788" algn="l"/>
              </a:tabLst>
              <a:defRPr/>
            </a:pPr>
            <a:r>
              <a:rPr lang="nl-NL" sz="2000" dirty="0">
                <a:solidFill>
                  <a:schemeClr val="bg1"/>
                </a:solidFill>
                <a:latin typeface="Verdana" panose="020B0604030504040204" pitchFamily="34" charset="0"/>
                <a:ea typeface="Verdana" panose="020B0604030504040204" pitchFamily="34" charset="0"/>
              </a:rPr>
              <a:t>Denemarken		200</a:t>
            </a:r>
          </a:p>
          <a:p>
            <a:pPr>
              <a:buClr>
                <a:schemeClr val="bg1"/>
              </a:buClr>
              <a:buFont typeface="Courier New" panose="02070309020205020404" pitchFamily="49" charset="0"/>
              <a:buChar char="o"/>
              <a:tabLst>
                <a:tab pos="2236788" algn="l"/>
              </a:tabLst>
              <a:defRPr/>
            </a:pPr>
            <a:r>
              <a:rPr lang="nl-NL" sz="2000" dirty="0">
                <a:solidFill>
                  <a:schemeClr val="bg1"/>
                </a:solidFill>
                <a:latin typeface="Verdana" panose="020B0604030504040204" pitchFamily="34" charset="0"/>
                <a:ea typeface="Verdana" panose="020B0604030504040204" pitchFamily="34" charset="0"/>
              </a:rPr>
              <a:t>België		220</a:t>
            </a:r>
          </a:p>
          <a:p>
            <a:pPr>
              <a:buClr>
                <a:schemeClr val="bg1"/>
              </a:buClr>
              <a:buFont typeface="Courier New" panose="02070309020205020404" pitchFamily="49" charset="0"/>
              <a:buChar char="o"/>
              <a:tabLst>
                <a:tab pos="2236788" algn="l"/>
              </a:tabLst>
              <a:defRPr/>
            </a:pPr>
            <a:r>
              <a:rPr lang="nl-NL" sz="2000" dirty="0">
                <a:solidFill>
                  <a:schemeClr val="bg1"/>
                </a:solidFill>
                <a:latin typeface="Verdana" panose="020B0604030504040204" pitchFamily="34" charset="0"/>
                <a:ea typeface="Verdana" panose="020B0604030504040204" pitchFamily="34" charset="0"/>
              </a:rPr>
              <a:t>Nederland		25-35</a:t>
            </a:r>
          </a:p>
          <a:p>
            <a:pPr>
              <a:defRPr/>
            </a:pPr>
            <a:endParaRPr lang="nl-NL" sz="1800" dirty="0"/>
          </a:p>
          <a:p>
            <a:pPr>
              <a:defRPr/>
            </a:pPr>
            <a:endParaRPr lang="nl-NL" sz="1800" b="1" dirty="0"/>
          </a:p>
        </p:txBody>
      </p:sp>
      <p:sp>
        <p:nvSpPr>
          <p:cNvPr id="3" name="Content Placeholder 2">
            <a:extLst>
              <a:ext uri="{FF2B5EF4-FFF2-40B4-BE49-F238E27FC236}">
                <a16:creationId xmlns:a16="http://schemas.microsoft.com/office/drawing/2014/main" id="{7639DE0D-8E3C-4C34-BFBB-5BC4F02CC10F}"/>
              </a:ext>
            </a:extLst>
          </p:cNvPr>
          <p:cNvSpPr>
            <a:spLocks noGrp="1"/>
          </p:cNvSpPr>
          <p:nvPr>
            <p:ph sz="half" idx="2"/>
          </p:nvPr>
        </p:nvSpPr>
        <p:spPr>
          <a:xfrm>
            <a:off x="3851920" y="1131590"/>
            <a:ext cx="3740572" cy="3227245"/>
          </a:xfrm>
        </p:spPr>
        <p:txBody>
          <a:bodyPr>
            <a:normAutofit/>
          </a:bodyPr>
          <a:lstStyle/>
          <a:p>
            <a:pPr marL="0" indent="0">
              <a:buNone/>
              <a:defRPr/>
            </a:pPr>
            <a:r>
              <a:rPr lang="nl-NL" sz="2000" b="1" u="sng" dirty="0">
                <a:solidFill>
                  <a:schemeClr val="bg1"/>
                </a:solidFill>
                <a:latin typeface="Verdana" panose="020B0604030504040204" pitchFamily="34" charset="0"/>
              </a:rPr>
              <a:t>Short Term Exchange</a:t>
            </a:r>
            <a:endParaRPr lang="nl-NL" sz="2000" u="sng" dirty="0">
              <a:solidFill>
                <a:schemeClr val="bg1"/>
              </a:solidFill>
              <a:latin typeface="Verdana" panose="020B0604030504040204" pitchFamily="34" charset="0"/>
            </a:endParaRPr>
          </a:p>
          <a:p>
            <a:pPr>
              <a:buClr>
                <a:schemeClr val="bg1"/>
              </a:buClr>
              <a:buFont typeface="Courier New" panose="02070309020205020404" pitchFamily="49" charset="0"/>
              <a:buChar char="o"/>
              <a:defRPr/>
            </a:pPr>
            <a:r>
              <a:rPr lang="nl-NL" sz="2000" dirty="0">
                <a:solidFill>
                  <a:schemeClr val="bg1"/>
                </a:solidFill>
                <a:latin typeface="Verdana" panose="020B0604030504040204" pitchFamily="34" charset="0"/>
              </a:rPr>
              <a:t>Duitsland         372 </a:t>
            </a:r>
          </a:p>
          <a:p>
            <a:pPr>
              <a:buClr>
                <a:schemeClr val="bg1"/>
              </a:buClr>
              <a:buFont typeface="Courier New" panose="02070309020205020404" pitchFamily="49" charset="0"/>
              <a:buChar char="o"/>
              <a:defRPr/>
            </a:pPr>
            <a:r>
              <a:rPr lang="nl-NL" sz="2000" dirty="0">
                <a:solidFill>
                  <a:schemeClr val="bg1"/>
                </a:solidFill>
                <a:latin typeface="Verdana" panose="020B0604030504040204" pitchFamily="34" charset="0"/>
              </a:rPr>
              <a:t>Denemarken    115</a:t>
            </a:r>
          </a:p>
          <a:p>
            <a:pPr>
              <a:buClr>
                <a:schemeClr val="bg1"/>
              </a:buClr>
              <a:buFont typeface="Courier New" panose="02070309020205020404" pitchFamily="49" charset="0"/>
              <a:buChar char="o"/>
              <a:defRPr/>
            </a:pPr>
            <a:r>
              <a:rPr lang="nl-NL" sz="2000" dirty="0">
                <a:solidFill>
                  <a:schemeClr val="bg1"/>
                </a:solidFill>
                <a:latin typeface="Verdana" panose="020B0604030504040204" pitchFamily="34" charset="0"/>
              </a:rPr>
              <a:t>Nederland          30</a:t>
            </a:r>
          </a:p>
        </p:txBody>
      </p:sp>
      <p:sp>
        <p:nvSpPr>
          <p:cNvPr id="8" name="Tekstvak 2">
            <a:extLst>
              <a:ext uri="{FF2B5EF4-FFF2-40B4-BE49-F238E27FC236}">
                <a16:creationId xmlns:a16="http://schemas.microsoft.com/office/drawing/2014/main" id="{969F727D-765B-4F7A-9A75-B2CEAB2DE940}"/>
              </a:ext>
            </a:extLst>
          </p:cNvPr>
          <p:cNvSpPr txBox="1"/>
          <p:nvPr/>
        </p:nvSpPr>
        <p:spPr>
          <a:xfrm>
            <a:off x="457200" y="370114"/>
            <a:ext cx="3940502" cy="523220"/>
          </a:xfrm>
          <a:prstGeom prst="rect">
            <a:avLst/>
          </a:prstGeom>
          <a:noFill/>
        </p:spPr>
        <p:txBody>
          <a:bodyPr wrap="none" rtlCol="0">
            <a:spAutoFit/>
          </a:bodyPr>
          <a:lstStyle/>
          <a:p>
            <a:pPr defTabSz="457200"/>
            <a:r>
              <a:rPr lang="en-GB" sz="2800" b="1" dirty="0">
                <a:solidFill>
                  <a:prstClr val="white"/>
                </a:solidFill>
                <a:latin typeface="Verdana" panose="020B0604030504040204" pitchFamily="34" charset="0"/>
                <a:ea typeface="Verdana" panose="020B0604030504040204" pitchFamily="34" charset="0"/>
              </a:rPr>
              <a:t>Even </a:t>
            </a:r>
            <a:r>
              <a:rPr lang="en-GB" sz="2800" b="1" dirty="0" err="1">
                <a:solidFill>
                  <a:prstClr val="white"/>
                </a:solidFill>
                <a:latin typeface="Verdana" panose="020B0604030504040204" pitchFamily="34" charset="0"/>
                <a:ea typeface="Verdana" panose="020B0604030504040204" pitchFamily="34" charset="0"/>
              </a:rPr>
              <a:t>vergelijken</a:t>
            </a:r>
            <a:r>
              <a:rPr lang="en-GB" sz="2800" b="1" dirty="0">
                <a:solidFill>
                  <a:prstClr val="white"/>
                </a:solidFill>
                <a:latin typeface="Verdana" panose="020B0604030504040204" pitchFamily="34" charset="0"/>
                <a:ea typeface="Verdana" panose="020B0604030504040204" pitchFamily="34" charset="0"/>
              </a:rPr>
              <a:t>…</a:t>
            </a:r>
            <a:endParaRPr lang="nl-NL" sz="2800" dirty="0">
              <a:solidFill>
                <a:prstClr val="black"/>
              </a:solidFill>
            </a:endParaRPr>
          </a:p>
        </p:txBody>
      </p:sp>
      <p:pic>
        <p:nvPicPr>
          <p:cNvPr id="1028" name="Picture 4" descr="IconExperience » G-Collection » Scales Icon">
            <a:extLst>
              <a:ext uri="{FF2B5EF4-FFF2-40B4-BE49-F238E27FC236}">
                <a16:creationId xmlns:a16="http://schemas.microsoft.com/office/drawing/2014/main" id="{64EEF03C-51FF-40A5-AB93-CD5751446A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203598"/>
            <a:ext cx="1733672" cy="17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71"/>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7b6979-2737-4f7e-b211-34995404c50f">
      <Terms xmlns="http://schemas.microsoft.com/office/infopath/2007/PartnerControls"/>
    </lcf76f155ced4ddcb4097134ff3c332f>
    <TaxCatchAll xmlns="f8ddc283-d51b-48a1-834d-02be8353b3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DCB678E4904D499D67F607FE6ED864" ma:contentTypeVersion="12" ma:contentTypeDescription="Een nieuw document maken." ma:contentTypeScope="" ma:versionID="813f08171154bef61cc519d277f7e3a1">
  <xsd:schema xmlns:xsd="http://www.w3.org/2001/XMLSchema" xmlns:xs="http://www.w3.org/2001/XMLSchema" xmlns:p="http://schemas.microsoft.com/office/2006/metadata/properties" xmlns:ns2="ad7b6979-2737-4f7e-b211-34995404c50f" xmlns:ns3="f8ddc283-d51b-48a1-834d-02be8353b3bb" targetNamespace="http://schemas.microsoft.com/office/2006/metadata/properties" ma:root="true" ma:fieldsID="711bde8414d911ba004c62eb22686558" ns2:_="" ns3:_="">
    <xsd:import namespace="ad7b6979-2737-4f7e-b211-34995404c50f"/>
    <xsd:import namespace="f8ddc283-d51b-48a1-834d-02be8353b3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b6979-2737-4f7e-b211-34995404c5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ef68893-22c2-451a-a7a6-946c7f38525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ddc283-d51b-48a1-834d-02be8353b3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9d6048e-c59c-4d05-9ce3-e7384213b3c2}" ma:internalName="TaxCatchAll" ma:showField="CatchAllData" ma:web="f8ddc283-d51b-48a1-834d-02be8353b3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30FB08-1E4B-4AC7-80BF-48C534847579}">
  <ds:schemaRefs>
    <ds:schemaRef ds:uri="http://schemas.microsoft.com/sharepoint/v3/contenttype/forms"/>
  </ds:schemaRefs>
</ds:datastoreItem>
</file>

<file path=customXml/itemProps2.xml><?xml version="1.0" encoding="utf-8"?>
<ds:datastoreItem xmlns:ds="http://schemas.openxmlformats.org/officeDocument/2006/customXml" ds:itemID="{5D40A247-A82C-4041-B67F-0D23762AEB3C}">
  <ds:schemaRefs>
    <ds:schemaRef ds:uri="http://schemas.microsoft.com/office/2006/metadata/properties"/>
    <ds:schemaRef ds:uri="http://schemas.microsoft.com/office/infopath/2007/PartnerControls"/>
    <ds:schemaRef ds:uri="ad7b6979-2737-4f7e-b211-34995404c50f"/>
    <ds:schemaRef ds:uri="f8ddc283-d51b-48a1-834d-02be8353b3bb"/>
  </ds:schemaRefs>
</ds:datastoreItem>
</file>

<file path=customXml/itemProps3.xml><?xml version="1.0" encoding="utf-8"?>
<ds:datastoreItem xmlns:ds="http://schemas.openxmlformats.org/officeDocument/2006/customXml" ds:itemID="{DADDD1DB-4085-4CD8-9508-25F7D740A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b6979-2737-4f7e-b211-34995404c50f"/>
    <ds:schemaRef ds:uri="f8ddc283-d51b-48a1-834d-02be8353b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1485</TotalTime>
  <Words>6019</Words>
  <Application>Microsoft Macintosh PowerPoint</Application>
  <PresentationFormat>Diavoorstelling (16:9)</PresentationFormat>
  <Paragraphs>555</Paragraphs>
  <Slides>37</Slides>
  <Notes>36</Notes>
  <HiddenSlides>16</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37</vt:i4>
      </vt:variant>
    </vt:vector>
  </HeadingPairs>
  <TitlesOfParts>
    <vt:vector size="43" baseType="lpstr">
      <vt:lpstr>Arial</vt:lpstr>
      <vt:lpstr>Calibri</vt:lpstr>
      <vt:lpstr>Courier New</vt:lpstr>
      <vt:lpstr>Georgia</vt:lpstr>
      <vt:lpstr>Verdana</vt:lpstr>
      <vt:lpstr>Office-thema</vt:lpstr>
      <vt:lpstr> JEUGD RC Gilze Rijen 7 april 2025   </vt:lpstr>
      <vt:lpstr>PowerPoint-presentatie</vt:lpstr>
      <vt:lpstr>PowerPoint-presentatie</vt:lpstr>
      <vt:lpstr>PowerPoint-presentatie</vt:lpstr>
      <vt:lpstr>Doel jeugduitwisseling</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Voorbeeld begroting ontvangst jaarkind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SUCCESVOLLE ROTARYCLUBS</dc:title>
  <dc:creator>Windows-gebruiker</dc:creator>
  <cp:lastModifiedBy>Bart en Diny Peters</cp:lastModifiedBy>
  <cp:revision>140</cp:revision>
  <dcterms:created xsi:type="dcterms:W3CDTF">2020-07-15T15:34:52Z</dcterms:created>
  <dcterms:modified xsi:type="dcterms:W3CDTF">2025-04-07T16:33:08Z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0x010100C8DCB678E4904D499D67F607FE6ED864</vt:lpwstr>
  </property>
  <property fmtid="{D5CDD505-2E9C-101B-9397-08002B2CF9AE}" pid="3" name="Order">
    <vt:r8>2285200</vt:r8>
  </property>
</Properties>
</file>