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8" r:id="rId11"/>
    <p:sldId id="269" r:id="rId12"/>
    <p:sldId id="267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0E1E86-B270-46B8-BF53-47F5F7E94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9440046-3943-4F59-8ADC-8B1FD5B186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B836345-8A98-4F54-9EFF-48EC2A708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3503-25B5-45EF-BE9F-ECBCF62086F7}" type="datetimeFigureOut">
              <a:rPr lang="nl-NL" smtClean="0"/>
              <a:t>11-10-2018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EA58E65-0540-4F85-B726-7172F30BA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C5FE372-A0ED-46B5-9E79-E365997AF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3DD3-5F00-4E23-BD6A-7389905398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9735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10A087-3624-498C-8266-77B85B88D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24A285F-7BAC-4D93-A3FB-F3E1E3B56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0E40447-4F86-4415-B5DD-481289616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3503-25B5-45EF-BE9F-ECBCF62086F7}" type="datetimeFigureOut">
              <a:rPr lang="nl-NL" smtClean="0"/>
              <a:t>11-10-2018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4615026-833F-4FF0-BE2B-7F1B66E4A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BD19F63-6984-48F1-8C83-9EF6D1784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3DD3-5F00-4E23-BD6A-7389905398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3466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26DE3F8-4D02-4659-9862-E0EA0EDA12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1C7DC88-E4D3-4FF7-9BCD-90267E6F23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3C57F84-E30B-4BD8-8F0A-910C79A12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3503-25B5-45EF-BE9F-ECBCF62086F7}" type="datetimeFigureOut">
              <a:rPr lang="nl-NL" smtClean="0"/>
              <a:t>11-10-2018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6847436-4872-48E3-86E2-FAA7435A4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4C315C-6DE3-4BCC-A01F-3118CF06C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3DD3-5F00-4E23-BD6A-7389905398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437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FFABF3-1416-47BD-92F9-583C333D8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241A2E-5A3C-4B93-A596-904F514E2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3669A50-B9BF-4766-872E-CE58E427B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3503-25B5-45EF-BE9F-ECBCF62086F7}" type="datetimeFigureOut">
              <a:rPr lang="nl-NL" smtClean="0"/>
              <a:t>11-10-2018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3D09651-0B17-476D-A47B-8F5DF2D7B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5D7E5EF-CC40-4ED0-A09D-41F07714F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3DD3-5F00-4E23-BD6A-7389905398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5024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BCABC9-B3D6-4ED3-A65E-3F2C2BD5C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1B416A7-D853-4EAD-92AD-F50C596E2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5696800-9258-4801-813A-73DC92912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3503-25B5-45EF-BE9F-ECBCF62086F7}" type="datetimeFigureOut">
              <a:rPr lang="nl-NL" smtClean="0"/>
              <a:t>11-10-2018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BDBD52B-CC26-4DE3-BB7F-D527E86CA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90C7D8-9516-40A3-82BA-41BE5D710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3DD3-5F00-4E23-BD6A-7389905398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789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208A4-09D8-42E5-8F8F-E11825264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EB2BB5-B887-4833-9016-DA5DB44553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0F5AC85-15D1-49B3-8AF1-DA100BD87F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0AEEA35-7D16-485C-8DAA-9E03246F2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3503-25B5-45EF-BE9F-ECBCF62086F7}" type="datetimeFigureOut">
              <a:rPr lang="nl-NL" smtClean="0"/>
              <a:t>11-10-2018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FF7E92E-6D04-4DB0-AF1A-661825209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0C44246-7131-43B2-83C2-1FF478553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3DD3-5F00-4E23-BD6A-7389905398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408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4C83BE-04BD-41CE-8892-153427B03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8B25818-EB06-456F-A738-5FE681A9E5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5692360-996A-409A-A555-EFA7D106C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51A0BFF-618A-4D0B-9C73-8AF669F80B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ADFA76F-F953-4F76-AE35-E116D5B10A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7EE1060F-C4F8-4433-B21A-5EF9CF6BE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3503-25B5-45EF-BE9F-ECBCF62086F7}" type="datetimeFigureOut">
              <a:rPr lang="nl-NL" smtClean="0"/>
              <a:t>11-10-2018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0267049-5F60-4E89-9B27-FED00FD30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CDA6753-1D43-4F1B-83E7-7C9CF68E7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3DD3-5F00-4E23-BD6A-7389905398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5435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954E10-1D38-41AD-99E1-D8816CEEE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79DE9CB-BDEF-48BC-A130-82D8EF04F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3503-25B5-45EF-BE9F-ECBCF62086F7}" type="datetimeFigureOut">
              <a:rPr lang="nl-NL" smtClean="0"/>
              <a:t>11-10-2018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2938428-6809-4BAD-BC00-F2F09AD8F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DADA4BE-069F-4E10-BFC0-D059EB06F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3DD3-5F00-4E23-BD6A-7389905398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8729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5E8BC6B-550B-4EF1-A161-963DCED3D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3503-25B5-45EF-BE9F-ECBCF62086F7}" type="datetimeFigureOut">
              <a:rPr lang="nl-NL" smtClean="0"/>
              <a:t>11-10-2018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039415C-CE2B-415E-A210-F3B8972A3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C00D486-2935-42F1-AF9C-308FD6307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3DD3-5F00-4E23-BD6A-7389905398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0373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AB50AD-5C7D-4DF6-B8ED-21058A183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C18FFA-F656-4032-902F-8A4FD5478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7FE1C98-8BEE-4592-9D70-3230773E6C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A7B78A5-536E-424E-ACA4-07FE4A0BE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3503-25B5-45EF-BE9F-ECBCF62086F7}" type="datetimeFigureOut">
              <a:rPr lang="nl-NL" smtClean="0"/>
              <a:t>11-10-2018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D8EAF35-BAA5-40D3-8999-2D6161BE8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3B9F24A-9CE3-4304-9A11-33A644BC3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3DD3-5F00-4E23-BD6A-7389905398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2304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250A15-BF75-46A9-9098-D1BC87D31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418B8EC-325F-47C4-A43F-D6862BFAA1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C99A473-189C-4A49-8016-3012578DD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E4FDA19-134F-4AD6-946E-CB6C5C5B1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3503-25B5-45EF-BE9F-ECBCF62086F7}" type="datetimeFigureOut">
              <a:rPr lang="nl-NL" smtClean="0"/>
              <a:t>11-10-2018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42A00FB-2624-4D99-84AD-87A99A650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7A5E20B-4758-4013-A0B7-A8C2BECEA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3DD3-5F00-4E23-BD6A-7389905398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993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C016727-614B-4958-92D3-176E2489F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CA0F234-A747-49B0-A846-21D97243A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51EF1DA-0D6B-4CF8-B305-228E032064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D3503-25B5-45EF-BE9F-ECBCF62086F7}" type="datetimeFigureOut">
              <a:rPr lang="nl-NL" smtClean="0"/>
              <a:t>11-10-2018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7EEFFD-8D85-458D-9C06-CF95B9AE5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EA52F30-986D-49F4-8156-2F8BB93281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13DD3-5F00-4E23-BD6A-7389905398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0630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82BD70C-C4A0-46C4-9518-A731098B4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CE12E-DC8A-41A8-9776-A108B620D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10934"/>
            <a:ext cx="5319433" cy="2076333"/>
          </a:xfrm>
        </p:spPr>
        <p:txBody>
          <a:bodyPr anchor="t">
            <a:normAutofit/>
          </a:bodyPr>
          <a:lstStyle/>
          <a:p>
            <a:pPr algn="l"/>
            <a:r>
              <a:rPr lang="nl-NL" sz="3600" dirty="0">
                <a:solidFill>
                  <a:schemeClr val="bg1"/>
                </a:solidFill>
              </a:rPr>
              <a:t>Community Services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D0F4FE1-E9B3-48D5-BFA8-FFDF56581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79352" y="2668075"/>
            <a:ext cx="6557275" cy="972180"/>
          </a:xfrm>
        </p:spPr>
        <p:txBody>
          <a:bodyPr anchor="b">
            <a:noAutofit/>
          </a:bodyPr>
          <a:lstStyle/>
          <a:p>
            <a:pPr algn="l"/>
            <a:r>
              <a:rPr lang="nl-NL" sz="4800" dirty="0">
                <a:solidFill>
                  <a:schemeClr val="bg1"/>
                </a:solidFill>
              </a:rPr>
              <a:t>Goede doelen 2018-2019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9B74A45-BDDD-4892-B8C0-B290C0944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79352" cy="6374535"/>
          </a:xfrm>
          <a:custGeom>
            <a:avLst/>
            <a:gdLst>
              <a:gd name="connsiteX0" fmla="*/ 609861 w 5379352"/>
              <a:gd name="connsiteY0" fmla="*/ 6374535 h 6374535"/>
              <a:gd name="connsiteX1" fmla="*/ 3449004 w 5379352"/>
              <a:gd name="connsiteY1" fmla="*/ 6374535 h 6374535"/>
              <a:gd name="connsiteX2" fmla="*/ 3628245 w 5379352"/>
              <a:gd name="connsiteY2" fmla="*/ 6288190 h 6374535"/>
              <a:gd name="connsiteX3" fmla="*/ 5379352 w 5379352"/>
              <a:gd name="connsiteY3" fmla="*/ 3346018 h 6374535"/>
              <a:gd name="connsiteX4" fmla="*/ 2033334 w 5379352"/>
              <a:gd name="connsiteY4" fmla="*/ 0 h 6374535"/>
              <a:gd name="connsiteX5" fmla="*/ 129310 w 5379352"/>
              <a:gd name="connsiteY5" fmla="*/ 594192 h 6374535"/>
              <a:gd name="connsiteX6" fmla="*/ 0 w 5379352"/>
              <a:gd name="connsiteY6" fmla="*/ 692103 h 6374535"/>
              <a:gd name="connsiteX7" fmla="*/ 0 w 5379352"/>
              <a:gd name="connsiteY7" fmla="*/ 5999934 h 6374535"/>
              <a:gd name="connsiteX8" fmla="*/ 129311 w 5379352"/>
              <a:gd name="connsiteY8" fmla="*/ 6097845 h 6374535"/>
              <a:gd name="connsiteX9" fmla="*/ 367831 w 5379352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79352" h="6374535">
                <a:moveTo>
                  <a:pt x="609861" y="6374535"/>
                </a:moveTo>
                <a:lnTo>
                  <a:pt x="3449004" y="6374535"/>
                </a:lnTo>
                <a:lnTo>
                  <a:pt x="3628245" y="6288190"/>
                </a:lnTo>
                <a:cubicBezTo>
                  <a:pt x="4671283" y="5721578"/>
                  <a:pt x="5379352" y="4616487"/>
                  <a:pt x="5379352" y="3346018"/>
                </a:cubicBezTo>
                <a:cubicBezTo>
                  <a:pt x="5379352" y="1498063"/>
                  <a:pt x="3881289" y="0"/>
                  <a:pt x="2033334" y="0"/>
                </a:cubicBezTo>
                <a:cubicBezTo>
                  <a:pt x="1325914" y="0"/>
                  <a:pt x="669769" y="219535"/>
                  <a:pt x="129310" y="594192"/>
                </a:cubicBezTo>
                <a:lnTo>
                  <a:pt x="0" y="692103"/>
                </a:lnTo>
                <a:lnTo>
                  <a:pt x="0" y="5999934"/>
                </a:lnTo>
                <a:lnTo>
                  <a:pt x="129311" y="6097845"/>
                </a:lnTo>
                <a:cubicBezTo>
                  <a:pt x="206519" y="6151367"/>
                  <a:pt x="286089" y="6201724"/>
                  <a:pt x="367831" y="6248727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516C73E-9465-4C9E-9B86-9E58FB326B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9" y="0"/>
            <a:ext cx="5210147" cy="6210629"/>
          </a:xfrm>
          <a:custGeom>
            <a:avLst/>
            <a:gdLst>
              <a:gd name="connsiteX0" fmla="*/ 1058223 w 5210147"/>
              <a:gd name="connsiteY0" fmla="*/ 0 h 6210629"/>
              <a:gd name="connsiteX1" fmla="*/ 3003078 w 5210147"/>
              <a:gd name="connsiteY1" fmla="*/ 0 h 6210629"/>
              <a:gd name="connsiteX2" fmla="*/ 3266657 w 5210147"/>
              <a:gd name="connsiteY2" fmla="*/ 96471 h 6210629"/>
              <a:gd name="connsiteX3" fmla="*/ 5210147 w 5210147"/>
              <a:gd name="connsiteY3" fmla="*/ 3028517 h 6210629"/>
              <a:gd name="connsiteX4" fmla="*/ 2028035 w 5210147"/>
              <a:gd name="connsiteY4" fmla="*/ 6210629 h 6210629"/>
              <a:gd name="connsiteX5" fmla="*/ 3916 w 5210147"/>
              <a:gd name="connsiteY5" fmla="*/ 5483989 h 6210629"/>
              <a:gd name="connsiteX6" fmla="*/ 0 w 5210147"/>
              <a:gd name="connsiteY6" fmla="*/ 5480430 h 6210629"/>
              <a:gd name="connsiteX7" fmla="*/ 0 w 5210147"/>
              <a:gd name="connsiteY7" fmla="*/ 576603 h 6210629"/>
              <a:gd name="connsiteX8" fmla="*/ 3916 w 5210147"/>
              <a:gd name="connsiteY8" fmla="*/ 573044 h 6210629"/>
              <a:gd name="connsiteX9" fmla="*/ 933918 w 5210147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10147" h="6210629">
                <a:moveTo>
                  <a:pt x="1058223" y="0"/>
                </a:moveTo>
                <a:lnTo>
                  <a:pt x="3003078" y="0"/>
                </a:lnTo>
                <a:lnTo>
                  <a:pt x="3266657" y="96471"/>
                </a:lnTo>
                <a:cubicBezTo>
                  <a:pt x="4408765" y="579542"/>
                  <a:pt x="5210147" y="1710443"/>
                  <a:pt x="5210147" y="3028517"/>
                </a:cubicBezTo>
                <a:cubicBezTo>
                  <a:pt x="5210147" y="4785949"/>
                  <a:pt x="3785467" y="6210629"/>
                  <a:pt x="2028035" y="6210629"/>
                </a:cubicBezTo>
                <a:cubicBezTo>
                  <a:pt x="1259159" y="6210629"/>
                  <a:pt x="553973" y="5937936"/>
                  <a:pt x="3916" y="5483989"/>
                </a:cubicBezTo>
                <a:lnTo>
                  <a:pt x="0" y="5480430"/>
                </a:lnTo>
                <a:lnTo>
                  <a:pt x="0" y="576603"/>
                </a:lnTo>
                <a:lnTo>
                  <a:pt x="3916" y="573044"/>
                </a:lnTo>
                <a:cubicBezTo>
                  <a:pt x="278945" y="346070"/>
                  <a:pt x="592755" y="164410"/>
                  <a:pt x="933918" y="394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1AEE381-883E-469C-B346-5F7CCEEB7C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41" y="1933373"/>
            <a:ext cx="3440610" cy="217696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06638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82BD70C-C4A0-46C4-9518-A731098B4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CE12E-DC8A-41A8-9776-A108B620D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427889"/>
            <a:ext cx="5319433" cy="858113"/>
          </a:xfrm>
        </p:spPr>
        <p:txBody>
          <a:bodyPr anchor="t">
            <a:normAutofit/>
          </a:bodyPr>
          <a:lstStyle/>
          <a:p>
            <a:pPr algn="l"/>
            <a:r>
              <a:rPr lang="nl-NL" sz="3600" dirty="0">
                <a:solidFill>
                  <a:schemeClr val="bg1"/>
                </a:solidFill>
              </a:rPr>
              <a:t>Community Services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D0F4FE1-E9B3-48D5-BFA8-FFDF56581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1088" y="1576460"/>
            <a:ext cx="6495613" cy="5067759"/>
          </a:xfrm>
        </p:spPr>
        <p:txBody>
          <a:bodyPr anchor="b">
            <a:noAutofit/>
          </a:bodyPr>
          <a:lstStyle/>
          <a:p>
            <a:pPr lvl="0" algn="l">
              <a:lnSpc>
                <a:spcPct val="80000"/>
              </a:lnSpc>
            </a:pPr>
            <a:r>
              <a:rPr lang="nl-NL" sz="3200" dirty="0">
                <a:solidFill>
                  <a:prstClr val="white"/>
                </a:solidFill>
              </a:rPr>
              <a:t>Lokaal doel (boekenmarkt):</a:t>
            </a:r>
            <a:r>
              <a:rPr lang="nl-NL" sz="2800" dirty="0">
                <a:solidFill>
                  <a:prstClr val="white"/>
                </a:solidFill>
              </a:rPr>
              <a:t>	</a:t>
            </a:r>
          </a:p>
          <a:p>
            <a:pPr lvl="0" algn="l">
              <a:lnSpc>
                <a:spcPct val="80000"/>
              </a:lnSpc>
            </a:pPr>
            <a:r>
              <a:rPr lang="nl-NL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nl-NL" sz="2800" dirty="0">
                <a:solidFill>
                  <a:prstClr val="white"/>
                </a:solidFill>
                <a:cs typeface="Arial" panose="020B0604020202020204" pitchFamily="34" charset="0"/>
              </a:rPr>
              <a:t>Go</a:t>
            </a:r>
            <a:r>
              <a:rPr lang="nl-NL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2800" dirty="0">
                <a:solidFill>
                  <a:prstClr val="white"/>
                </a:solidFill>
              </a:rPr>
              <a:t>Heusden app Educatieve app: laten leven en beleven van de geschiedenis van de vestiging en het museum (gouverneurshuis) door personages, artefacten en events te verzamelen in een </a:t>
            </a:r>
            <a:r>
              <a:rPr lang="nl-NL" sz="2800" dirty="0" err="1">
                <a:solidFill>
                  <a:prstClr val="white"/>
                </a:solidFill>
              </a:rPr>
              <a:t>augmented</a:t>
            </a:r>
            <a:r>
              <a:rPr lang="nl-NL" sz="2800" dirty="0">
                <a:solidFill>
                  <a:prstClr val="white"/>
                </a:solidFill>
              </a:rPr>
              <a:t> </a:t>
            </a:r>
            <a:r>
              <a:rPr lang="nl-NL" sz="2800" dirty="0" err="1">
                <a:solidFill>
                  <a:prstClr val="white"/>
                </a:solidFill>
              </a:rPr>
              <a:t>reality</a:t>
            </a:r>
            <a:r>
              <a:rPr lang="nl-NL" sz="2800" dirty="0">
                <a:solidFill>
                  <a:prstClr val="white"/>
                </a:solidFill>
              </a:rPr>
              <a:t> (</a:t>
            </a:r>
            <a:r>
              <a:rPr lang="nl-NL" sz="2800" dirty="0" err="1">
                <a:solidFill>
                  <a:prstClr val="white"/>
                </a:solidFill>
              </a:rPr>
              <a:t>Pókemon</a:t>
            </a:r>
            <a:r>
              <a:rPr lang="nl-NL" sz="2800" dirty="0">
                <a:solidFill>
                  <a:prstClr val="white"/>
                </a:solidFill>
              </a:rPr>
              <a:t> Go)</a:t>
            </a:r>
          </a:p>
          <a:p>
            <a:pPr lvl="0" algn="l">
              <a:lnSpc>
                <a:spcPct val="80000"/>
              </a:lnSpc>
            </a:pPr>
            <a:r>
              <a:rPr lang="nl-NL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nl-NL" sz="2800" dirty="0">
                <a:solidFill>
                  <a:prstClr val="white"/>
                </a:solidFill>
              </a:rPr>
              <a:t>Wegkijken: nieuwe manier van verbinding met doelgroep gebruik van drugs en misbruik alcohol</a:t>
            </a:r>
          </a:p>
          <a:p>
            <a:pPr lvl="0" algn="l">
              <a:lnSpc>
                <a:spcPct val="80000"/>
              </a:lnSpc>
            </a:pPr>
            <a:r>
              <a:rPr lang="nl-NL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nl-NL" sz="2800" dirty="0">
                <a:solidFill>
                  <a:prstClr val="white"/>
                </a:solidFill>
                <a:cs typeface="Arial" panose="020B0604020202020204" pitchFamily="34" charset="0"/>
              </a:rPr>
              <a:t>Openbare ruimte (moderne bankjes?)</a:t>
            </a:r>
            <a:endParaRPr lang="nl-NL" sz="2800" dirty="0">
              <a:solidFill>
                <a:prstClr val="white"/>
              </a:solidFill>
            </a:endParaRPr>
          </a:p>
          <a:p>
            <a:pPr algn="l"/>
            <a:endParaRPr lang="nl-NL" sz="3600" dirty="0">
              <a:solidFill>
                <a:schemeClr val="bg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9B74A45-BDDD-4892-B8C0-B290C0944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79352" cy="6374535"/>
          </a:xfrm>
          <a:custGeom>
            <a:avLst/>
            <a:gdLst>
              <a:gd name="connsiteX0" fmla="*/ 609861 w 5379352"/>
              <a:gd name="connsiteY0" fmla="*/ 6374535 h 6374535"/>
              <a:gd name="connsiteX1" fmla="*/ 3449004 w 5379352"/>
              <a:gd name="connsiteY1" fmla="*/ 6374535 h 6374535"/>
              <a:gd name="connsiteX2" fmla="*/ 3628245 w 5379352"/>
              <a:gd name="connsiteY2" fmla="*/ 6288190 h 6374535"/>
              <a:gd name="connsiteX3" fmla="*/ 5379352 w 5379352"/>
              <a:gd name="connsiteY3" fmla="*/ 3346018 h 6374535"/>
              <a:gd name="connsiteX4" fmla="*/ 2033334 w 5379352"/>
              <a:gd name="connsiteY4" fmla="*/ 0 h 6374535"/>
              <a:gd name="connsiteX5" fmla="*/ 129310 w 5379352"/>
              <a:gd name="connsiteY5" fmla="*/ 594192 h 6374535"/>
              <a:gd name="connsiteX6" fmla="*/ 0 w 5379352"/>
              <a:gd name="connsiteY6" fmla="*/ 692103 h 6374535"/>
              <a:gd name="connsiteX7" fmla="*/ 0 w 5379352"/>
              <a:gd name="connsiteY7" fmla="*/ 5999934 h 6374535"/>
              <a:gd name="connsiteX8" fmla="*/ 129311 w 5379352"/>
              <a:gd name="connsiteY8" fmla="*/ 6097845 h 6374535"/>
              <a:gd name="connsiteX9" fmla="*/ 367831 w 5379352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79352" h="6374535">
                <a:moveTo>
                  <a:pt x="609861" y="6374535"/>
                </a:moveTo>
                <a:lnTo>
                  <a:pt x="3449004" y="6374535"/>
                </a:lnTo>
                <a:lnTo>
                  <a:pt x="3628245" y="6288190"/>
                </a:lnTo>
                <a:cubicBezTo>
                  <a:pt x="4671283" y="5721578"/>
                  <a:pt x="5379352" y="4616487"/>
                  <a:pt x="5379352" y="3346018"/>
                </a:cubicBezTo>
                <a:cubicBezTo>
                  <a:pt x="5379352" y="1498063"/>
                  <a:pt x="3881289" y="0"/>
                  <a:pt x="2033334" y="0"/>
                </a:cubicBezTo>
                <a:cubicBezTo>
                  <a:pt x="1325914" y="0"/>
                  <a:pt x="669769" y="219535"/>
                  <a:pt x="129310" y="594192"/>
                </a:cubicBezTo>
                <a:lnTo>
                  <a:pt x="0" y="692103"/>
                </a:lnTo>
                <a:lnTo>
                  <a:pt x="0" y="5999934"/>
                </a:lnTo>
                <a:lnTo>
                  <a:pt x="129311" y="6097845"/>
                </a:lnTo>
                <a:cubicBezTo>
                  <a:pt x="206519" y="6151367"/>
                  <a:pt x="286089" y="6201724"/>
                  <a:pt x="367831" y="6248727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516C73E-9465-4C9E-9B86-9E58FB326B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9" y="0"/>
            <a:ext cx="5210147" cy="6210629"/>
          </a:xfrm>
          <a:custGeom>
            <a:avLst/>
            <a:gdLst>
              <a:gd name="connsiteX0" fmla="*/ 1058223 w 5210147"/>
              <a:gd name="connsiteY0" fmla="*/ 0 h 6210629"/>
              <a:gd name="connsiteX1" fmla="*/ 3003078 w 5210147"/>
              <a:gd name="connsiteY1" fmla="*/ 0 h 6210629"/>
              <a:gd name="connsiteX2" fmla="*/ 3266657 w 5210147"/>
              <a:gd name="connsiteY2" fmla="*/ 96471 h 6210629"/>
              <a:gd name="connsiteX3" fmla="*/ 5210147 w 5210147"/>
              <a:gd name="connsiteY3" fmla="*/ 3028517 h 6210629"/>
              <a:gd name="connsiteX4" fmla="*/ 2028035 w 5210147"/>
              <a:gd name="connsiteY4" fmla="*/ 6210629 h 6210629"/>
              <a:gd name="connsiteX5" fmla="*/ 3916 w 5210147"/>
              <a:gd name="connsiteY5" fmla="*/ 5483989 h 6210629"/>
              <a:gd name="connsiteX6" fmla="*/ 0 w 5210147"/>
              <a:gd name="connsiteY6" fmla="*/ 5480430 h 6210629"/>
              <a:gd name="connsiteX7" fmla="*/ 0 w 5210147"/>
              <a:gd name="connsiteY7" fmla="*/ 576603 h 6210629"/>
              <a:gd name="connsiteX8" fmla="*/ 3916 w 5210147"/>
              <a:gd name="connsiteY8" fmla="*/ 573044 h 6210629"/>
              <a:gd name="connsiteX9" fmla="*/ 933918 w 5210147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10147" h="6210629">
                <a:moveTo>
                  <a:pt x="1058223" y="0"/>
                </a:moveTo>
                <a:lnTo>
                  <a:pt x="3003078" y="0"/>
                </a:lnTo>
                <a:lnTo>
                  <a:pt x="3266657" y="96471"/>
                </a:lnTo>
                <a:cubicBezTo>
                  <a:pt x="4408765" y="579542"/>
                  <a:pt x="5210147" y="1710443"/>
                  <a:pt x="5210147" y="3028517"/>
                </a:cubicBezTo>
                <a:cubicBezTo>
                  <a:pt x="5210147" y="4785949"/>
                  <a:pt x="3785467" y="6210629"/>
                  <a:pt x="2028035" y="6210629"/>
                </a:cubicBezTo>
                <a:cubicBezTo>
                  <a:pt x="1259159" y="6210629"/>
                  <a:pt x="553973" y="5937936"/>
                  <a:pt x="3916" y="5483989"/>
                </a:cubicBezTo>
                <a:lnTo>
                  <a:pt x="0" y="5480430"/>
                </a:lnTo>
                <a:lnTo>
                  <a:pt x="0" y="576603"/>
                </a:lnTo>
                <a:lnTo>
                  <a:pt x="3916" y="573044"/>
                </a:lnTo>
                <a:cubicBezTo>
                  <a:pt x="278945" y="346070"/>
                  <a:pt x="592755" y="164410"/>
                  <a:pt x="933918" y="394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1AEE381-883E-469C-B346-5F7CCEEB7C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41" y="1933373"/>
            <a:ext cx="3440610" cy="217696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535874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82BD70C-C4A0-46C4-9518-A731098B4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CE12E-DC8A-41A8-9776-A108B620D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427889"/>
            <a:ext cx="5319433" cy="858113"/>
          </a:xfrm>
        </p:spPr>
        <p:txBody>
          <a:bodyPr anchor="t">
            <a:normAutofit/>
          </a:bodyPr>
          <a:lstStyle/>
          <a:p>
            <a:pPr algn="l"/>
            <a:r>
              <a:rPr lang="nl-NL" sz="3600" dirty="0">
                <a:solidFill>
                  <a:schemeClr val="bg1"/>
                </a:solidFill>
              </a:rPr>
              <a:t>Community Services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D0F4FE1-E9B3-48D5-BFA8-FFDF56581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6670" y="2042360"/>
            <a:ext cx="6495613" cy="5067759"/>
          </a:xfrm>
        </p:spPr>
        <p:txBody>
          <a:bodyPr anchor="b">
            <a:noAutofit/>
          </a:bodyPr>
          <a:lstStyle/>
          <a:p>
            <a:pPr lvl="0" algn="l">
              <a:lnSpc>
                <a:spcPct val="80000"/>
              </a:lnSpc>
            </a:pPr>
            <a:r>
              <a:rPr lang="nl-NL" sz="2800" dirty="0">
                <a:solidFill>
                  <a:prstClr val="white"/>
                </a:solidFill>
              </a:rPr>
              <a:t>Extra financiering: NTB </a:t>
            </a:r>
          </a:p>
          <a:p>
            <a:pPr lvl="0" algn="l">
              <a:lnSpc>
                <a:spcPct val="80000"/>
              </a:lnSpc>
            </a:pPr>
            <a:r>
              <a:rPr lang="nl-NL" sz="2800" dirty="0">
                <a:solidFill>
                  <a:prstClr val="white"/>
                </a:solidFill>
              </a:rPr>
              <a:t>(</a:t>
            </a:r>
            <a:r>
              <a:rPr lang="nl-NL" sz="2800" dirty="0" err="1">
                <a:solidFill>
                  <a:prstClr val="white"/>
                </a:solidFill>
              </a:rPr>
              <a:t>handicamp</a:t>
            </a:r>
            <a:r>
              <a:rPr lang="nl-NL" sz="2800" dirty="0">
                <a:solidFill>
                  <a:prstClr val="white"/>
                </a:solidFill>
              </a:rPr>
              <a:t>, jongeren- </a:t>
            </a:r>
            <a:r>
              <a:rPr lang="nl-NL" sz="2800" dirty="0" err="1">
                <a:solidFill>
                  <a:prstClr val="white"/>
                </a:solidFill>
              </a:rPr>
              <a:t>ouderendag</a:t>
            </a:r>
            <a:r>
              <a:rPr lang="nl-NL" sz="2800" dirty="0">
                <a:solidFill>
                  <a:prstClr val="white"/>
                </a:solidFill>
              </a:rPr>
              <a:t>, </a:t>
            </a:r>
            <a:r>
              <a:rPr lang="nl-NL" sz="2800" dirty="0" err="1">
                <a:solidFill>
                  <a:prstClr val="white"/>
                </a:solidFill>
              </a:rPr>
              <a:t>samensterk</a:t>
            </a:r>
            <a:r>
              <a:rPr lang="nl-NL" sz="2800" dirty="0">
                <a:solidFill>
                  <a:prstClr val="white"/>
                </a:solidFill>
              </a:rPr>
              <a:t>? </a:t>
            </a:r>
            <a:r>
              <a:rPr lang="nl-NL" sz="2800" dirty="0" err="1">
                <a:solidFill>
                  <a:prstClr val="white"/>
                </a:solidFill>
              </a:rPr>
              <a:t>etc</a:t>
            </a:r>
            <a:r>
              <a:rPr lang="nl-NL" sz="2800" dirty="0">
                <a:solidFill>
                  <a:prstClr val="white"/>
                </a:solidFill>
              </a:rPr>
              <a:t>)</a:t>
            </a:r>
          </a:p>
          <a:p>
            <a:pPr lvl="0" algn="l">
              <a:lnSpc>
                <a:spcPct val="80000"/>
              </a:lnSpc>
            </a:pPr>
            <a:r>
              <a:rPr lang="nl-NL" sz="2800" dirty="0">
                <a:solidFill>
                  <a:prstClr val="white"/>
                </a:solidFill>
              </a:rPr>
              <a:t>aanvragen</a:t>
            </a:r>
          </a:p>
          <a:p>
            <a:pPr algn="l"/>
            <a:endParaRPr lang="nl-NL" sz="2800" dirty="0">
              <a:solidFill>
                <a:prstClr val="white"/>
              </a:solidFill>
            </a:endParaRPr>
          </a:p>
          <a:p>
            <a:pPr algn="l"/>
            <a:r>
              <a:rPr lang="nl-NL" sz="2800" dirty="0">
                <a:solidFill>
                  <a:prstClr val="white"/>
                </a:solidFill>
              </a:rPr>
              <a:t>Wat over blijft: Shelterboxen</a:t>
            </a:r>
            <a:endParaRPr lang="nl-NL" sz="2800" dirty="0">
              <a:solidFill>
                <a:schemeClr val="bg1"/>
              </a:solidFill>
            </a:endParaRPr>
          </a:p>
          <a:p>
            <a:pPr algn="l"/>
            <a:endParaRPr lang="nl-NL" sz="3600" dirty="0">
              <a:solidFill>
                <a:schemeClr val="bg1"/>
              </a:solidFill>
            </a:endParaRPr>
          </a:p>
          <a:p>
            <a:pPr algn="l"/>
            <a:endParaRPr lang="nl-NL" sz="3600" dirty="0">
              <a:solidFill>
                <a:schemeClr val="bg1"/>
              </a:solidFill>
            </a:endParaRPr>
          </a:p>
          <a:p>
            <a:pPr algn="l"/>
            <a:endParaRPr lang="nl-NL" sz="3600" dirty="0">
              <a:solidFill>
                <a:schemeClr val="bg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9B74A45-BDDD-4892-B8C0-B290C0944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79352" cy="6374535"/>
          </a:xfrm>
          <a:custGeom>
            <a:avLst/>
            <a:gdLst>
              <a:gd name="connsiteX0" fmla="*/ 609861 w 5379352"/>
              <a:gd name="connsiteY0" fmla="*/ 6374535 h 6374535"/>
              <a:gd name="connsiteX1" fmla="*/ 3449004 w 5379352"/>
              <a:gd name="connsiteY1" fmla="*/ 6374535 h 6374535"/>
              <a:gd name="connsiteX2" fmla="*/ 3628245 w 5379352"/>
              <a:gd name="connsiteY2" fmla="*/ 6288190 h 6374535"/>
              <a:gd name="connsiteX3" fmla="*/ 5379352 w 5379352"/>
              <a:gd name="connsiteY3" fmla="*/ 3346018 h 6374535"/>
              <a:gd name="connsiteX4" fmla="*/ 2033334 w 5379352"/>
              <a:gd name="connsiteY4" fmla="*/ 0 h 6374535"/>
              <a:gd name="connsiteX5" fmla="*/ 129310 w 5379352"/>
              <a:gd name="connsiteY5" fmla="*/ 594192 h 6374535"/>
              <a:gd name="connsiteX6" fmla="*/ 0 w 5379352"/>
              <a:gd name="connsiteY6" fmla="*/ 692103 h 6374535"/>
              <a:gd name="connsiteX7" fmla="*/ 0 w 5379352"/>
              <a:gd name="connsiteY7" fmla="*/ 5999934 h 6374535"/>
              <a:gd name="connsiteX8" fmla="*/ 129311 w 5379352"/>
              <a:gd name="connsiteY8" fmla="*/ 6097845 h 6374535"/>
              <a:gd name="connsiteX9" fmla="*/ 367831 w 5379352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79352" h="6374535">
                <a:moveTo>
                  <a:pt x="609861" y="6374535"/>
                </a:moveTo>
                <a:lnTo>
                  <a:pt x="3449004" y="6374535"/>
                </a:lnTo>
                <a:lnTo>
                  <a:pt x="3628245" y="6288190"/>
                </a:lnTo>
                <a:cubicBezTo>
                  <a:pt x="4671283" y="5721578"/>
                  <a:pt x="5379352" y="4616487"/>
                  <a:pt x="5379352" y="3346018"/>
                </a:cubicBezTo>
                <a:cubicBezTo>
                  <a:pt x="5379352" y="1498063"/>
                  <a:pt x="3881289" y="0"/>
                  <a:pt x="2033334" y="0"/>
                </a:cubicBezTo>
                <a:cubicBezTo>
                  <a:pt x="1325914" y="0"/>
                  <a:pt x="669769" y="219535"/>
                  <a:pt x="129310" y="594192"/>
                </a:cubicBezTo>
                <a:lnTo>
                  <a:pt x="0" y="692103"/>
                </a:lnTo>
                <a:lnTo>
                  <a:pt x="0" y="5999934"/>
                </a:lnTo>
                <a:lnTo>
                  <a:pt x="129311" y="6097845"/>
                </a:lnTo>
                <a:cubicBezTo>
                  <a:pt x="206519" y="6151367"/>
                  <a:pt x="286089" y="6201724"/>
                  <a:pt x="367831" y="6248727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516C73E-9465-4C9E-9B86-9E58FB326B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9" y="0"/>
            <a:ext cx="5210147" cy="6210629"/>
          </a:xfrm>
          <a:custGeom>
            <a:avLst/>
            <a:gdLst>
              <a:gd name="connsiteX0" fmla="*/ 1058223 w 5210147"/>
              <a:gd name="connsiteY0" fmla="*/ 0 h 6210629"/>
              <a:gd name="connsiteX1" fmla="*/ 3003078 w 5210147"/>
              <a:gd name="connsiteY1" fmla="*/ 0 h 6210629"/>
              <a:gd name="connsiteX2" fmla="*/ 3266657 w 5210147"/>
              <a:gd name="connsiteY2" fmla="*/ 96471 h 6210629"/>
              <a:gd name="connsiteX3" fmla="*/ 5210147 w 5210147"/>
              <a:gd name="connsiteY3" fmla="*/ 3028517 h 6210629"/>
              <a:gd name="connsiteX4" fmla="*/ 2028035 w 5210147"/>
              <a:gd name="connsiteY4" fmla="*/ 6210629 h 6210629"/>
              <a:gd name="connsiteX5" fmla="*/ 3916 w 5210147"/>
              <a:gd name="connsiteY5" fmla="*/ 5483989 h 6210629"/>
              <a:gd name="connsiteX6" fmla="*/ 0 w 5210147"/>
              <a:gd name="connsiteY6" fmla="*/ 5480430 h 6210629"/>
              <a:gd name="connsiteX7" fmla="*/ 0 w 5210147"/>
              <a:gd name="connsiteY7" fmla="*/ 576603 h 6210629"/>
              <a:gd name="connsiteX8" fmla="*/ 3916 w 5210147"/>
              <a:gd name="connsiteY8" fmla="*/ 573044 h 6210629"/>
              <a:gd name="connsiteX9" fmla="*/ 933918 w 5210147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10147" h="6210629">
                <a:moveTo>
                  <a:pt x="1058223" y="0"/>
                </a:moveTo>
                <a:lnTo>
                  <a:pt x="3003078" y="0"/>
                </a:lnTo>
                <a:lnTo>
                  <a:pt x="3266657" y="96471"/>
                </a:lnTo>
                <a:cubicBezTo>
                  <a:pt x="4408765" y="579542"/>
                  <a:pt x="5210147" y="1710443"/>
                  <a:pt x="5210147" y="3028517"/>
                </a:cubicBezTo>
                <a:cubicBezTo>
                  <a:pt x="5210147" y="4785949"/>
                  <a:pt x="3785467" y="6210629"/>
                  <a:pt x="2028035" y="6210629"/>
                </a:cubicBezTo>
                <a:cubicBezTo>
                  <a:pt x="1259159" y="6210629"/>
                  <a:pt x="553973" y="5937936"/>
                  <a:pt x="3916" y="5483989"/>
                </a:cubicBezTo>
                <a:lnTo>
                  <a:pt x="0" y="5480430"/>
                </a:lnTo>
                <a:lnTo>
                  <a:pt x="0" y="576603"/>
                </a:lnTo>
                <a:lnTo>
                  <a:pt x="3916" y="573044"/>
                </a:lnTo>
                <a:cubicBezTo>
                  <a:pt x="278945" y="346070"/>
                  <a:pt x="592755" y="164410"/>
                  <a:pt x="933918" y="394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1AEE381-883E-469C-B346-5F7CCEEB7C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41" y="1933373"/>
            <a:ext cx="3440610" cy="217696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865059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82BD70C-C4A0-46C4-9518-A731098B4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CE12E-DC8A-41A8-9776-A108B620D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427889"/>
            <a:ext cx="5319433" cy="858113"/>
          </a:xfrm>
        </p:spPr>
        <p:txBody>
          <a:bodyPr anchor="t">
            <a:normAutofit/>
          </a:bodyPr>
          <a:lstStyle/>
          <a:p>
            <a:pPr algn="l"/>
            <a:r>
              <a:rPr lang="nl-NL" sz="3600" dirty="0">
                <a:solidFill>
                  <a:schemeClr val="bg1"/>
                </a:solidFill>
              </a:rPr>
              <a:t>Community Services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D0F4FE1-E9B3-48D5-BFA8-FFDF56581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6670" y="2042360"/>
            <a:ext cx="6495613" cy="5067759"/>
          </a:xfrm>
        </p:spPr>
        <p:txBody>
          <a:bodyPr anchor="b">
            <a:noAutofit/>
          </a:bodyPr>
          <a:lstStyle/>
          <a:p>
            <a:pPr lvl="0" algn="l">
              <a:lnSpc>
                <a:spcPct val="80000"/>
              </a:lnSpc>
            </a:pPr>
            <a:r>
              <a:rPr lang="nl-NL" sz="2800" dirty="0">
                <a:solidFill>
                  <a:prstClr val="white"/>
                </a:solidFill>
              </a:rPr>
              <a:t>Nieuw  Initiatief:</a:t>
            </a:r>
          </a:p>
          <a:p>
            <a:pPr lvl="0" algn="l">
              <a:lnSpc>
                <a:spcPct val="80000"/>
              </a:lnSpc>
            </a:pPr>
            <a:endParaRPr lang="nl-NL" sz="2800" dirty="0">
              <a:solidFill>
                <a:prstClr val="white"/>
              </a:solidFill>
            </a:endParaRPr>
          </a:p>
          <a:p>
            <a:pPr lvl="0" algn="l">
              <a:lnSpc>
                <a:spcPct val="80000"/>
              </a:lnSpc>
            </a:pPr>
            <a:r>
              <a:rPr lang="nl-NL" sz="2800" dirty="0">
                <a:solidFill>
                  <a:prstClr val="white"/>
                </a:solidFill>
              </a:rPr>
              <a:t>Lokale goede doelen gids</a:t>
            </a:r>
          </a:p>
          <a:p>
            <a:pPr lvl="0" algn="l">
              <a:lnSpc>
                <a:spcPct val="80000"/>
              </a:lnSpc>
            </a:pPr>
            <a:r>
              <a:rPr lang="nl-NL" sz="2800" dirty="0">
                <a:solidFill>
                  <a:prstClr val="white"/>
                </a:solidFill>
              </a:rPr>
              <a:t>RC Den Bosch-West</a:t>
            </a:r>
          </a:p>
          <a:p>
            <a:pPr lvl="0" algn="l">
              <a:lnSpc>
                <a:spcPct val="80000"/>
              </a:lnSpc>
            </a:pPr>
            <a:endParaRPr lang="nl-NL" sz="2800" dirty="0">
              <a:solidFill>
                <a:prstClr val="white"/>
              </a:solidFill>
            </a:endParaRPr>
          </a:p>
          <a:p>
            <a:pPr lvl="0" algn="l">
              <a:lnSpc>
                <a:spcPct val="80000"/>
              </a:lnSpc>
            </a:pPr>
            <a:r>
              <a:rPr lang="nl-NL" sz="2800" dirty="0">
                <a:solidFill>
                  <a:prstClr val="white"/>
                </a:solidFill>
              </a:rPr>
              <a:t>Dynamisch?</a:t>
            </a:r>
          </a:p>
          <a:p>
            <a:pPr lvl="0" algn="l">
              <a:lnSpc>
                <a:spcPct val="80000"/>
              </a:lnSpc>
            </a:pPr>
            <a:endParaRPr lang="nl-NL" sz="2800" dirty="0">
              <a:solidFill>
                <a:schemeClr val="bg1"/>
              </a:solidFill>
            </a:endParaRPr>
          </a:p>
          <a:p>
            <a:pPr algn="l"/>
            <a:endParaRPr lang="nl-NL" sz="3600" dirty="0">
              <a:solidFill>
                <a:schemeClr val="bg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9B74A45-BDDD-4892-B8C0-B290C0944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79352" cy="6374535"/>
          </a:xfrm>
          <a:custGeom>
            <a:avLst/>
            <a:gdLst>
              <a:gd name="connsiteX0" fmla="*/ 609861 w 5379352"/>
              <a:gd name="connsiteY0" fmla="*/ 6374535 h 6374535"/>
              <a:gd name="connsiteX1" fmla="*/ 3449004 w 5379352"/>
              <a:gd name="connsiteY1" fmla="*/ 6374535 h 6374535"/>
              <a:gd name="connsiteX2" fmla="*/ 3628245 w 5379352"/>
              <a:gd name="connsiteY2" fmla="*/ 6288190 h 6374535"/>
              <a:gd name="connsiteX3" fmla="*/ 5379352 w 5379352"/>
              <a:gd name="connsiteY3" fmla="*/ 3346018 h 6374535"/>
              <a:gd name="connsiteX4" fmla="*/ 2033334 w 5379352"/>
              <a:gd name="connsiteY4" fmla="*/ 0 h 6374535"/>
              <a:gd name="connsiteX5" fmla="*/ 129310 w 5379352"/>
              <a:gd name="connsiteY5" fmla="*/ 594192 h 6374535"/>
              <a:gd name="connsiteX6" fmla="*/ 0 w 5379352"/>
              <a:gd name="connsiteY6" fmla="*/ 692103 h 6374535"/>
              <a:gd name="connsiteX7" fmla="*/ 0 w 5379352"/>
              <a:gd name="connsiteY7" fmla="*/ 5999934 h 6374535"/>
              <a:gd name="connsiteX8" fmla="*/ 129311 w 5379352"/>
              <a:gd name="connsiteY8" fmla="*/ 6097845 h 6374535"/>
              <a:gd name="connsiteX9" fmla="*/ 367831 w 5379352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79352" h="6374535">
                <a:moveTo>
                  <a:pt x="609861" y="6374535"/>
                </a:moveTo>
                <a:lnTo>
                  <a:pt x="3449004" y="6374535"/>
                </a:lnTo>
                <a:lnTo>
                  <a:pt x="3628245" y="6288190"/>
                </a:lnTo>
                <a:cubicBezTo>
                  <a:pt x="4671283" y="5721578"/>
                  <a:pt x="5379352" y="4616487"/>
                  <a:pt x="5379352" y="3346018"/>
                </a:cubicBezTo>
                <a:cubicBezTo>
                  <a:pt x="5379352" y="1498063"/>
                  <a:pt x="3881289" y="0"/>
                  <a:pt x="2033334" y="0"/>
                </a:cubicBezTo>
                <a:cubicBezTo>
                  <a:pt x="1325914" y="0"/>
                  <a:pt x="669769" y="219535"/>
                  <a:pt x="129310" y="594192"/>
                </a:cubicBezTo>
                <a:lnTo>
                  <a:pt x="0" y="692103"/>
                </a:lnTo>
                <a:lnTo>
                  <a:pt x="0" y="5999934"/>
                </a:lnTo>
                <a:lnTo>
                  <a:pt x="129311" y="6097845"/>
                </a:lnTo>
                <a:cubicBezTo>
                  <a:pt x="206519" y="6151367"/>
                  <a:pt x="286089" y="6201724"/>
                  <a:pt x="367831" y="6248727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516C73E-9465-4C9E-9B86-9E58FB326B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9" y="0"/>
            <a:ext cx="5210147" cy="6210629"/>
          </a:xfrm>
          <a:custGeom>
            <a:avLst/>
            <a:gdLst>
              <a:gd name="connsiteX0" fmla="*/ 1058223 w 5210147"/>
              <a:gd name="connsiteY0" fmla="*/ 0 h 6210629"/>
              <a:gd name="connsiteX1" fmla="*/ 3003078 w 5210147"/>
              <a:gd name="connsiteY1" fmla="*/ 0 h 6210629"/>
              <a:gd name="connsiteX2" fmla="*/ 3266657 w 5210147"/>
              <a:gd name="connsiteY2" fmla="*/ 96471 h 6210629"/>
              <a:gd name="connsiteX3" fmla="*/ 5210147 w 5210147"/>
              <a:gd name="connsiteY3" fmla="*/ 3028517 h 6210629"/>
              <a:gd name="connsiteX4" fmla="*/ 2028035 w 5210147"/>
              <a:gd name="connsiteY4" fmla="*/ 6210629 h 6210629"/>
              <a:gd name="connsiteX5" fmla="*/ 3916 w 5210147"/>
              <a:gd name="connsiteY5" fmla="*/ 5483989 h 6210629"/>
              <a:gd name="connsiteX6" fmla="*/ 0 w 5210147"/>
              <a:gd name="connsiteY6" fmla="*/ 5480430 h 6210629"/>
              <a:gd name="connsiteX7" fmla="*/ 0 w 5210147"/>
              <a:gd name="connsiteY7" fmla="*/ 576603 h 6210629"/>
              <a:gd name="connsiteX8" fmla="*/ 3916 w 5210147"/>
              <a:gd name="connsiteY8" fmla="*/ 573044 h 6210629"/>
              <a:gd name="connsiteX9" fmla="*/ 933918 w 5210147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10147" h="6210629">
                <a:moveTo>
                  <a:pt x="1058223" y="0"/>
                </a:moveTo>
                <a:lnTo>
                  <a:pt x="3003078" y="0"/>
                </a:lnTo>
                <a:lnTo>
                  <a:pt x="3266657" y="96471"/>
                </a:lnTo>
                <a:cubicBezTo>
                  <a:pt x="4408765" y="579542"/>
                  <a:pt x="5210147" y="1710443"/>
                  <a:pt x="5210147" y="3028517"/>
                </a:cubicBezTo>
                <a:cubicBezTo>
                  <a:pt x="5210147" y="4785949"/>
                  <a:pt x="3785467" y="6210629"/>
                  <a:pt x="2028035" y="6210629"/>
                </a:cubicBezTo>
                <a:cubicBezTo>
                  <a:pt x="1259159" y="6210629"/>
                  <a:pt x="553973" y="5937936"/>
                  <a:pt x="3916" y="5483989"/>
                </a:cubicBezTo>
                <a:lnTo>
                  <a:pt x="0" y="5480430"/>
                </a:lnTo>
                <a:lnTo>
                  <a:pt x="0" y="576603"/>
                </a:lnTo>
                <a:lnTo>
                  <a:pt x="3916" y="573044"/>
                </a:lnTo>
                <a:cubicBezTo>
                  <a:pt x="278945" y="346070"/>
                  <a:pt x="592755" y="164410"/>
                  <a:pt x="933918" y="394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1AEE381-883E-469C-B346-5F7CCEEB7C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41" y="1933373"/>
            <a:ext cx="3440610" cy="217696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796739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82BD70C-C4A0-46C4-9518-A731098B4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CE12E-DC8A-41A8-9776-A108B620D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10934"/>
            <a:ext cx="5319433" cy="2076333"/>
          </a:xfrm>
        </p:spPr>
        <p:txBody>
          <a:bodyPr anchor="t">
            <a:normAutofit/>
          </a:bodyPr>
          <a:lstStyle/>
          <a:p>
            <a:pPr algn="l"/>
            <a:r>
              <a:rPr lang="nl-NL" sz="3600" dirty="0">
                <a:solidFill>
                  <a:schemeClr val="bg1"/>
                </a:solidFill>
              </a:rPr>
              <a:t>Community Services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D0F4FE1-E9B3-48D5-BFA8-FFDF56581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2668075"/>
            <a:ext cx="5840627" cy="972180"/>
          </a:xfrm>
        </p:spPr>
        <p:txBody>
          <a:bodyPr anchor="b">
            <a:noAutofit/>
          </a:bodyPr>
          <a:lstStyle/>
          <a:p>
            <a:pPr algn="l"/>
            <a:r>
              <a:rPr lang="nl-NL" sz="4800" dirty="0">
                <a:solidFill>
                  <a:schemeClr val="bg1"/>
                </a:solidFill>
              </a:rPr>
              <a:t>Terugblik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9B74A45-BDDD-4892-B8C0-B290C0944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79352" cy="6374535"/>
          </a:xfrm>
          <a:custGeom>
            <a:avLst/>
            <a:gdLst>
              <a:gd name="connsiteX0" fmla="*/ 609861 w 5379352"/>
              <a:gd name="connsiteY0" fmla="*/ 6374535 h 6374535"/>
              <a:gd name="connsiteX1" fmla="*/ 3449004 w 5379352"/>
              <a:gd name="connsiteY1" fmla="*/ 6374535 h 6374535"/>
              <a:gd name="connsiteX2" fmla="*/ 3628245 w 5379352"/>
              <a:gd name="connsiteY2" fmla="*/ 6288190 h 6374535"/>
              <a:gd name="connsiteX3" fmla="*/ 5379352 w 5379352"/>
              <a:gd name="connsiteY3" fmla="*/ 3346018 h 6374535"/>
              <a:gd name="connsiteX4" fmla="*/ 2033334 w 5379352"/>
              <a:gd name="connsiteY4" fmla="*/ 0 h 6374535"/>
              <a:gd name="connsiteX5" fmla="*/ 129310 w 5379352"/>
              <a:gd name="connsiteY5" fmla="*/ 594192 h 6374535"/>
              <a:gd name="connsiteX6" fmla="*/ 0 w 5379352"/>
              <a:gd name="connsiteY6" fmla="*/ 692103 h 6374535"/>
              <a:gd name="connsiteX7" fmla="*/ 0 w 5379352"/>
              <a:gd name="connsiteY7" fmla="*/ 5999934 h 6374535"/>
              <a:gd name="connsiteX8" fmla="*/ 129311 w 5379352"/>
              <a:gd name="connsiteY8" fmla="*/ 6097845 h 6374535"/>
              <a:gd name="connsiteX9" fmla="*/ 367831 w 5379352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79352" h="6374535">
                <a:moveTo>
                  <a:pt x="609861" y="6374535"/>
                </a:moveTo>
                <a:lnTo>
                  <a:pt x="3449004" y="6374535"/>
                </a:lnTo>
                <a:lnTo>
                  <a:pt x="3628245" y="6288190"/>
                </a:lnTo>
                <a:cubicBezTo>
                  <a:pt x="4671283" y="5721578"/>
                  <a:pt x="5379352" y="4616487"/>
                  <a:pt x="5379352" y="3346018"/>
                </a:cubicBezTo>
                <a:cubicBezTo>
                  <a:pt x="5379352" y="1498063"/>
                  <a:pt x="3881289" y="0"/>
                  <a:pt x="2033334" y="0"/>
                </a:cubicBezTo>
                <a:cubicBezTo>
                  <a:pt x="1325914" y="0"/>
                  <a:pt x="669769" y="219535"/>
                  <a:pt x="129310" y="594192"/>
                </a:cubicBezTo>
                <a:lnTo>
                  <a:pt x="0" y="692103"/>
                </a:lnTo>
                <a:lnTo>
                  <a:pt x="0" y="5999934"/>
                </a:lnTo>
                <a:lnTo>
                  <a:pt x="129311" y="6097845"/>
                </a:lnTo>
                <a:cubicBezTo>
                  <a:pt x="206519" y="6151367"/>
                  <a:pt x="286089" y="6201724"/>
                  <a:pt x="367831" y="6248727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516C73E-9465-4C9E-9B86-9E58FB326B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9" y="0"/>
            <a:ext cx="5210147" cy="6210629"/>
          </a:xfrm>
          <a:custGeom>
            <a:avLst/>
            <a:gdLst>
              <a:gd name="connsiteX0" fmla="*/ 1058223 w 5210147"/>
              <a:gd name="connsiteY0" fmla="*/ 0 h 6210629"/>
              <a:gd name="connsiteX1" fmla="*/ 3003078 w 5210147"/>
              <a:gd name="connsiteY1" fmla="*/ 0 h 6210629"/>
              <a:gd name="connsiteX2" fmla="*/ 3266657 w 5210147"/>
              <a:gd name="connsiteY2" fmla="*/ 96471 h 6210629"/>
              <a:gd name="connsiteX3" fmla="*/ 5210147 w 5210147"/>
              <a:gd name="connsiteY3" fmla="*/ 3028517 h 6210629"/>
              <a:gd name="connsiteX4" fmla="*/ 2028035 w 5210147"/>
              <a:gd name="connsiteY4" fmla="*/ 6210629 h 6210629"/>
              <a:gd name="connsiteX5" fmla="*/ 3916 w 5210147"/>
              <a:gd name="connsiteY5" fmla="*/ 5483989 h 6210629"/>
              <a:gd name="connsiteX6" fmla="*/ 0 w 5210147"/>
              <a:gd name="connsiteY6" fmla="*/ 5480430 h 6210629"/>
              <a:gd name="connsiteX7" fmla="*/ 0 w 5210147"/>
              <a:gd name="connsiteY7" fmla="*/ 576603 h 6210629"/>
              <a:gd name="connsiteX8" fmla="*/ 3916 w 5210147"/>
              <a:gd name="connsiteY8" fmla="*/ 573044 h 6210629"/>
              <a:gd name="connsiteX9" fmla="*/ 933918 w 5210147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10147" h="6210629">
                <a:moveTo>
                  <a:pt x="1058223" y="0"/>
                </a:moveTo>
                <a:lnTo>
                  <a:pt x="3003078" y="0"/>
                </a:lnTo>
                <a:lnTo>
                  <a:pt x="3266657" y="96471"/>
                </a:lnTo>
                <a:cubicBezTo>
                  <a:pt x="4408765" y="579542"/>
                  <a:pt x="5210147" y="1710443"/>
                  <a:pt x="5210147" y="3028517"/>
                </a:cubicBezTo>
                <a:cubicBezTo>
                  <a:pt x="5210147" y="4785949"/>
                  <a:pt x="3785467" y="6210629"/>
                  <a:pt x="2028035" y="6210629"/>
                </a:cubicBezTo>
                <a:cubicBezTo>
                  <a:pt x="1259159" y="6210629"/>
                  <a:pt x="553973" y="5937936"/>
                  <a:pt x="3916" y="5483989"/>
                </a:cubicBezTo>
                <a:lnTo>
                  <a:pt x="0" y="5480430"/>
                </a:lnTo>
                <a:lnTo>
                  <a:pt x="0" y="576603"/>
                </a:lnTo>
                <a:lnTo>
                  <a:pt x="3916" y="573044"/>
                </a:lnTo>
                <a:cubicBezTo>
                  <a:pt x="278945" y="346070"/>
                  <a:pt x="592755" y="164410"/>
                  <a:pt x="933918" y="394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1AEE381-883E-469C-B346-5F7CCEEB7C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41" y="1933373"/>
            <a:ext cx="3440610" cy="217696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966557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82BD70C-C4A0-46C4-9518-A731098B4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CE12E-DC8A-41A8-9776-A108B620D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10934"/>
            <a:ext cx="5319433" cy="2076333"/>
          </a:xfrm>
        </p:spPr>
        <p:txBody>
          <a:bodyPr anchor="t">
            <a:normAutofit/>
          </a:bodyPr>
          <a:lstStyle/>
          <a:p>
            <a:pPr algn="l"/>
            <a:r>
              <a:rPr lang="nl-NL" sz="3600" dirty="0">
                <a:solidFill>
                  <a:schemeClr val="bg1"/>
                </a:solidFill>
              </a:rPr>
              <a:t>Community Services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D0F4FE1-E9B3-48D5-BFA8-FFDF56581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1088" y="1933373"/>
            <a:ext cx="6372382" cy="4277256"/>
          </a:xfrm>
        </p:spPr>
        <p:txBody>
          <a:bodyPr anchor="b">
            <a:noAutofit/>
          </a:bodyPr>
          <a:lstStyle/>
          <a:p>
            <a:pPr algn="l"/>
            <a:r>
              <a:rPr lang="nl-NL" sz="3600" dirty="0">
                <a:solidFill>
                  <a:schemeClr val="bg1"/>
                </a:solidFill>
              </a:rPr>
              <a:t>(</a:t>
            </a:r>
            <a:r>
              <a:rPr lang="nl-NL" sz="3600" dirty="0" err="1">
                <a:solidFill>
                  <a:schemeClr val="bg1"/>
                </a:solidFill>
              </a:rPr>
              <a:t>Inter</a:t>
            </a:r>
            <a:r>
              <a:rPr lang="nl-NL" sz="3600" dirty="0">
                <a:solidFill>
                  <a:schemeClr val="bg1"/>
                </a:solidFill>
              </a:rPr>
              <a:t>)nationaal doel (wijnactie)</a:t>
            </a:r>
          </a:p>
          <a:p>
            <a:pPr algn="l"/>
            <a:r>
              <a:rPr lang="nl-NL" sz="3600" dirty="0">
                <a:solidFill>
                  <a:schemeClr val="bg1"/>
                </a:solidFill>
              </a:rPr>
              <a:t>2015 – 2016: </a:t>
            </a:r>
            <a:r>
              <a:rPr lang="nl-NL" sz="3600" dirty="0" err="1">
                <a:solidFill>
                  <a:schemeClr val="bg1"/>
                </a:solidFill>
              </a:rPr>
              <a:t>Colourful</a:t>
            </a:r>
            <a:r>
              <a:rPr lang="nl-NL" sz="3600" dirty="0">
                <a:solidFill>
                  <a:schemeClr val="bg1"/>
                </a:solidFill>
              </a:rPr>
              <a:t> </a:t>
            </a:r>
            <a:r>
              <a:rPr lang="nl-NL" sz="3600" dirty="0" err="1">
                <a:solidFill>
                  <a:schemeClr val="bg1"/>
                </a:solidFill>
              </a:rPr>
              <a:t>Children</a:t>
            </a:r>
            <a:endParaRPr lang="nl-NL" sz="3600" dirty="0">
              <a:solidFill>
                <a:schemeClr val="bg1"/>
              </a:solidFill>
            </a:endParaRPr>
          </a:p>
          <a:p>
            <a:pPr algn="l"/>
            <a:r>
              <a:rPr lang="nl-NL" sz="3600" dirty="0">
                <a:solidFill>
                  <a:schemeClr val="bg1"/>
                </a:solidFill>
              </a:rPr>
              <a:t>2016 – 2017: Shelterboxen</a:t>
            </a:r>
          </a:p>
          <a:p>
            <a:pPr algn="l"/>
            <a:r>
              <a:rPr lang="nl-NL" sz="3600" dirty="0">
                <a:solidFill>
                  <a:schemeClr val="bg1"/>
                </a:solidFill>
              </a:rPr>
              <a:t>2017 – 2018: Shelterboxen</a:t>
            </a:r>
          </a:p>
          <a:p>
            <a:pPr algn="l"/>
            <a:endParaRPr lang="nl-NL" sz="3600" dirty="0">
              <a:solidFill>
                <a:schemeClr val="bg1"/>
              </a:solidFill>
            </a:endParaRPr>
          </a:p>
          <a:p>
            <a:pPr algn="l"/>
            <a:endParaRPr lang="nl-NL" sz="3600" dirty="0">
              <a:solidFill>
                <a:schemeClr val="bg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9B74A45-BDDD-4892-B8C0-B290C0944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79352" cy="6374535"/>
          </a:xfrm>
          <a:custGeom>
            <a:avLst/>
            <a:gdLst>
              <a:gd name="connsiteX0" fmla="*/ 609861 w 5379352"/>
              <a:gd name="connsiteY0" fmla="*/ 6374535 h 6374535"/>
              <a:gd name="connsiteX1" fmla="*/ 3449004 w 5379352"/>
              <a:gd name="connsiteY1" fmla="*/ 6374535 h 6374535"/>
              <a:gd name="connsiteX2" fmla="*/ 3628245 w 5379352"/>
              <a:gd name="connsiteY2" fmla="*/ 6288190 h 6374535"/>
              <a:gd name="connsiteX3" fmla="*/ 5379352 w 5379352"/>
              <a:gd name="connsiteY3" fmla="*/ 3346018 h 6374535"/>
              <a:gd name="connsiteX4" fmla="*/ 2033334 w 5379352"/>
              <a:gd name="connsiteY4" fmla="*/ 0 h 6374535"/>
              <a:gd name="connsiteX5" fmla="*/ 129310 w 5379352"/>
              <a:gd name="connsiteY5" fmla="*/ 594192 h 6374535"/>
              <a:gd name="connsiteX6" fmla="*/ 0 w 5379352"/>
              <a:gd name="connsiteY6" fmla="*/ 692103 h 6374535"/>
              <a:gd name="connsiteX7" fmla="*/ 0 w 5379352"/>
              <a:gd name="connsiteY7" fmla="*/ 5999934 h 6374535"/>
              <a:gd name="connsiteX8" fmla="*/ 129311 w 5379352"/>
              <a:gd name="connsiteY8" fmla="*/ 6097845 h 6374535"/>
              <a:gd name="connsiteX9" fmla="*/ 367831 w 5379352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79352" h="6374535">
                <a:moveTo>
                  <a:pt x="609861" y="6374535"/>
                </a:moveTo>
                <a:lnTo>
                  <a:pt x="3449004" y="6374535"/>
                </a:lnTo>
                <a:lnTo>
                  <a:pt x="3628245" y="6288190"/>
                </a:lnTo>
                <a:cubicBezTo>
                  <a:pt x="4671283" y="5721578"/>
                  <a:pt x="5379352" y="4616487"/>
                  <a:pt x="5379352" y="3346018"/>
                </a:cubicBezTo>
                <a:cubicBezTo>
                  <a:pt x="5379352" y="1498063"/>
                  <a:pt x="3881289" y="0"/>
                  <a:pt x="2033334" y="0"/>
                </a:cubicBezTo>
                <a:cubicBezTo>
                  <a:pt x="1325914" y="0"/>
                  <a:pt x="669769" y="219535"/>
                  <a:pt x="129310" y="594192"/>
                </a:cubicBezTo>
                <a:lnTo>
                  <a:pt x="0" y="692103"/>
                </a:lnTo>
                <a:lnTo>
                  <a:pt x="0" y="5999934"/>
                </a:lnTo>
                <a:lnTo>
                  <a:pt x="129311" y="6097845"/>
                </a:lnTo>
                <a:cubicBezTo>
                  <a:pt x="206519" y="6151367"/>
                  <a:pt x="286089" y="6201724"/>
                  <a:pt x="367831" y="6248727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516C73E-9465-4C9E-9B86-9E58FB326B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9" y="0"/>
            <a:ext cx="5210147" cy="6210629"/>
          </a:xfrm>
          <a:custGeom>
            <a:avLst/>
            <a:gdLst>
              <a:gd name="connsiteX0" fmla="*/ 1058223 w 5210147"/>
              <a:gd name="connsiteY0" fmla="*/ 0 h 6210629"/>
              <a:gd name="connsiteX1" fmla="*/ 3003078 w 5210147"/>
              <a:gd name="connsiteY1" fmla="*/ 0 h 6210629"/>
              <a:gd name="connsiteX2" fmla="*/ 3266657 w 5210147"/>
              <a:gd name="connsiteY2" fmla="*/ 96471 h 6210629"/>
              <a:gd name="connsiteX3" fmla="*/ 5210147 w 5210147"/>
              <a:gd name="connsiteY3" fmla="*/ 3028517 h 6210629"/>
              <a:gd name="connsiteX4" fmla="*/ 2028035 w 5210147"/>
              <a:gd name="connsiteY4" fmla="*/ 6210629 h 6210629"/>
              <a:gd name="connsiteX5" fmla="*/ 3916 w 5210147"/>
              <a:gd name="connsiteY5" fmla="*/ 5483989 h 6210629"/>
              <a:gd name="connsiteX6" fmla="*/ 0 w 5210147"/>
              <a:gd name="connsiteY6" fmla="*/ 5480430 h 6210629"/>
              <a:gd name="connsiteX7" fmla="*/ 0 w 5210147"/>
              <a:gd name="connsiteY7" fmla="*/ 576603 h 6210629"/>
              <a:gd name="connsiteX8" fmla="*/ 3916 w 5210147"/>
              <a:gd name="connsiteY8" fmla="*/ 573044 h 6210629"/>
              <a:gd name="connsiteX9" fmla="*/ 933918 w 5210147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10147" h="6210629">
                <a:moveTo>
                  <a:pt x="1058223" y="0"/>
                </a:moveTo>
                <a:lnTo>
                  <a:pt x="3003078" y="0"/>
                </a:lnTo>
                <a:lnTo>
                  <a:pt x="3266657" y="96471"/>
                </a:lnTo>
                <a:cubicBezTo>
                  <a:pt x="4408765" y="579542"/>
                  <a:pt x="5210147" y="1710443"/>
                  <a:pt x="5210147" y="3028517"/>
                </a:cubicBezTo>
                <a:cubicBezTo>
                  <a:pt x="5210147" y="4785949"/>
                  <a:pt x="3785467" y="6210629"/>
                  <a:pt x="2028035" y="6210629"/>
                </a:cubicBezTo>
                <a:cubicBezTo>
                  <a:pt x="1259159" y="6210629"/>
                  <a:pt x="553973" y="5937936"/>
                  <a:pt x="3916" y="5483989"/>
                </a:cubicBezTo>
                <a:lnTo>
                  <a:pt x="0" y="5480430"/>
                </a:lnTo>
                <a:lnTo>
                  <a:pt x="0" y="576603"/>
                </a:lnTo>
                <a:lnTo>
                  <a:pt x="3916" y="573044"/>
                </a:lnTo>
                <a:cubicBezTo>
                  <a:pt x="278945" y="346070"/>
                  <a:pt x="592755" y="164410"/>
                  <a:pt x="933918" y="394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1AEE381-883E-469C-B346-5F7CCEEB7C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41" y="1933373"/>
            <a:ext cx="3440610" cy="217696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068629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82BD70C-C4A0-46C4-9518-A731098B4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CE12E-DC8A-41A8-9776-A108B620D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427889"/>
            <a:ext cx="5319433" cy="858113"/>
          </a:xfrm>
        </p:spPr>
        <p:txBody>
          <a:bodyPr anchor="t">
            <a:normAutofit/>
          </a:bodyPr>
          <a:lstStyle/>
          <a:p>
            <a:pPr algn="l"/>
            <a:r>
              <a:rPr lang="nl-NL" sz="3600" dirty="0">
                <a:solidFill>
                  <a:schemeClr val="bg1"/>
                </a:solidFill>
              </a:rPr>
              <a:t>Community Services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D0F4FE1-E9B3-48D5-BFA8-FFDF56581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1088" y="1933373"/>
            <a:ext cx="6495613" cy="4277256"/>
          </a:xfrm>
        </p:spPr>
        <p:txBody>
          <a:bodyPr anchor="b">
            <a:noAutofit/>
          </a:bodyPr>
          <a:lstStyle/>
          <a:p>
            <a:pPr algn="l"/>
            <a:r>
              <a:rPr lang="nl-NL" sz="3600" dirty="0">
                <a:solidFill>
                  <a:schemeClr val="bg1"/>
                </a:solidFill>
              </a:rPr>
              <a:t>Lokaal doel (boekenmarkt)</a:t>
            </a:r>
          </a:p>
          <a:p>
            <a:pPr algn="l"/>
            <a:r>
              <a:rPr lang="nl-NL" sz="3600" dirty="0">
                <a:solidFill>
                  <a:schemeClr val="bg1"/>
                </a:solidFill>
              </a:rPr>
              <a:t>2015 – 2016: Stichting Leergeld</a:t>
            </a:r>
          </a:p>
          <a:p>
            <a:pPr algn="l"/>
            <a:r>
              <a:rPr lang="nl-NL" sz="3600" dirty="0">
                <a:solidFill>
                  <a:schemeClr val="bg1"/>
                </a:solidFill>
              </a:rPr>
              <a:t>2016 – 2017: Jeugd Brandweer</a:t>
            </a:r>
          </a:p>
          <a:p>
            <a:pPr algn="l"/>
            <a:r>
              <a:rPr lang="nl-NL" sz="3600" dirty="0">
                <a:solidFill>
                  <a:schemeClr val="bg1"/>
                </a:solidFill>
              </a:rPr>
              <a:t>		       Stichting de Schroef</a:t>
            </a:r>
          </a:p>
          <a:p>
            <a:pPr algn="l"/>
            <a:r>
              <a:rPr lang="nl-NL" sz="3600" dirty="0">
                <a:solidFill>
                  <a:schemeClr val="bg1"/>
                </a:solidFill>
              </a:rPr>
              <a:t>2017 – 2018: Duo fiets Prisma</a:t>
            </a:r>
          </a:p>
          <a:p>
            <a:pPr algn="l"/>
            <a:endParaRPr lang="nl-NL" sz="3600" dirty="0">
              <a:solidFill>
                <a:schemeClr val="bg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9B74A45-BDDD-4892-B8C0-B290C0944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79352" cy="6374535"/>
          </a:xfrm>
          <a:custGeom>
            <a:avLst/>
            <a:gdLst>
              <a:gd name="connsiteX0" fmla="*/ 609861 w 5379352"/>
              <a:gd name="connsiteY0" fmla="*/ 6374535 h 6374535"/>
              <a:gd name="connsiteX1" fmla="*/ 3449004 w 5379352"/>
              <a:gd name="connsiteY1" fmla="*/ 6374535 h 6374535"/>
              <a:gd name="connsiteX2" fmla="*/ 3628245 w 5379352"/>
              <a:gd name="connsiteY2" fmla="*/ 6288190 h 6374535"/>
              <a:gd name="connsiteX3" fmla="*/ 5379352 w 5379352"/>
              <a:gd name="connsiteY3" fmla="*/ 3346018 h 6374535"/>
              <a:gd name="connsiteX4" fmla="*/ 2033334 w 5379352"/>
              <a:gd name="connsiteY4" fmla="*/ 0 h 6374535"/>
              <a:gd name="connsiteX5" fmla="*/ 129310 w 5379352"/>
              <a:gd name="connsiteY5" fmla="*/ 594192 h 6374535"/>
              <a:gd name="connsiteX6" fmla="*/ 0 w 5379352"/>
              <a:gd name="connsiteY6" fmla="*/ 692103 h 6374535"/>
              <a:gd name="connsiteX7" fmla="*/ 0 w 5379352"/>
              <a:gd name="connsiteY7" fmla="*/ 5999934 h 6374535"/>
              <a:gd name="connsiteX8" fmla="*/ 129311 w 5379352"/>
              <a:gd name="connsiteY8" fmla="*/ 6097845 h 6374535"/>
              <a:gd name="connsiteX9" fmla="*/ 367831 w 5379352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79352" h="6374535">
                <a:moveTo>
                  <a:pt x="609861" y="6374535"/>
                </a:moveTo>
                <a:lnTo>
                  <a:pt x="3449004" y="6374535"/>
                </a:lnTo>
                <a:lnTo>
                  <a:pt x="3628245" y="6288190"/>
                </a:lnTo>
                <a:cubicBezTo>
                  <a:pt x="4671283" y="5721578"/>
                  <a:pt x="5379352" y="4616487"/>
                  <a:pt x="5379352" y="3346018"/>
                </a:cubicBezTo>
                <a:cubicBezTo>
                  <a:pt x="5379352" y="1498063"/>
                  <a:pt x="3881289" y="0"/>
                  <a:pt x="2033334" y="0"/>
                </a:cubicBezTo>
                <a:cubicBezTo>
                  <a:pt x="1325914" y="0"/>
                  <a:pt x="669769" y="219535"/>
                  <a:pt x="129310" y="594192"/>
                </a:cubicBezTo>
                <a:lnTo>
                  <a:pt x="0" y="692103"/>
                </a:lnTo>
                <a:lnTo>
                  <a:pt x="0" y="5999934"/>
                </a:lnTo>
                <a:lnTo>
                  <a:pt x="129311" y="6097845"/>
                </a:lnTo>
                <a:cubicBezTo>
                  <a:pt x="206519" y="6151367"/>
                  <a:pt x="286089" y="6201724"/>
                  <a:pt x="367831" y="6248727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516C73E-9465-4C9E-9B86-9E58FB326B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9" y="0"/>
            <a:ext cx="5210147" cy="6210629"/>
          </a:xfrm>
          <a:custGeom>
            <a:avLst/>
            <a:gdLst>
              <a:gd name="connsiteX0" fmla="*/ 1058223 w 5210147"/>
              <a:gd name="connsiteY0" fmla="*/ 0 h 6210629"/>
              <a:gd name="connsiteX1" fmla="*/ 3003078 w 5210147"/>
              <a:gd name="connsiteY1" fmla="*/ 0 h 6210629"/>
              <a:gd name="connsiteX2" fmla="*/ 3266657 w 5210147"/>
              <a:gd name="connsiteY2" fmla="*/ 96471 h 6210629"/>
              <a:gd name="connsiteX3" fmla="*/ 5210147 w 5210147"/>
              <a:gd name="connsiteY3" fmla="*/ 3028517 h 6210629"/>
              <a:gd name="connsiteX4" fmla="*/ 2028035 w 5210147"/>
              <a:gd name="connsiteY4" fmla="*/ 6210629 h 6210629"/>
              <a:gd name="connsiteX5" fmla="*/ 3916 w 5210147"/>
              <a:gd name="connsiteY5" fmla="*/ 5483989 h 6210629"/>
              <a:gd name="connsiteX6" fmla="*/ 0 w 5210147"/>
              <a:gd name="connsiteY6" fmla="*/ 5480430 h 6210629"/>
              <a:gd name="connsiteX7" fmla="*/ 0 w 5210147"/>
              <a:gd name="connsiteY7" fmla="*/ 576603 h 6210629"/>
              <a:gd name="connsiteX8" fmla="*/ 3916 w 5210147"/>
              <a:gd name="connsiteY8" fmla="*/ 573044 h 6210629"/>
              <a:gd name="connsiteX9" fmla="*/ 933918 w 5210147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10147" h="6210629">
                <a:moveTo>
                  <a:pt x="1058223" y="0"/>
                </a:moveTo>
                <a:lnTo>
                  <a:pt x="3003078" y="0"/>
                </a:lnTo>
                <a:lnTo>
                  <a:pt x="3266657" y="96471"/>
                </a:lnTo>
                <a:cubicBezTo>
                  <a:pt x="4408765" y="579542"/>
                  <a:pt x="5210147" y="1710443"/>
                  <a:pt x="5210147" y="3028517"/>
                </a:cubicBezTo>
                <a:cubicBezTo>
                  <a:pt x="5210147" y="4785949"/>
                  <a:pt x="3785467" y="6210629"/>
                  <a:pt x="2028035" y="6210629"/>
                </a:cubicBezTo>
                <a:cubicBezTo>
                  <a:pt x="1259159" y="6210629"/>
                  <a:pt x="553973" y="5937936"/>
                  <a:pt x="3916" y="5483989"/>
                </a:cubicBezTo>
                <a:lnTo>
                  <a:pt x="0" y="5480430"/>
                </a:lnTo>
                <a:lnTo>
                  <a:pt x="0" y="576603"/>
                </a:lnTo>
                <a:lnTo>
                  <a:pt x="3916" y="573044"/>
                </a:lnTo>
                <a:cubicBezTo>
                  <a:pt x="278945" y="346070"/>
                  <a:pt x="592755" y="164410"/>
                  <a:pt x="933918" y="394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1AEE381-883E-469C-B346-5F7CCEEB7C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41" y="1933373"/>
            <a:ext cx="3440610" cy="217696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219825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82BD70C-C4A0-46C4-9518-A731098B4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CE12E-DC8A-41A8-9776-A108B620D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427889"/>
            <a:ext cx="5319433" cy="858113"/>
          </a:xfrm>
        </p:spPr>
        <p:txBody>
          <a:bodyPr anchor="t">
            <a:normAutofit/>
          </a:bodyPr>
          <a:lstStyle/>
          <a:p>
            <a:pPr algn="l"/>
            <a:r>
              <a:rPr lang="nl-NL" sz="3600" dirty="0">
                <a:solidFill>
                  <a:schemeClr val="bg1"/>
                </a:solidFill>
              </a:rPr>
              <a:t>Community Services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D0F4FE1-E9B3-48D5-BFA8-FFDF56581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1088" y="1476260"/>
            <a:ext cx="6495613" cy="5067759"/>
          </a:xfrm>
        </p:spPr>
        <p:txBody>
          <a:bodyPr anchor="b">
            <a:noAutofit/>
          </a:bodyPr>
          <a:lstStyle/>
          <a:p>
            <a:pPr lvl="0" algn="l">
              <a:lnSpc>
                <a:spcPct val="80000"/>
              </a:lnSpc>
            </a:pPr>
            <a:r>
              <a:rPr lang="nl-NL" sz="3200" dirty="0">
                <a:solidFill>
                  <a:prstClr val="white"/>
                </a:solidFill>
              </a:rPr>
              <a:t>Extra financiering 2015 – 2016:</a:t>
            </a:r>
          </a:p>
          <a:p>
            <a:pPr lvl="0" algn="l">
              <a:lnSpc>
                <a:spcPct val="80000"/>
              </a:lnSpc>
            </a:pPr>
            <a:r>
              <a:rPr lang="nl-NL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nl-NL" sz="3200" dirty="0">
                <a:solidFill>
                  <a:prstClr val="white"/>
                </a:solidFill>
              </a:rPr>
              <a:t>Vluchtelingen</a:t>
            </a:r>
          </a:p>
          <a:p>
            <a:pPr lvl="0" algn="l">
              <a:lnSpc>
                <a:spcPct val="80000"/>
              </a:lnSpc>
            </a:pPr>
            <a:r>
              <a:rPr lang="nl-NL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nl-NL" sz="3200" dirty="0" err="1">
                <a:solidFill>
                  <a:prstClr val="white"/>
                </a:solidFill>
              </a:rPr>
              <a:t>Handicamp</a:t>
            </a:r>
            <a:endParaRPr lang="nl-NL" sz="3200" dirty="0">
              <a:solidFill>
                <a:prstClr val="white"/>
              </a:solidFill>
            </a:endParaRPr>
          </a:p>
          <a:p>
            <a:pPr lvl="0" algn="l">
              <a:lnSpc>
                <a:spcPct val="80000"/>
              </a:lnSpc>
            </a:pPr>
            <a:r>
              <a:rPr lang="nl-NL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nl-NL" sz="3200" dirty="0">
                <a:solidFill>
                  <a:prstClr val="white"/>
                </a:solidFill>
              </a:rPr>
              <a:t>Fiets maatje Margriet</a:t>
            </a:r>
          </a:p>
          <a:p>
            <a:pPr lvl="0" algn="l">
              <a:lnSpc>
                <a:spcPct val="80000"/>
              </a:lnSpc>
            </a:pPr>
            <a:r>
              <a:rPr lang="nl-NL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nl-NL" sz="3200" dirty="0">
                <a:solidFill>
                  <a:prstClr val="white"/>
                </a:solidFill>
              </a:rPr>
              <a:t>Rotary </a:t>
            </a:r>
            <a:r>
              <a:rPr lang="nl-NL" sz="3200" dirty="0" err="1">
                <a:solidFill>
                  <a:prstClr val="white"/>
                </a:solidFill>
              </a:rPr>
              <a:t>Docters</a:t>
            </a:r>
            <a:endParaRPr lang="nl-NL" sz="3200" dirty="0">
              <a:solidFill>
                <a:prstClr val="white"/>
              </a:solidFill>
            </a:endParaRPr>
          </a:p>
          <a:p>
            <a:pPr lvl="0" algn="l">
              <a:lnSpc>
                <a:spcPct val="80000"/>
              </a:lnSpc>
            </a:pPr>
            <a:r>
              <a:rPr lang="nl-NL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nl-NL" sz="3200" dirty="0">
                <a:solidFill>
                  <a:prstClr val="white"/>
                </a:solidFill>
              </a:rPr>
              <a:t>Straatopera</a:t>
            </a:r>
          </a:p>
          <a:p>
            <a:pPr lvl="0" algn="l">
              <a:lnSpc>
                <a:spcPct val="80000"/>
              </a:lnSpc>
            </a:pPr>
            <a:r>
              <a:rPr lang="nl-NL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nl-NL" sz="3200" dirty="0">
                <a:solidFill>
                  <a:prstClr val="white"/>
                </a:solidFill>
              </a:rPr>
              <a:t>1 </a:t>
            </a:r>
            <a:r>
              <a:rPr lang="nl-NL" sz="3200" dirty="0" err="1">
                <a:solidFill>
                  <a:prstClr val="white"/>
                </a:solidFill>
              </a:rPr>
              <a:t>shelterbox</a:t>
            </a:r>
            <a:endParaRPr lang="nl-NL" sz="3200" dirty="0">
              <a:solidFill>
                <a:prstClr val="white"/>
              </a:solidFill>
            </a:endParaRPr>
          </a:p>
          <a:p>
            <a:pPr lvl="0" algn="l">
              <a:lnSpc>
                <a:spcPct val="80000"/>
              </a:lnSpc>
            </a:pPr>
            <a:r>
              <a:rPr lang="nl-NL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nl-NL" sz="3200" dirty="0">
                <a:solidFill>
                  <a:prstClr val="white"/>
                </a:solidFill>
              </a:rPr>
              <a:t>Vluchtelingenwerk</a:t>
            </a:r>
          </a:p>
          <a:p>
            <a:pPr algn="l"/>
            <a:r>
              <a:rPr lang="nl-NL" sz="3600" dirty="0">
                <a:solidFill>
                  <a:schemeClr val="bg1"/>
                </a:solidFill>
              </a:rPr>
              <a:t>Samen 3.350 euro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9B74A45-BDDD-4892-B8C0-B290C0944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79352" cy="6374535"/>
          </a:xfrm>
          <a:custGeom>
            <a:avLst/>
            <a:gdLst>
              <a:gd name="connsiteX0" fmla="*/ 609861 w 5379352"/>
              <a:gd name="connsiteY0" fmla="*/ 6374535 h 6374535"/>
              <a:gd name="connsiteX1" fmla="*/ 3449004 w 5379352"/>
              <a:gd name="connsiteY1" fmla="*/ 6374535 h 6374535"/>
              <a:gd name="connsiteX2" fmla="*/ 3628245 w 5379352"/>
              <a:gd name="connsiteY2" fmla="*/ 6288190 h 6374535"/>
              <a:gd name="connsiteX3" fmla="*/ 5379352 w 5379352"/>
              <a:gd name="connsiteY3" fmla="*/ 3346018 h 6374535"/>
              <a:gd name="connsiteX4" fmla="*/ 2033334 w 5379352"/>
              <a:gd name="connsiteY4" fmla="*/ 0 h 6374535"/>
              <a:gd name="connsiteX5" fmla="*/ 129310 w 5379352"/>
              <a:gd name="connsiteY5" fmla="*/ 594192 h 6374535"/>
              <a:gd name="connsiteX6" fmla="*/ 0 w 5379352"/>
              <a:gd name="connsiteY6" fmla="*/ 692103 h 6374535"/>
              <a:gd name="connsiteX7" fmla="*/ 0 w 5379352"/>
              <a:gd name="connsiteY7" fmla="*/ 5999934 h 6374535"/>
              <a:gd name="connsiteX8" fmla="*/ 129311 w 5379352"/>
              <a:gd name="connsiteY8" fmla="*/ 6097845 h 6374535"/>
              <a:gd name="connsiteX9" fmla="*/ 367831 w 5379352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79352" h="6374535">
                <a:moveTo>
                  <a:pt x="609861" y="6374535"/>
                </a:moveTo>
                <a:lnTo>
                  <a:pt x="3449004" y="6374535"/>
                </a:lnTo>
                <a:lnTo>
                  <a:pt x="3628245" y="6288190"/>
                </a:lnTo>
                <a:cubicBezTo>
                  <a:pt x="4671283" y="5721578"/>
                  <a:pt x="5379352" y="4616487"/>
                  <a:pt x="5379352" y="3346018"/>
                </a:cubicBezTo>
                <a:cubicBezTo>
                  <a:pt x="5379352" y="1498063"/>
                  <a:pt x="3881289" y="0"/>
                  <a:pt x="2033334" y="0"/>
                </a:cubicBezTo>
                <a:cubicBezTo>
                  <a:pt x="1325914" y="0"/>
                  <a:pt x="669769" y="219535"/>
                  <a:pt x="129310" y="594192"/>
                </a:cubicBezTo>
                <a:lnTo>
                  <a:pt x="0" y="692103"/>
                </a:lnTo>
                <a:lnTo>
                  <a:pt x="0" y="5999934"/>
                </a:lnTo>
                <a:lnTo>
                  <a:pt x="129311" y="6097845"/>
                </a:lnTo>
                <a:cubicBezTo>
                  <a:pt x="206519" y="6151367"/>
                  <a:pt x="286089" y="6201724"/>
                  <a:pt x="367831" y="6248727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516C73E-9465-4C9E-9B86-9E58FB326B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9" y="0"/>
            <a:ext cx="5210147" cy="6210629"/>
          </a:xfrm>
          <a:custGeom>
            <a:avLst/>
            <a:gdLst>
              <a:gd name="connsiteX0" fmla="*/ 1058223 w 5210147"/>
              <a:gd name="connsiteY0" fmla="*/ 0 h 6210629"/>
              <a:gd name="connsiteX1" fmla="*/ 3003078 w 5210147"/>
              <a:gd name="connsiteY1" fmla="*/ 0 h 6210629"/>
              <a:gd name="connsiteX2" fmla="*/ 3266657 w 5210147"/>
              <a:gd name="connsiteY2" fmla="*/ 96471 h 6210629"/>
              <a:gd name="connsiteX3" fmla="*/ 5210147 w 5210147"/>
              <a:gd name="connsiteY3" fmla="*/ 3028517 h 6210629"/>
              <a:gd name="connsiteX4" fmla="*/ 2028035 w 5210147"/>
              <a:gd name="connsiteY4" fmla="*/ 6210629 h 6210629"/>
              <a:gd name="connsiteX5" fmla="*/ 3916 w 5210147"/>
              <a:gd name="connsiteY5" fmla="*/ 5483989 h 6210629"/>
              <a:gd name="connsiteX6" fmla="*/ 0 w 5210147"/>
              <a:gd name="connsiteY6" fmla="*/ 5480430 h 6210629"/>
              <a:gd name="connsiteX7" fmla="*/ 0 w 5210147"/>
              <a:gd name="connsiteY7" fmla="*/ 576603 h 6210629"/>
              <a:gd name="connsiteX8" fmla="*/ 3916 w 5210147"/>
              <a:gd name="connsiteY8" fmla="*/ 573044 h 6210629"/>
              <a:gd name="connsiteX9" fmla="*/ 933918 w 5210147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10147" h="6210629">
                <a:moveTo>
                  <a:pt x="1058223" y="0"/>
                </a:moveTo>
                <a:lnTo>
                  <a:pt x="3003078" y="0"/>
                </a:lnTo>
                <a:lnTo>
                  <a:pt x="3266657" y="96471"/>
                </a:lnTo>
                <a:cubicBezTo>
                  <a:pt x="4408765" y="579542"/>
                  <a:pt x="5210147" y="1710443"/>
                  <a:pt x="5210147" y="3028517"/>
                </a:cubicBezTo>
                <a:cubicBezTo>
                  <a:pt x="5210147" y="4785949"/>
                  <a:pt x="3785467" y="6210629"/>
                  <a:pt x="2028035" y="6210629"/>
                </a:cubicBezTo>
                <a:cubicBezTo>
                  <a:pt x="1259159" y="6210629"/>
                  <a:pt x="553973" y="5937936"/>
                  <a:pt x="3916" y="5483989"/>
                </a:cubicBezTo>
                <a:lnTo>
                  <a:pt x="0" y="5480430"/>
                </a:lnTo>
                <a:lnTo>
                  <a:pt x="0" y="576603"/>
                </a:lnTo>
                <a:lnTo>
                  <a:pt x="3916" y="573044"/>
                </a:lnTo>
                <a:cubicBezTo>
                  <a:pt x="278945" y="346070"/>
                  <a:pt x="592755" y="164410"/>
                  <a:pt x="933918" y="394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1AEE381-883E-469C-B346-5F7CCEEB7C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41" y="1933373"/>
            <a:ext cx="3440610" cy="217696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262774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82BD70C-C4A0-46C4-9518-A731098B4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CE12E-DC8A-41A8-9776-A108B620D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427889"/>
            <a:ext cx="5319433" cy="858113"/>
          </a:xfrm>
        </p:spPr>
        <p:txBody>
          <a:bodyPr anchor="t">
            <a:normAutofit/>
          </a:bodyPr>
          <a:lstStyle/>
          <a:p>
            <a:pPr algn="l"/>
            <a:r>
              <a:rPr lang="nl-NL" sz="3600" dirty="0">
                <a:solidFill>
                  <a:schemeClr val="bg1"/>
                </a:solidFill>
              </a:rPr>
              <a:t>Community Services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D0F4FE1-E9B3-48D5-BFA8-FFDF56581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1088" y="1476260"/>
            <a:ext cx="6495613" cy="5067759"/>
          </a:xfrm>
        </p:spPr>
        <p:txBody>
          <a:bodyPr anchor="b">
            <a:noAutofit/>
          </a:bodyPr>
          <a:lstStyle/>
          <a:p>
            <a:pPr lvl="0" algn="l">
              <a:lnSpc>
                <a:spcPct val="80000"/>
              </a:lnSpc>
            </a:pPr>
            <a:r>
              <a:rPr lang="nl-NL" sz="3200" dirty="0">
                <a:solidFill>
                  <a:prstClr val="white"/>
                </a:solidFill>
              </a:rPr>
              <a:t>Extra financiering 2016 – 2017:</a:t>
            </a:r>
          </a:p>
          <a:p>
            <a:pPr lvl="0" algn="l">
              <a:lnSpc>
                <a:spcPct val="80000"/>
              </a:lnSpc>
            </a:pPr>
            <a:r>
              <a:rPr lang="nl-NL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nl-NL" sz="3200" dirty="0">
                <a:solidFill>
                  <a:prstClr val="white"/>
                </a:solidFill>
              </a:rPr>
              <a:t>Vluchtelingen bijdrage Sinterklaas</a:t>
            </a:r>
          </a:p>
          <a:p>
            <a:pPr lvl="0" algn="l">
              <a:lnSpc>
                <a:spcPct val="80000"/>
              </a:lnSpc>
            </a:pPr>
            <a:r>
              <a:rPr lang="nl-NL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nl-NL" sz="3200" dirty="0" err="1">
                <a:solidFill>
                  <a:prstClr val="white"/>
                </a:solidFill>
              </a:rPr>
              <a:t>Handicamp</a:t>
            </a:r>
            <a:endParaRPr lang="nl-NL" sz="3200" dirty="0">
              <a:solidFill>
                <a:prstClr val="white"/>
              </a:solidFill>
            </a:endParaRPr>
          </a:p>
          <a:p>
            <a:pPr lvl="0" algn="l">
              <a:lnSpc>
                <a:spcPct val="80000"/>
              </a:lnSpc>
            </a:pPr>
            <a:r>
              <a:rPr lang="nl-NL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nl-NL" sz="3200" dirty="0">
                <a:solidFill>
                  <a:prstClr val="white"/>
                </a:solidFill>
              </a:rPr>
              <a:t>Chapeau woonkringen</a:t>
            </a:r>
          </a:p>
          <a:p>
            <a:pPr lvl="0" algn="l">
              <a:lnSpc>
                <a:spcPct val="80000"/>
              </a:lnSpc>
            </a:pPr>
            <a:r>
              <a:rPr lang="nl-NL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nl-NL" sz="3200" dirty="0">
                <a:solidFill>
                  <a:prstClr val="white"/>
                </a:solidFill>
              </a:rPr>
              <a:t>Samen Sterk (gratis goederen)</a:t>
            </a:r>
          </a:p>
          <a:p>
            <a:pPr algn="l"/>
            <a:endParaRPr lang="nl-NL" sz="3600" dirty="0">
              <a:solidFill>
                <a:schemeClr val="bg1"/>
              </a:solidFill>
            </a:endParaRPr>
          </a:p>
          <a:p>
            <a:pPr algn="l"/>
            <a:r>
              <a:rPr lang="nl-NL" sz="3600" dirty="0">
                <a:solidFill>
                  <a:schemeClr val="bg1"/>
                </a:solidFill>
              </a:rPr>
              <a:t>Samen 900 euro</a:t>
            </a:r>
          </a:p>
          <a:p>
            <a:pPr algn="l"/>
            <a:endParaRPr lang="nl-NL" sz="3600" dirty="0">
              <a:solidFill>
                <a:schemeClr val="bg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9B74A45-BDDD-4892-B8C0-B290C0944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79352" cy="6374535"/>
          </a:xfrm>
          <a:custGeom>
            <a:avLst/>
            <a:gdLst>
              <a:gd name="connsiteX0" fmla="*/ 609861 w 5379352"/>
              <a:gd name="connsiteY0" fmla="*/ 6374535 h 6374535"/>
              <a:gd name="connsiteX1" fmla="*/ 3449004 w 5379352"/>
              <a:gd name="connsiteY1" fmla="*/ 6374535 h 6374535"/>
              <a:gd name="connsiteX2" fmla="*/ 3628245 w 5379352"/>
              <a:gd name="connsiteY2" fmla="*/ 6288190 h 6374535"/>
              <a:gd name="connsiteX3" fmla="*/ 5379352 w 5379352"/>
              <a:gd name="connsiteY3" fmla="*/ 3346018 h 6374535"/>
              <a:gd name="connsiteX4" fmla="*/ 2033334 w 5379352"/>
              <a:gd name="connsiteY4" fmla="*/ 0 h 6374535"/>
              <a:gd name="connsiteX5" fmla="*/ 129310 w 5379352"/>
              <a:gd name="connsiteY5" fmla="*/ 594192 h 6374535"/>
              <a:gd name="connsiteX6" fmla="*/ 0 w 5379352"/>
              <a:gd name="connsiteY6" fmla="*/ 692103 h 6374535"/>
              <a:gd name="connsiteX7" fmla="*/ 0 w 5379352"/>
              <a:gd name="connsiteY7" fmla="*/ 5999934 h 6374535"/>
              <a:gd name="connsiteX8" fmla="*/ 129311 w 5379352"/>
              <a:gd name="connsiteY8" fmla="*/ 6097845 h 6374535"/>
              <a:gd name="connsiteX9" fmla="*/ 367831 w 5379352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79352" h="6374535">
                <a:moveTo>
                  <a:pt x="609861" y="6374535"/>
                </a:moveTo>
                <a:lnTo>
                  <a:pt x="3449004" y="6374535"/>
                </a:lnTo>
                <a:lnTo>
                  <a:pt x="3628245" y="6288190"/>
                </a:lnTo>
                <a:cubicBezTo>
                  <a:pt x="4671283" y="5721578"/>
                  <a:pt x="5379352" y="4616487"/>
                  <a:pt x="5379352" y="3346018"/>
                </a:cubicBezTo>
                <a:cubicBezTo>
                  <a:pt x="5379352" y="1498063"/>
                  <a:pt x="3881289" y="0"/>
                  <a:pt x="2033334" y="0"/>
                </a:cubicBezTo>
                <a:cubicBezTo>
                  <a:pt x="1325914" y="0"/>
                  <a:pt x="669769" y="219535"/>
                  <a:pt x="129310" y="594192"/>
                </a:cubicBezTo>
                <a:lnTo>
                  <a:pt x="0" y="692103"/>
                </a:lnTo>
                <a:lnTo>
                  <a:pt x="0" y="5999934"/>
                </a:lnTo>
                <a:lnTo>
                  <a:pt x="129311" y="6097845"/>
                </a:lnTo>
                <a:cubicBezTo>
                  <a:pt x="206519" y="6151367"/>
                  <a:pt x="286089" y="6201724"/>
                  <a:pt x="367831" y="6248727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516C73E-9465-4C9E-9B86-9E58FB326B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9" y="0"/>
            <a:ext cx="5210147" cy="6210629"/>
          </a:xfrm>
          <a:custGeom>
            <a:avLst/>
            <a:gdLst>
              <a:gd name="connsiteX0" fmla="*/ 1058223 w 5210147"/>
              <a:gd name="connsiteY0" fmla="*/ 0 h 6210629"/>
              <a:gd name="connsiteX1" fmla="*/ 3003078 w 5210147"/>
              <a:gd name="connsiteY1" fmla="*/ 0 h 6210629"/>
              <a:gd name="connsiteX2" fmla="*/ 3266657 w 5210147"/>
              <a:gd name="connsiteY2" fmla="*/ 96471 h 6210629"/>
              <a:gd name="connsiteX3" fmla="*/ 5210147 w 5210147"/>
              <a:gd name="connsiteY3" fmla="*/ 3028517 h 6210629"/>
              <a:gd name="connsiteX4" fmla="*/ 2028035 w 5210147"/>
              <a:gd name="connsiteY4" fmla="*/ 6210629 h 6210629"/>
              <a:gd name="connsiteX5" fmla="*/ 3916 w 5210147"/>
              <a:gd name="connsiteY5" fmla="*/ 5483989 h 6210629"/>
              <a:gd name="connsiteX6" fmla="*/ 0 w 5210147"/>
              <a:gd name="connsiteY6" fmla="*/ 5480430 h 6210629"/>
              <a:gd name="connsiteX7" fmla="*/ 0 w 5210147"/>
              <a:gd name="connsiteY7" fmla="*/ 576603 h 6210629"/>
              <a:gd name="connsiteX8" fmla="*/ 3916 w 5210147"/>
              <a:gd name="connsiteY8" fmla="*/ 573044 h 6210629"/>
              <a:gd name="connsiteX9" fmla="*/ 933918 w 5210147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10147" h="6210629">
                <a:moveTo>
                  <a:pt x="1058223" y="0"/>
                </a:moveTo>
                <a:lnTo>
                  <a:pt x="3003078" y="0"/>
                </a:lnTo>
                <a:lnTo>
                  <a:pt x="3266657" y="96471"/>
                </a:lnTo>
                <a:cubicBezTo>
                  <a:pt x="4408765" y="579542"/>
                  <a:pt x="5210147" y="1710443"/>
                  <a:pt x="5210147" y="3028517"/>
                </a:cubicBezTo>
                <a:cubicBezTo>
                  <a:pt x="5210147" y="4785949"/>
                  <a:pt x="3785467" y="6210629"/>
                  <a:pt x="2028035" y="6210629"/>
                </a:cubicBezTo>
                <a:cubicBezTo>
                  <a:pt x="1259159" y="6210629"/>
                  <a:pt x="553973" y="5937936"/>
                  <a:pt x="3916" y="5483989"/>
                </a:cubicBezTo>
                <a:lnTo>
                  <a:pt x="0" y="5480430"/>
                </a:lnTo>
                <a:lnTo>
                  <a:pt x="0" y="576603"/>
                </a:lnTo>
                <a:lnTo>
                  <a:pt x="3916" y="573044"/>
                </a:lnTo>
                <a:cubicBezTo>
                  <a:pt x="278945" y="346070"/>
                  <a:pt x="592755" y="164410"/>
                  <a:pt x="933918" y="394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1AEE381-883E-469C-B346-5F7CCEEB7C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41" y="1933373"/>
            <a:ext cx="3440610" cy="217696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502445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82BD70C-C4A0-46C4-9518-A731098B4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CE12E-DC8A-41A8-9776-A108B620D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427889"/>
            <a:ext cx="5319433" cy="858113"/>
          </a:xfrm>
        </p:spPr>
        <p:txBody>
          <a:bodyPr anchor="t">
            <a:normAutofit/>
          </a:bodyPr>
          <a:lstStyle/>
          <a:p>
            <a:pPr algn="l"/>
            <a:r>
              <a:rPr lang="nl-NL" sz="3600" dirty="0">
                <a:solidFill>
                  <a:schemeClr val="bg1"/>
                </a:solidFill>
              </a:rPr>
              <a:t>Community Services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D0F4FE1-E9B3-48D5-BFA8-FFDF56581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1088" y="1476260"/>
            <a:ext cx="6495613" cy="5067759"/>
          </a:xfrm>
        </p:spPr>
        <p:txBody>
          <a:bodyPr anchor="b">
            <a:noAutofit/>
          </a:bodyPr>
          <a:lstStyle/>
          <a:p>
            <a:pPr lvl="0" algn="l">
              <a:lnSpc>
                <a:spcPct val="80000"/>
              </a:lnSpc>
            </a:pPr>
            <a:r>
              <a:rPr lang="nl-NL" sz="3200" dirty="0">
                <a:solidFill>
                  <a:prstClr val="white"/>
                </a:solidFill>
              </a:rPr>
              <a:t>Extra financiering 2017 – 2018:</a:t>
            </a:r>
          </a:p>
          <a:p>
            <a:pPr lvl="0" algn="l">
              <a:lnSpc>
                <a:spcPct val="80000"/>
              </a:lnSpc>
            </a:pPr>
            <a:r>
              <a:rPr lang="nl-NL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nl-NL" sz="3200" dirty="0">
                <a:solidFill>
                  <a:prstClr val="white"/>
                </a:solidFill>
              </a:rPr>
              <a:t>GSW</a:t>
            </a:r>
          </a:p>
          <a:p>
            <a:pPr lvl="0" algn="l">
              <a:lnSpc>
                <a:spcPct val="80000"/>
              </a:lnSpc>
            </a:pPr>
            <a:r>
              <a:rPr lang="nl-NL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nl-NL" sz="3200" dirty="0" err="1">
                <a:solidFill>
                  <a:prstClr val="white"/>
                </a:solidFill>
              </a:rPr>
              <a:t>Handicamp</a:t>
            </a:r>
            <a:endParaRPr lang="nl-NL" sz="3200" dirty="0">
              <a:solidFill>
                <a:prstClr val="white"/>
              </a:solidFill>
            </a:endParaRPr>
          </a:p>
          <a:p>
            <a:pPr lvl="0" algn="l">
              <a:lnSpc>
                <a:spcPct val="80000"/>
              </a:lnSpc>
            </a:pPr>
            <a:r>
              <a:rPr lang="nl-NL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nl-NL" sz="3200" dirty="0">
                <a:solidFill>
                  <a:prstClr val="white"/>
                </a:solidFill>
              </a:rPr>
              <a:t>Stichting Navenant</a:t>
            </a:r>
          </a:p>
          <a:p>
            <a:pPr lvl="0" algn="l">
              <a:lnSpc>
                <a:spcPct val="80000"/>
              </a:lnSpc>
            </a:pPr>
            <a:r>
              <a:rPr lang="nl-NL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nl-NL" sz="3200" dirty="0">
                <a:solidFill>
                  <a:prstClr val="white"/>
                </a:solidFill>
              </a:rPr>
              <a:t>Vroomen Veltman</a:t>
            </a:r>
          </a:p>
          <a:p>
            <a:pPr lvl="0" algn="l">
              <a:lnSpc>
                <a:spcPct val="80000"/>
              </a:lnSpc>
            </a:pPr>
            <a:r>
              <a:rPr lang="nl-NL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nl-NL" sz="3200" dirty="0">
                <a:solidFill>
                  <a:prstClr val="white"/>
                </a:solidFill>
              </a:rPr>
              <a:t>Jongeren dag</a:t>
            </a:r>
          </a:p>
          <a:p>
            <a:pPr algn="l"/>
            <a:r>
              <a:rPr lang="nl-NL" sz="3600" dirty="0">
                <a:solidFill>
                  <a:schemeClr val="bg1"/>
                </a:solidFill>
              </a:rPr>
              <a:t>Samen 2355 euro,</a:t>
            </a:r>
          </a:p>
          <a:p>
            <a:pPr algn="l"/>
            <a:r>
              <a:rPr lang="nl-NL" sz="3600" dirty="0">
                <a:solidFill>
                  <a:schemeClr val="bg1"/>
                </a:solidFill>
              </a:rPr>
              <a:t>Zodat er nog ruimte is voor extra shelterboxen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9B74A45-BDDD-4892-B8C0-B290C0944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79352" cy="6374535"/>
          </a:xfrm>
          <a:custGeom>
            <a:avLst/>
            <a:gdLst>
              <a:gd name="connsiteX0" fmla="*/ 609861 w 5379352"/>
              <a:gd name="connsiteY0" fmla="*/ 6374535 h 6374535"/>
              <a:gd name="connsiteX1" fmla="*/ 3449004 w 5379352"/>
              <a:gd name="connsiteY1" fmla="*/ 6374535 h 6374535"/>
              <a:gd name="connsiteX2" fmla="*/ 3628245 w 5379352"/>
              <a:gd name="connsiteY2" fmla="*/ 6288190 h 6374535"/>
              <a:gd name="connsiteX3" fmla="*/ 5379352 w 5379352"/>
              <a:gd name="connsiteY3" fmla="*/ 3346018 h 6374535"/>
              <a:gd name="connsiteX4" fmla="*/ 2033334 w 5379352"/>
              <a:gd name="connsiteY4" fmla="*/ 0 h 6374535"/>
              <a:gd name="connsiteX5" fmla="*/ 129310 w 5379352"/>
              <a:gd name="connsiteY5" fmla="*/ 594192 h 6374535"/>
              <a:gd name="connsiteX6" fmla="*/ 0 w 5379352"/>
              <a:gd name="connsiteY6" fmla="*/ 692103 h 6374535"/>
              <a:gd name="connsiteX7" fmla="*/ 0 w 5379352"/>
              <a:gd name="connsiteY7" fmla="*/ 5999934 h 6374535"/>
              <a:gd name="connsiteX8" fmla="*/ 129311 w 5379352"/>
              <a:gd name="connsiteY8" fmla="*/ 6097845 h 6374535"/>
              <a:gd name="connsiteX9" fmla="*/ 367831 w 5379352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79352" h="6374535">
                <a:moveTo>
                  <a:pt x="609861" y="6374535"/>
                </a:moveTo>
                <a:lnTo>
                  <a:pt x="3449004" y="6374535"/>
                </a:lnTo>
                <a:lnTo>
                  <a:pt x="3628245" y="6288190"/>
                </a:lnTo>
                <a:cubicBezTo>
                  <a:pt x="4671283" y="5721578"/>
                  <a:pt x="5379352" y="4616487"/>
                  <a:pt x="5379352" y="3346018"/>
                </a:cubicBezTo>
                <a:cubicBezTo>
                  <a:pt x="5379352" y="1498063"/>
                  <a:pt x="3881289" y="0"/>
                  <a:pt x="2033334" y="0"/>
                </a:cubicBezTo>
                <a:cubicBezTo>
                  <a:pt x="1325914" y="0"/>
                  <a:pt x="669769" y="219535"/>
                  <a:pt x="129310" y="594192"/>
                </a:cubicBezTo>
                <a:lnTo>
                  <a:pt x="0" y="692103"/>
                </a:lnTo>
                <a:lnTo>
                  <a:pt x="0" y="5999934"/>
                </a:lnTo>
                <a:lnTo>
                  <a:pt x="129311" y="6097845"/>
                </a:lnTo>
                <a:cubicBezTo>
                  <a:pt x="206519" y="6151367"/>
                  <a:pt x="286089" y="6201724"/>
                  <a:pt x="367831" y="6248727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516C73E-9465-4C9E-9B86-9E58FB326B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9" y="0"/>
            <a:ext cx="5210147" cy="6210629"/>
          </a:xfrm>
          <a:custGeom>
            <a:avLst/>
            <a:gdLst>
              <a:gd name="connsiteX0" fmla="*/ 1058223 w 5210147"/>
              <a:gd name="connsiteY0" fmla="*/ 0 h 6210629"/>
              <a:gd name="connsiteX1" fmla="*/ 3003078 w 5210147"/>
              <a:gd name="connsiteY1" fmla="*/ 0 h 6210629"/>
              <a:gd name="connsiteX2" fmla="*/ 3266657 w 5210147"/>
              <a:gd name="connsiteY2" fmla="*/ 96471 h 6210629"/>
              <a:gd name="connsiteX3" fmla="*/ 5210147 w 5210147"/>
              <a:gd name="connsiteY3" fmla="*/ 3028517 h 6210629"/>
              <a:gd name="connsiteX4" fmla="*/ 2028035 w 5210147"/>
              <a:gd name="connsiteY4" fmla="*/ 6210629 h 6210629"/>
              <a:gd name="connsiteX5" fmla="*/ 3916 w 5210147"/>
              <a:gd name="connsiteY5" fmla="*/ 5483989 h 6210629"/>
              <a:gd name="connsiteX6" fmla="*/ 0 w 5210147"/>
              <a:gd name="connsiteY6" fmla="*/ 5480430 h 6210629"/>
              <a:gd name="connsiteX7" fmla="*/ 0 w 5210147"/>
              <a:gd name="connsiteY7" fmla="*/ 576603 h 6210629"/>
              <a:gd name="connsiteX8" fmla="*/ 3916 w 5210147"/>
              <a:gd name="connsiteY8" fmla="*/ 573044 h 6210629"/>
              <a:gd name="connsiteX9" fmla="*/ 933918 w 5210147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10147" h="6210629">
                <a:moveTo>
                  <a:pt x="1058223" y="0"/>
                </a:moveTo>
                <a:lnTo>
                  <a:pt x="3003078" y="0"/>
                </a:lnTo>
                <a:lnTo>
                  <a:pt x="3266657" y="96471"/>
                </a:lnTo>
                <a:cubicBezTo>
                  <a:pt x="4408765" y="579542"/>
                  <a:pt x="5210147" y="1710443"/>
                  <a:pt x="5210147" y="3028517"/>
                </a:cubicBezTo>
                <a:cubicBezTo>
                  <a:pt x="5210147" y="4785949"/>
                  <a:pt x="3785467" y="6210629"/>
                  <a:pt x="2028035" y="6210629"/>
                </a:cubicBezTo>
                <a:cubicBezTo>
                  <a:pt x="1259159" y="6210629"/>
                  <a:pt x="553973" y="5937936"/>
                  <a:pt x="3916" y="5483989"/>
                </a:cubicBezTo>
                <a:lnTo>
                  <a:pt x="0" y="5480430"/>
                </a:lnTo>
                <a:lnTo>
                  <a:pt x="0" y="576603"/>
                </a:lnTo>
                <a:lnTo>
                  <a:pt x="3916" y="573044"/>
                </a:lnTo>
                <a:cubicBezTo>
                  <a:pt x="278945" y="346070"/>
                  <a:pt x="592755" y="164410"/>
                  <a:pt x="933918" y="394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1AEE381-883E-469C-B346-5F7CCEEB7C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41" y="1933373"/>
            <a:ext cx="3440610" cy="217696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537321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82BD70C-C4A0-46C4-9518-A731098B4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CE12E-DC8A-41A8-9776-A108B620D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427889"/>
            <a:ext cx="5319433" cy="858113"/>
          </a:xfrm>
        </p:spPr>
        <p:txBody>
          <a:bodyPr anchor="t">
            <a:normAutofit/>
          </a:bodyPr>
          <a:lstStyle/>
          <a:p>
            <a:pPr algn="l"/>
            <a:r>
              <a:rPr lang="nl-NL" sz="3600" dirty="0">
                <a:solidFill>
                  <a:schemeClr val="bg1"/>
                </a:solidFill>
              </a:rPr>
              <a:t>Community Services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D0F4FE1-E9B3-48D5-BFA8-FFDF56581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6670" y="2042360"/>
            <a:ext cx="6495613" cy="5067759"/>
          </a:xfrm>
        </p:spPr>
        <p:txBody>
          <a:bodyPr anchor="b">
            <a:noAutofit/>
          </a:bodyPr>
          <a:lstStyle/>
          <a:p>
            <a:pPr lvl="0" algn="l">
              <a:lnSpc>
                <a:spcPct val="80000"/>
              </a:lnSpc>
            </a:pPr>
            <a:r>
              <a:rPr lang="nl-NL" sz="3200" b="1" dirty="0">
                <a:solidFill>
                  <a:prstClr val="white"/>
                </a:solidFill>
              </a:rPr>
              <a:t>Voorstel 2018-2019 (ter discussie):</a:t>
            </a:r>
          </a:p>
          <a:p>
            <a:pPr lvl="0" algn="l">
              <a:lnSpc>
                <a:spcPct val="80000"/>
              </a:lnSpc>
            </a:pPr>
            <a:endParaRPr lang="nl-NL" sz="3200" b="1" dirty="0">
              <a:solidFill>
                <a:prstClr val="white"/>
              </a:solidFill>
            </a:endParaRPr>
          </a:p>
          <a:p>
            <a:pPr lvl="0" algn="l">
              <a:lnSpc>
                <a:spcPct val="80000"/>
              </a:lnSpc>
            </a:pPr>
            <a:r>
              <a:rPr lang="nl-NL" sz="3200" b="1" dirty="0">
                <a:solidFill>
                  <a:prstClr val="white"/>
                </a:solidFill>
              </a:rPr>
              <a:t>(</a:t>
            </a:r>
            <a:r>
              <a:rPr lang="nl-NL" sz="3200" b="1" dirty="0" err="1">
                <a:solidFill>
                  <a:prstClr val="white"/>
                </a:solidFill>
              </a:rPr>
              <a:t>Inter</a:t>
            </a:r>
            <a:r>
              <a:rPr lang="nl-NL" sz="3200" b="1" dirty="0">
                <a:solidFill>
                  <a:prstClr val="white"/>
                </a:solidFill>
              </a:rPr>
              <a:t>)nationaal doel (wijnactie): </a:t>
            </a:r>
          </a:p>
          <a:p>
            <a:pPr lvl="0" algn="l">
              <a:lnSpc>
                <a:spcPct val="80000"/>
              </a:lnSpc>
            </a:pPr>
            <a:r>
              <a:rPr lang="nl-NL" sz="3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</a:t>
            </a:r>
            <a:r>
              <a:rPr lang="nl-NL" sz="3200" b="1" dirty="0">
                <a:solidFill>
                  <a:prstClr val="white"/>
                </a:solidFill>
              </a:rPr>
              <a:t>Meta </a:t>
            </a:r>
            <a:r>
              <a:rPr lang="nl-NL" sz="3200" b="1" dirty="0" err="1">
                <a:solidFill>
                  <a:prstClr val="white"/>
                </a:solidFill>
              </a:rPr>
              <a:t>kids</a:t>
            </a:r>
            <a:endParaRPr lang="nl-NL" sz="3200" b="1" dirty="0">
              <a:solidFill>
                <a:prstClr val="white"/>
              </a:solidFill>
            </a:endParaRPr>
          </a:p>
          <a:p>
            <a:pPr algn="l"/>
            <a:endParaRPr lang="nl-NL" sz="3600" dirty="0">
              <a:solidFill>
                <a:schemeClr val="bg1"/>
              </a:solidFill>
            </a:endParaRPr>
          </a:p>
          <a:p>
            <a:pPr algn="l"/>
            <a:endParaRPr lang="nl-NL" sz="3600" dirty="0">
              <a:solidFill>
                <a:schemeClr val="bg1"/>
              </a:solidFill>
            </a:endParaRPr>
          </a:p>
          <a:p>
            <a:pPr algn="l"/>
            <a:endParaRPr lang="nl-NL" sz="3600" dirty="0">
              <a:solidFill>
                <a:schemeClr val="bg1"/>
              </a:solidFill>
            </a:endParaRPr>
          </a:p>
          <a:p>
            <a:pPr algn="l"/>
            <a:endParaRPr lang="nl-NL" sz="3600" dirty="0">
              <a:solidFill>
                <a:schemeClr val="bg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9B74A45-BDDD-4892-B8C0-B290C0944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79352" cy="6374535"/>
          </a:xfrm>
          <a:custGeom>
            <a:avLst/>
            <a:gdLst>
              <a:gd name="connsiteX0" fmla="*/ 609861 w 5379352"/>
              <a:gd name="connsiteY0" fmla="*/ 6374535 h 6374535"/>
              <a:gd name="connsiteX1" fmla="*/ 3449004 w 5379352"/>
              <a:gd name="connsiteY1" fmla="*/ 6374535 h 6374535"/>
              <a:gd name="connsiteX2" fmla="*/ 3628245 w 5379352"/>
              <a:gd name="connsiteY2" fmla="*/ 6288190 h 6374535"/>
              <a:gd name="connsiteX3" fmla="*/ 5379352 w 5379352"/>
              <a:gd name="connsiteY3" fmla="*/ 3346018 h 6374535"/>
              <a:gd name="connsiteX4" fmla="*/ 2033334 w 5379352"/>
              <a:gd name="connsiteY4" fmla="*/ 0 h 6374535"/>
              <a:gd name="connsiteX5" fmla="*/ 129310 w 5379352"/>
              <a:gd name="connsiteY5" fmla="*/ 594192 h 6374535"/>
              <a:gd name="connsiteX6" fmla="*/ 0 w 5379352"/>
              <a:gd name="connsiteY6" fmla="*/ 692103 h 6374535"/>
              <a:gd name="connsiteX7" fmla="*/ 0 w 5379352"/>
              <a:gd name="connsiteY7" fmla="*/ 5999934 h 6374535"/>
              <a:gd name="connsiteX8" fmla="*/ 129311 w 5379352"/>
              <a:gd name="connsiteY8" fmla="*/ 6097845 h 6374535"/>
              <a:gd name="connsiteX9" fmla="*/ 367831 w 5379352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79352" h="6374535">
                <a:moveTo>
                  <a:pt x="609861" y="6374535"/>
                </a:moveTo>
                <a:lnTo>
                  <a:pt x="3449004" y="6374535"/>
                </a:lnTo>
                <a:lnTo>
                  <a:pt x="3628245" y="6288190"/>
                </a:lnTo>
                <a:cubicBezTo>
                  <a:pt x="4671283" y="5721578"/>
                  <a:pt x="5379352" y="4616487"/>
                  <a:pt x="5379352" y="3346018"/>
                </a:cubicBezTo>
                <a:cubicBezTo>
                  <a:pt x="5379352" y="1498063"/>
                  <a:pt x="3881289" y="0"/>
                  <a:pt x="2033334" y="0"/>
                </a:cubicBezTo>
                <a:cubicBezTo>
                  <a:pt x="1325914" y="0"/>
                  <a:pt x="669769" y="219535"/>
                  <a:pt x="129310" y="594192"/>
                </a:cubicBezTo>
                <a:lnTo>
                  <a:pt x="0" y="692103"/>
                </a:lnTo>
                <a:lnTo>
                  <a:pt x="0" y="5999934"/>
                </a:lnTo>
                <a:lnTo>
                  <a:pt x="129311" y="6097845"/>
                </a:lnTo>
                <a:cubicBezTo>
                  <a:pt x="206519" y="6151367"/>
                  <a:pt x="286089" y="6201724"/>
                  <a:pt x="367831" y="6248727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516C73E-9465-4C9E-9B86-9E58FB326B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9" y="0"/>
            <a:ext cx="5210147" cy="6210629"/>
          </a:xfrm>
          <a:custGeom>
            <a:avLst/>
            <a:gdLst>
              <a:gd name="connsiteX0" fmla="*/ 1058223 w 5210147"/>
              <a:gd name="connsiteY0" fmla="*/ 0 h 6210629"/>
              <a:gd name="connsiteX1" fmla="*/ 3003078 w 5210147"/>
              <a:gd name="connsiteY1" fmla="*/ 0 h 6210629"/>
              <a:gd name="connsiteX2" fmla="*/ 3266657 w 5210147"/>
              <a:gd name="connsiteY2" fmla="*/ 96471 h 6210629"/>
              <a:gd name="connsiteX3" fmla="*/ 5210147 w 5210147"/>
              <a:gd name="connsiteY3" fmla="*/ 3028517 h 6210629"/>
              <a:gd name="connsiteX4" fmla="*/ 2028035 w 5210147"/>
              <a:gd name="connsiteY4" fmla="*/ 6210629 h 6210629"/>
              <a:gd name="connsiteX5" fmla="*/ 3916 w 5210147"/>
              <a:gd name="connsiteY5" fmla="*/ 5483989 h 6210629"/>
              <a:gd name="connsiteX6" fmla="*/ 0 w 5210147"/>
              <a:gd name="connsiteY6" fmla="*/ 5480430 h 6210629"/>
              <a:gd name="connsiteX7" fmla="*/ 0 w 5210147"/>
              <a:gd name="connsiteY7" fmla="*/ 576603 h 6210629"/>
              <a:gd name="connsiteX8" fmla="*/ 3916 w 5210147"/>
              <a:gd name="connsiteY8" fmla="*/ 573044 h 6210629"/>
              <a:gd name="connsiteX9" fmla="*/ 933918 w 5210147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10147" h="6210629">
                <a:moveTo>
                  <a:pt x="1058223" y="0"/>
                </a:moveTo>
                <a:lnTo>
                  <a:pt x="3003078" y="0"/>
                </a:lnTo>
                <a:lnTo>
                  <a:pt x="3266657" y="96471"/>
                </a:lnTo>
                <a:cubicBezTo>
                  <a:pt x="4408765" y="579542"/>
                  <a:pt x="5210147" y="1710443"/>
                  <a:pt x="5210147" y="3028517"/>
                </a:cubicBezTo>
                <a:cubicBezTo>
                  <a:pt x="5210147" y="4785949"/>
                  <a:pt x="3785467" y="6210629"/>
                  <a:pt x="2028035" y="6210629"/>
                </a:cubicBezTo>
                <a:cubicBezTo>
                  <a:pt x="1259159" y="6210629"/>
                  <a:pt x="553973" y="5937936"/>
                  <a:pt x="3916" y="5483989"/>
                </a:cubicBezTo>
                <a:lnTo>
                  <a:pt x="0" y="5480430"/>
                </a:lnTo>
                <a:lnTo>
                  <a:pt x="0" y="576603"/>
                </a:lnTo>
                <a:lnTo>
                  <a:pt x="3916" y="573044"/>
                </a:lnTo>
                <a:cubicBezTo>
                  <a:pt x="278945" y="346070"/>
                  <a:pt x="592755" y="164410"/>
                  <a:pt x="933918" y="394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1AEE381-883E-469C-B346-5F7CCEEB7C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41" y="1933373"/>
            <a:ext cx="3440610" cy="217696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248520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82BD70C-C4A0-46C4-9518-A731098B4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D4CE12E-DC8A-41A8-9776-A108B620DA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427889"/>
            <a:ext cx="5319433" cy="858113"/>
          </a:xfrm>
        </p:spPr>
        <p:txBody>
          <a:bodyPr anchor="t">
            <a:normAutofit/>
          </a:bodyPr>
          <a:lstStyle/>
          <a:p>
            <a:pPr algn="l"/>
            <a:r>
              <a:rPr lang="nl-NL" sz="3600" dirty="0">
                <a:solidFill>
                  <a:schemeClr val="bg1"/>
                </a:solidFill>
              </a:rPr>
              <a:t>Community Services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D0F4FE1-E9B3-48D5-BFA8-FFDF56581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1088" y="427889"/>
            <a:ext cx="6495613" cy="5067759"/>
          </a:xfrm>
        </p:spPr>
        <p:txBody>
          <a:bodyPr anchor="b">
            <a:noAutofit/>
          </a:bodyPr>
          <a:lstStyle/>
          <a:p>
            <a:pPr lvl="0" algn="l">
              <a:lnSpc>
                <a:spcPct val="80000"/>
              </a:lnSpc>
            </a:pPr>
            <a:r>
              <a:rPr lang="nl-NL" sz="3200" dirty="0">
                <a:solidFill>
                  <a:prstClr val="white"/>
                </a:solidFill>
              </a:rPr>
              <a:t>Criteria Lokaal doel:</a:t>
            </a:r>
          </a:p>
          <a:p>
            <a:pPr lvl="0" algn="l">
              <a:lnSpc>
                <a:spcPct val="80000"/>
              </a:lnSpc>
            </a:pPr>
            <a:r>
              <a:rPr lang="nl-NL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lokaal (Heusden)</a:t>
            </a:r>
          </a:p>
          <a:p>
            <a:pPr lvl="0" algn="l">
              <a:lnSpc>
                <a:spcPct val="80000"/>
              </a:lnSpc>
            </a:pPr>
            <a:r>
              <a:rPr lang="nl-NL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impact op de community duurzaam, niet eenmalig: structureel</a:t>
            </a:r>
          </a:p>
          <a:p>
            <a:pPr lvl="0" algn="l">
              <a:lnSpc>
                <a:spcPct val="80000"/>
              </a:lnSpc>
            </a:pPr>
            <a:r>
              <a:rPr lang="nl-NL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naast geld ook kennis, handjes</a:t>
            </a:r>
          </a:p>
          <a:p>
            <a:pPr lvl="0" algn="l">
              <a:lnSpc>
                <a:spcPct val="80000"/>
              </a:lnSpc>
            </a:pPr>
            <a:r>
              <a:rPr lang="nl-NL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■ uiterlijk november bekend</a:t>
            </a: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9B74A45-BDDD-4892-B8C0-B290C0944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79352" cy="6374535"/>
          </a:xfrm>
          <a:custGeom>
            <a:avLst/>
            <a:gdLst>
              <a:gd name="connsiteX0" fmla="*/ 609861 w 5379352"/>
              <a:gd name="connsiteY0" fmla="*/ 6374535 h 6374535"/>
              <a:gd name="connsiteX1" fmla="*/ 3449004 w 5379352"/>
              <a:gd name="connsiteY1" fmla="*/ 6374535 h 6374535"/>
              <a:gd name="connsiteX2" fmla="*/ 3628245 w 5379352"/>
              <a:gd name="connsiteY2" fmla="*/ 6288190 h 6374535"/>
              <a:gd name="connsiteX3" fmla="*/ 5379352 w 5379352"/>
              <a:gd name="connsiteY3" fmla="*/ 3346018 h 6374535"/>
              <a:gd name="connsiteX4" fmla="*/ 2033334 w 5379352"/>
              <a:gd name="connsiteY4" fmla="*/ 0 h 6374535"/>
              <a:gd name="connsiteX5" fmla="*/ 129310 w 5379352"/>
              <a:gd name="connsiteY5" fmla="*/ 594192 h 6374535"/>
              <a:gd name="connsiteX6" fmla="*/ 0 w 5379352"/>
              <a:gd name="connsiteY6" fmla="*/ 692103 h 6374535"/>
              <a:gd name="connsiteX7" fmla="*/ 0 w 5379352"/>
              <a:gd name="connsiteY7" fmla="*/ 5999934 h 6374535"/>
              <a:gd name="connsiteX8" fmla="*/ 129311 w 5379352"/>
              <a:gd name="connsiteY8" fmla="*/ 6097845 h 6374535"/>
              <a:gd name="connsiteX9" fmla="*/ 367831 w 5379352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79352" h="6374535">
                <a:moveTo>
                  <a:pt x="609861" y="6374535"/>
                </a:moveTo>
                <a:lnTo>
                  <a:pt x="3449004" y="6374535"/>
                </a:lnTo>
                <a:lnTo>
                  <a:pt x="3628245" y="6288190"/>
                </a:lnTo>
                <a:cubicBezTo>
                  <a:pt x="4671283" y="5721578"/>
                  <a:pt x="5379352" y="4616487"/>
                  <a:pt x="5379352" y="3346018"/>
                </a:cubicBezTo>
                <a:cubicBezTo>
                  <a:pt x="5379352" y="1498063"/>
                  <a:pt x="3881289" y="0"/>
                  <a:pt x="2033334" y="0"/>
                </a:cubicBezTo>
                <a:cubicBezTo>
                  <a:pt x="1325914" y="0"/>
                  <a:pt x="669769" y="219535"/>
                  <a:pt x="129310" y="594192"/>
                </a:cubicBezTo>
                <a:lnTo>
                  <a:pt x="0" y="692103"/>
                </a:lnTo>
                <a:lnTo>
                  <a:pt x="0" y="5999934"/>
                </a:lnTo>
                <a:lnTo>
                  <a:pt x="129311" y="6097845"/>
                </a:lnTo>
                <a:cubicBezTo>
                  <a:pt x="206519" y="6151367"/>
                  <a:pt x="286089" y="6201724"/>
                  <a:pt x="367831" y="6248727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516C73E-9465-4C9E-9B86-9E58FB326B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9" y="0"/>
            <a:ext cx="5210147" cy="6210629"/>
          </a:xfrm>
          <a:custGeom>
            <a:avLst/>
            <a:gdLst>
              <a:gd name="connsiteX0" fmla="*/ 1058223 w 5210147"/>
              <a:gd name="connsiteY0" fmla="*/ 0 h 6210629"/>
              <a:gd name="connsiteX1" fmla="*/ 3003078 w 5210147"/>
              <a:gd name="connsiteY1" fmla="*/ 0 h 6210629"/>
              <a:gd name="connsiteX2" fmla="*/ 3266657 w 5210147"/>
              <a:gd name="connsiteY2" fmla="*/ 96471 h 6210629"/>
              <a:gd name="connsiteX3" fmla="*/ 5210147 w 5210147"/>
              <a:gd name="connsiteY3" fmla="*/ 3028517 h 6210629"/>
              <a:gd name="connsiteX4" fmla="*/ 2028035 w 5210147"/>
              <a:gd name="connsiteY4" fmla="*/ 6210629 h 6210629"/>
              <a:gd name="connsiteX5" fmla="*/ 3916 w 5210147"/>
              <a:gd name="connsiteY5" fmla="*/ 5483989 h 6210629"/>
              <a:gd name="connsiteX6" fmla="*/ 0 w 5210147"/>
              <a:gd name="connsiteY6" fmla="*/ 5480430 h 6210629"/>
              <a:gd name="connsiteX7" fmla="*/ 0 w 5210147"/>
              <a:gd name="connsiteY7" fmla="*/ 576603 h 6210629"/>
              <a:gd name="connsiteX8" fmla="*/ 3916 w 5210147"/>
              <a:gd name="connsiteY8" fmla="*/ 573044 h 6210629"/>
              <a:gd name="connsiteX9" fmla="*/ 933918 w 5210147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10147" h="6210629">
                <a:moveTo>
                  <a:pt x="1058223" y="0"/>
                </a:moveTo>
                <a:lnTo>
                  <a:pt x="3003078" y="0"/>
                </a:lnTo>
                <a:lnTo>
                  <a:pt x="3266657" y="96471"/>
                </a:lnTo>
                <a:cubicBezTo>
                  <a:pt x="4408765" y="579542"/>
                  <a:pt x="5210147" y="1710443"/>
                  <a:pt x="5210147" y="3028517"/>
                </a:cubicBezTo>
                <a:cubicBezTo>
                  <a:pt x="5210147" y="4785949"/>
                  <a:pt x="3785467" y="6210629"/>
                  <a:pt x="2028035" y="6210629"/>
                </a:cubicBezTo>
                <a:cubicBezTo>
                  <a:pt x="1259159" y="6210629"/>
                  <a:pt x="553973" y="5937936"/>
                  <a:pt x="3916" y="5483989"/>
                </a:cubicBezTo>
                <a:lnTo>
                  <a:pt x="0" y="5480430"/>
                </a:lnTo>
                <a:lnTo>
                  <a:pt x="0" y="576603"/>
                </a:lnTo>
                <a:lnTo>
                  <a:pt x="3916" y="573044"/>
                </a:lnTo>
                <a:cubicBezTo>
                  <a:pt x="278945" y="346070"/>
                  <a:pt x="592755" y="164410"/>
                  <a:pt x="933918" y="394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1AEE381-883E-469C-B346-5F7CCEEB7C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941" y="1933373"/>
            <a:ext cx="3440610" cy="217696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86277295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949</TotalTime>
  <Words>237</Words>
  <Application>Microsoft Office PowerPoint</Application>
  <PresentationFormat>Breedbeeld</PresentationFormat>
  <Paragraphs>74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Kantoorthema</vt:lpstr>
      <vt:lpstr>Community Services</vt:lpstr>
      <vt:lpstr>Community Services</vt:lpstr>
      <vt:lpstr>Community Services</vt:lpstr>
      <vt:lpstr>Community Services</vt:lpstr>
      <vt:lpstr>Community Services</vt:lpstr>
      <vt:lpstr>Community Services</vt:lpstr>
      <vt:lpstr>Community Services</vt:lpstr>
      <vt:lpstr>Community Services</vt:lpstr>
      <vt:lpstr>Community Services</vt:lpstr>
      <vt:lpstr>Community Services</vt:lpstr>
      <vt:lpstr>Community Services</vt:lpstr>
      <vt:lpstr>Community Services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Services</dc:title>
  <dc:creator>Nicole</dc:creator>
  <cp:lastModifiedBy>Marc Vraets</cp:lastModifiedBy>
  <cp:revision>15</cp:revision>
  <dcterms:created xsi:type="dcterms:W3CDTF">2018-10-10T19:21:10Z</dcterms:created>
  <dcterms:modified xsi:type="dcterms:W3CDTF">2018-10-11T13:50:50Z</dcterms:modified>
</cp:coreProperties>
</file>