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4.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notesSlides/notesSlide7.xml" ContentType="application/vnd.openxmlformats-officedocument.presentationml.notesSlide+xml"/>
  <Override PartName="/ppt/charts/chart8.xml" ContentType="application/vnd.openxmlformats-officedocument.drawingml.chart+xml"/>
  <Override PartName="/ppt/theme/themeOverride7.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9.xml" ContentType="application/vnd.openxmlformats-officedocument.drawingml.chart+xml"/>
  <Override PartName="/ppt/theme/themeOverride8.xml" ContentType="application/vnd.openxmlformats-officedocument.themeOverride+xml"/>
  <Override PartName="/ppt/charts/chart10.xml" ContentType="application/vnd.openxmlformats-officedocument.drawingml.chart+xml"/>
  <Override PartName="/ppt/theme/themeOverride9.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1.xml" ContentType="application/vnd.openxmlformats-officedocument.drawingml.chart+xml"/>
  <Override PartName="/ppt/theme/themeOverride10.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2.xml" ContentType="application/vnd.openxmlformats-officedocument.drawingml.chart+xml"/>
  <Override PartName="/ppt/theme/themeOverride11.xml" ContentType="application/vnd.openxmlformats-officedocument.themeOverride+xml"/>
  <Override PartName="/ppt/charts/chart13.xml" ContentType="application/vnd.openxmlformats-officedocument.drawingml.chart+xml"/>
  <Override PartName="/ppt/theme/themeOverride12.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3" r:id="rId1"/>
  </p:sldMasterIdLst>
  <p:notesMasterIdLst>
    <p:notesMasterId r:id="rId21"/>
  </p:notesMasterIdLst>
  <p:handoutMasterIdLst>
    <p:handoutMasterId r:id="rId22"/>
  </p:handoutMasterIdLst>
  <p:sldIdLst>
    <p:sldId id="256" r:id="rId2"/>
    <p:sldId id="293" r:id="rId3"/>
    <p:sldId id="264" r:id="rId4"/>
    <p:sldId id="272" r:id="rId5"/>
    <p:sldId id="288" r:id="rId6"/>
    <p:sldId id="305" r:id="rId7"/>
    <p:sldId id="275" r:id="rId8"/>
    <p:sldId id="274" r:id="rId9"/>
    <p:sldId id="309" r:id="rId10"/>
    <p:sldId id="290" r:id="rId11"/>
    <p:sldId id="299" r:id="rId12"/>
    <p:sldId id="298" r:id="rId13"/>
    <p:sldId id="300" r:id="rId14"/>
    <p:sldId id="304" r:id="rId15"/>
    <p:sldId id="297" r:id="rId16"/>
    <p:sldId id="284" r:id="rId17"/>
    <p:sldId id="295" r:id="rId18"/>
    <p:sldId id="291" r:id="rId19"/>
    <p:sldId id="294" r:id="rId20"/>
  </p:sldIdLst>
  <p:sldSz cx="9144000" cy="5143500" type="screen16x9"/>
  <p:notesSz cx="6669088" cy="9872663"/>
  <p:custDataLst>
    <p:tags r:id="rId23"/>
  </p:custDataLst>
  <p:defaultTextStyle>
    <a:defPPr>
      <a:defRPr lang="nl-NL"/>
    </a:defPPr>
    <a:lvl1pPr marL="0" algn="l" defTabSz="456999" rtl="0" eaLnBrk="1" latinLnBrk="0" hangingPunct="1">
      <a:defRPr sz="1800" kern="1200">
        <a:solidFill>
          <a:schemeClr val="tx1"/>
        </a:solidFill>
        <a:latin typeface="+mn-lt"/>
        <a:ea typeface="+mn-ea"/>
        <a:cs typeface="+mn-cs"/>
      </a:defRPr>
    </a:lvl1pPr>
    <a:lvl2pPr marL="456999" algn="l" defTabSz="456999" rtl="0" eaLnBrk="1" latinLnBrk="0" hangingPunct="1">
      <a:defRPr sz="1800" kern="1200">
        <a:solidFill>
          <a:schemeClr val="tx1"/>
        </a:solidFill>
        <a:latin typeface="+mn-lt"/>
        <a:ea typeface="+mn-ea"/>
        <a:cs typeface="+mn-cs"/>
      </a:defRPr>
    </a:lvl2pPr>
    <a:lvl3pPr marL="913999" algn="l" defTabSz="456999" rtl="0" eaLnBrk="1" latinLnBrk="0" hangingPunct="1">
      <a:defRPr sz="1800" kern="1200">
        <a:solidFill>
          <a:schemeClr val="tx1"/>
        </a:solidFill>
        <a:latin typeface="+mn-lt"/>
        <a:ea typeface="+mn-ea"/>
        <a:cs typeface="+mn-cs"/>
      </a:defRPr>
    </a:lvl3pPr>
    <a:lvl4pPr marL="1370998" algn="l" defTabSz="456999" rtl="0" eaLnBrk="1" latinLnBrk="0" hangingPunct="1">
      <a:defRPr sz="1800" kern="1200">
        <a:solidFill>
          <a:schemeClr val="tx1"/>
        </a:solidFill>
        <a:latin typeface="+mn-lt"/>
        <a:ea typeface="+mn-ea"/>
        <a:cs typeface="+mn-cs"/>
      </a:defRPr>
    </a:lvl4pPr>
    <a:lvl5pPr marL="1827997" algn="l" defTabSz="456999" rtl="0" eaLnBrk="1" latinLnBrk="0" hangingPunct="1">
      <a:defRPr sz="1800" kern="1200">
        <a:solidFill>
          <a:schemeClr val="tx1"/>
        </a:solidFill>
        <a:latin typeface="+mn-lt"/>
        <a:ea typeface="+mn-ea"/>
        <a:cs typeface="+mn-cs"/>
      </a:defRPr>
    </a:lvl5pPr>
    <a:lvl6pPr marL="2284997" algn="l" defTabSz="456999" rtl="0" eaLnBrk="1" latinLnBrk="0" hangingPunct="1">
      <a:defRPr sz="1800" kern="1200">
        <a:solidFill>
          <a:schemeClr val="tx1"/>
        </a:solidFill>
        <a:latin typeface="+mn-lt"/>
        <a:ea typeface="+mn-ea"/>
        <a:cs typeface="+mn-cs"/>
      </a:defRPr>
    </a:lvl6pPr>
    <a:lvl7pPr marL="2741997" algn="l" defTabSz="456999" rtl="0" eaLnBrk="1" latinLnBrk="0" hangingPunct="1">
      <a:defRPr sz="1800" kern="1200">
        <a:solidFill>
          <a:schemeClr val="tx1"/>
        </a:solidFill>
        <a:latin typeface="+mn-lt"/>
        <a:ea typeface="+mn-ea"/>
        <a:cs typeface="+mn-cs"/>
      </a:defRPr>
    </a:lvl7pPr>
    <a:lvl8pPr marL="3198995" algn="l" defTabSz="456999" rtl="0" eaLnBrk="1" latinLnBrk="0" hangingPunct="1">
      <a:defRPr sz="1800" kern="1200">
        <a:solidFill>
          <a:schemeClr val="tx1"/>
        </a:solidFill>
        <a:latin typeface="+mn-lt"/>
        <a:ea typeface="+mn-ea"/>
        <a:cs typeface="+mn-cs"/>
      </a:defRPr>
    </a:lvl8pPr>
    <a:lvl9pPr marL="3655995" algn="l" defTabSz="45699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002">
          <p15:clr>
            <a:srgbClr val="A4A3A4"/>
          </p15:clr>
        </p15:guide>
        <p15:guide id="2" orient="horz" pos="586">
          <p15:clr>
            <a:srgbClr val="A4A3A4"/>
          </p15:clr>
        </p15:guide>
        <p15:guide id="3" orient="horz" pos="830">
          <p15:clr>
            <a:srgbClr val="A4A3A4"/>
          </p15:clr>
        </p15:guide>
        <p15:guide id="4" pos="2885">
          <p15:clr>
            <a:srgbClr val="A4A3A4"/>
          </p15:clr>
        </p15:guide>
        <p15:guide id="5" pos="294">
          <p15:clr>
            <a:srgbClr val="A4A3A4"/>
          </p15:clr>
        </p15:guide>
        <p15:guide id="6" pos="5387">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4D00"/>
    <a:srgbClr val="FF4900"/>
    <a:srgbClr val="DCDDDE"/>
    <a:srgbClr val="D6083B"/>
    <a:srgbClr val="5E6A71"/>
    <a:srgbClr val="C8009C"/>
    <a:srgbClr val="4B92DB"/>
    <a:srgbClr val="5E2D61"/>
    <a:srgbClr val="949D9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660B408-B3CF-4A94-85FC-2B1E0A45F4A2}" styleName="Stijl, donker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Stijl, licht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16DA210-FB5B-4158-B5E0-FEB733F419BA}" styleName="Stijl, lich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Stijl, licht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2DE63D5-997A-4646-A377-4702673A728D}" styleName="Stijl, licht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Stijl, licht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Stijl, licht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8B1032C-EA38-4F05-BA0D-38AFFFC7BED3}" styleName="Stijl, licht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84E427A-3D55-4303-BF80-6455036E1DE7}" styleName="Stijl, thema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Stijl, thema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Stijl, licht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DA37D80-6434-44D0-A028-1B22A696006F}" styleName="Stijl, licht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FECB4D8-DB02-4DC6-A0A2-4F2EBAE1DC90}" styleName="Stijl, gemiddeld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DBED569-4797-4DF1-A0F4-6AAB3CD982D8}" styleName="Stijl, licht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93D81CF-94F2-401A-BA57-92F5A7B2D0C5}" styleName="Stijl, gemiddeld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2C8C85-51F0-491E-9774-3900AFEF0FD7}" styleName="Stijl, licht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973" autoAdjust="0"/>
    <p:restoredTop sz="84914" autoAdjust="0"/>
  </p:normalViewPr>
  <p:slideViewPr>
    <p:cSldViewPr snapToGrid="0" snapToObjects="1">
      <p:cViewPr>
        <p:scale>
          <a:sx n="120" d="100"/>
          <a:sy n="120" d="100"/>
        </p:scale>
        <p:origin x="-654" y="-312"/>
      </p:cViewPr>
      <p:guideLst>
        <p:guide orient="horz" pos="3002"/>
        <p:guide orient="horz" pos="586"/>
        <p:guide orient="horz" pos="830"/>
        <p:guide pos="2885"/>
        <p:guide pos="294"/>
        <p:guide pos="5387"/>
      </p:guideLst>
    </p:cSldViewPr>
  </p:slideViewPr>
  <p:outlineViewPr>
    <p:cViewPr>
      <p:scale>
        <a:sx n="33" d="100"/>
        <a:sy n="33" d="100"/>
      </p:scale>
      <p:origin x="0" y="1686"/>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84" d="100"/>
          <a:sy n="84" d="100"/>
        </p:scale>
        <p:origin x="-3222" y="216"/>
      </p:cViewPr>
      <p:guideLst>
        <p:guide orient="horz" pos="3110"/>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DieperinkHJ\AppData\Local\Microsoft\Windows\Temporary%20Internet%20Files\Content.Outlook\YW4JM9N1\Map2.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C:\Users\DieperinkHJ\AppData\Local\Microsoft\Windows\Temporary%20Internet%20Files\Content.Outlook\NTBJX9DK\Map8%20(3).xlsx" TargetMode="External"/><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oleObject" Target="file:///\\FILE0002\Bestusr2$\DieperinkHJ\Mijn%20Documenten\Kopie%20van%20upda0109.xlsx" TargetMode="External"/><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2" Type="http://schemas.openxmlformats.org/officeDocument/2006/relationships/oleObject" Target="file:///\\FILE0002\Bestusr2$\DieperinkHJ\Mijn%20Documenten\Kopie%20van%20BP012016.xlsx" TargetMode="External"/><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2" Type="http://schemas.openxmlformats.org/officeDocument/2006/relationships/oleObject" Target="file:///\\FILE0002\Bestusr2$\DieperinkHJ\Mijn%20Documenten\Kopie%20van%20addon.xlsx" TargetMode="External"/><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2" Type="http://schemas.openxmlformats.org/officeDocument/2006/relationships/oleObject" Target="file:///C:\Users\DieperinkHJ\AppData\Local\Microsoft\Windows\Temporary%20Internet%20Files\Content.Outlook\YW4JM9N1\Map2.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DieperinkHJ\AppData\Local\Microsoft\Windows\Temporary%20Internet%20Files\Content.Outlook\YW4JM9N1\Map2.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DieperinkHJ\AppData\Local\Microsoft\Windows\Temporary%20Internet%20Files\Content.Outlook\YW4JM9N1\Map2.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FILE0002\Bestusr2$\DieperinkHJ\Mijn%20Documenten\RBBF%20en%20Rendemix%20Rendement%20ultimo%20Aug%202015.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1" Type="http://schemas.openxmlformats.org/officeDocument/2006/relationships/oleObject" Target="file:///\\FILE0002\Bestusr2$\DieperinkHJ\Mijn%20Documenten\RBBF%20en%20Rendemix%20Rendement%20ultimo%20Aug%202015.xlsx" TargetMode="External"/></Relationships>
</file>

<file path=ppt/charts/_rels/chart7.xml.rels><?xml version="1.0" encoding="UTF-8" standalone="yes"?>
<Relationships xmlns="http://schemas.openxmlformats.org/package/2006/relationships"><Relationship Id="rId2" Type="http://schemas.openxmlformats.org/officeDocument/2006/relationships/oleObject" Target="file:///\\FILE0002\Bestusr2$\DieperinkHJ\Mijn%20Documenten\Kopie%20van%20BP012016.xlsx" TargetMode="External"/><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oleObject" Target="file:///\\FILE0002\Bestusr2$\DieperinkHJ\Mijn%20Documenten\Kopie%20van%20addon.xlsx" TargetMode="External"/><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oleObject" Target="file:///C:\Users\DieperinkHJ\AppData\Local\Microsoft\Windows\Temporary%20Internet%20Files\Content.Outlook\NTBJX9DK\Map8%20(3).xlsx"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rgbClr val="000099"/>
                </a:solidFill>
                <a:latin typeface="Corbel" panose="020B0503020204020204" pitchFamily="34" charset="0"/>
                <a:ea typeface="+mn-ea"/>
                <a:cs typeface="+mn-cs"/>
              </a:defRPr>
            </a:pPr>
            <a:r>
              <a:rPr lang="nl-NL" sz="1100"/>
              <a:t>1e kwartaal Melt</a:t>
            </a:r>
            <a:r>
              <a:rPr lang="nl-NL" sz="1100" baseline="0"/>
              <a:t> Up</a:t>
            </a:r>
            <a:endParaRPr lang="nl-NL" sz="1100"/>
          </a:p>
        </c:rich>
      </c:tx>
      <c:layout>
        <c:manualLayout>
          <c:xMode val="edge"/>
          <c:yMode val="edge"/>
          <c:x val="1.0577705451586656E-3"/>
          <c:y val="2.2222222222222223E-2"/>
        </c:manualLayout>
      </c:layout>
      <c:overlay val="0"/>
      <c:spPr>
        <a:noFill/>
        <a:ln>
          <a:noFill/>
        </a:ln>
        <a:effectLst/>
      </c:spPr>
    </c:title>
    <c:autoTitleDeleted val="0"/>
    <c:plotArea>
      <c:layout>
        <c:manualLayout>
          <c:layoutTarget val="inner"/>
          <c:xMode val="edge"/>
          <c:yMode val="edge"/>
          <c:x val="0.18833535067060711"/>
          <c:y val="0.12687330648514392"/>
          <c:w val="0.74995041479982993"/>
          <c:h val="0.77024477160218541"/>
        </c:manualLayout>
      </c:layout>
      <c:lineChart>
        <c:grouping val="standard"/>
        <c:varyColors val="0"/>
        <c:ser>
          <c:idx val="0"/>
          <c:order val="0"/>
          <c:tx>
            <c:strRef>
              <c:f>Blad1!$H$198</c:f>
              <c:strCache>
                <c:ptCount val="1"/>
                <c:pt idx="0">
                  <c:v>aandelen +15,6%</c:v>
                </c:pt>
              </c:strCache>
            </c:strRef>
          </c:tx>
          <c:spPr>
            <a:ln w="28575" cap="rnd">
              <a:solidFill>
                <a:schemeClr val="accent1"/>
              </a:solidFill>
              <a:round/>
              <a:headEnd type="none"/>
              <a:tailEnd type="none"/>
            </a:ln>
            <a:effectLst/>
          </c:spPr>
          <c:marker>
            <c:symbol val="none"/>
          </c:marker>
          <c:cat>
            <c:numRef>
              <c:f>Blad1!$G$199:$G$263</c:f>
              <c:numCache>
                <c:formatCode>[$-F800]dddd\,\ mmmm\ dd\,\ yyyy</c:formatCode>
                <c:ptCount val="65"/>
                <c:pt idx="0">
                  <c:v>42094</c:v>
                </c:pt>
                <c:pt idx="1">
                  <c:v>42093</c:v>
                </c:pt>
                <c:pt idx="2">
                  <c:v>42090</c:v>
                </c:pt>
                <c:pt idx="3">
                  <c:v>42089</c:v>
                </c:pt>
                <c:pt idx="4">
                  <c:v>42088</c:v>
                </c:pt>
                <c:pt idx="5">
                  <c:v>42087</c:v>
                </c:pt>
                <c:pt idx="6">
                  <c:v>42086</c:v>
                </c:pt>
                <c:pt idx="7">
                  <c:v>42083</c:v>
                </c:pt>
                <c:pt idx="8">
                  <c:v>42082</c:v>
                </c:pt>
                <c:pt idx="9">
                  <c:v>42081</c:v>
                </c:pt>
                <c:pt idx="10">
                  <c:v>42080</c:v>
                </c:pt>
                <c:pt idx="11">
                  <c:v>42079</c:v>
                </c:pt>
                <c:pt idx="12">
                  <c:v>42076</c:v>
                </c:pt>
                <c:pt idx="13">
                  <c:v>42075</c:v>
                </c:pt>
                <c:pt idx="14">
                  <c:v>42074</c:v>
                </c:pt>
                <c:pt idx="15">
                  <c:v>42073</c:v>
                </c:pt>
                <c:pt idx="16">
                  <c:v>42072</c:v>
                </c:pt>
                <c:pt idx="17">
                  <c:v>42069</c:v>
                </c:pt>
                <c:pt idx="18">
                  <c:v>42068</c:v>
                </c:pt>
                <c:pt idx="19">
                  <c:v>42067</c:v>
                </c:pt>
                <c:pt idx="20">
                  <c:v>42066</c:v>
                </c:pt>
                <c:pt idx="21">
                  <c:v>42065</c:v>
                </c:pt>
                <c:pt idx="22">
                  <c:v>42062</c:v>
                </c:pt>
                <c:pt idx="23">
                  <c:v>42061</c:v>
                </c:pt>
                <c:pt idx="24">
                  <c:v>42060</c:v>
                </c:pt>
                <c:pt idx="25">
                  <c:v>42059</c:v>
                </c:pt>
                <c:pt idx="26">
                  <c:v>42058</c:v>
                </c:pt>
                <c:pt idx="27">
                  <c:v>42055</c:v>
                </c:pt>
                <c:pt idx="28">
                  <c:v>42054</c:v>
                </c:pt>
                <c:pt idx="29">
                  <c:v>42053</c:v>
                </c:pt>
                <c:pt idx="30">
                  <c:v>42052</c:v>
                </c:pt>
                <c:pt idx="31">
                  <c:v>42051</c:v>
                </c:pt>
                <c:pt idx="32">
                  <c:v>42048</c:v>
                </c:pt>
                <c:pt idx="33">
                  <c:v>42047</c:v>
                </c:pt>
                <c:pt idx="34">
                  <c:v>42046</c:v>
                </c:pt>
                <c:pt idx="35">
                  <c:v>42045</c:v>
                </c:pt>
                <c:pt idx="36">
                  <c:v>42044</c:v>
                </c:pt>
                <c:pt idx="37">
                  <c:v>42041</c:v>
                </c:pt>
                <c:pt idx="38">
                  <c:v>42040</c:v>
                </c:pt>
                <c:pt idx="39">
                  <c:v>42039</c:v>
                </c:pt>
                <c:pt idx="40">
                  <c:v>42038</c:v>
                </c:pt>
                <c:pt idx="41">
                  <c:v>42037</c:v>
                </c:pt>
                <c:pt idx="42">
                  <c:v>42034</c:v>
                </c:pt>
                <c:pt idx="43">
                  <c:v>42033</c:v>
                </c:pt>
                <c:pt idx="44">
                  <c:v>42032</c:v>
                </c:pt>
                <c:pt idx="45">
                  <c:v>42031</c:v>
                </c:pt>
                <c:pt idx="46">
                  <c:v>42030</c:v>
                </c:pt>
                <c:pt idx="47">
                  <c:v>42027</c:v>
                </c:pt>
                <c:pt idx="48">
                  <c:v>42026</c:v>
                </c:pt>
                <c:pt idx="49">
                  <c:v>42025</c:v>
                </c:pt>
                <c:pt idx="50">
                  <c:v>42024</c:v>
                </c:pt>
                <c:pt idx="51">
                  <c:v>42023</c:v>
                </c:pt>
                <c:pt idx="52">
                  <c:v>42020</c:v>
                </c:pt>
                <c:pt idx="53">
                  <c:v>42019</c:v>
                </c:pt>
                <c:pt idx="54">
                  <c:v>42018</c:v>
                </c:pt>
                <c:pt idx="55">
                  <c:v>42017</c:v>
                </c:pt>
                <c:pt idx="56">
                  <c:v>42016</c:v>
                </c:pt>
                <c:pt idx="57">
                  <c:v>42013</c:v>
                </c:pt>
                <c:pt idx="58">
                  <c:v>42012</c:v>
                </c:pt>
                <c:pt idx="59">
                  <c:v>42011</c:v>
                </c:pt>
                <c:pt idx="60">
                  <c:v>42010</c:v>
                </c:pt>
                <c:pt idx="61">
                  <c:v>42009</c:v>
                </c:pt>
                <c:pt idx="62">
                  <c:v>42006</c:v>
                </c:pt>
                <c:pt idx="63">
                  <c:v>42005</c:v>
                </c:pt>
                <c:pt idx="64">
                  <c:v>42004</c:v>
                </c:pt>
              </c:numCache>
            </c:numRef>
          </c:cat>
          <c:val>
            <c:numRef>
              <c:f>Blad1!$H$199:$H$263</c:f>
              <c:numCache>
                <c:formatCode>General</c:formatCode>
                <c:ptCount val="65"/>
                <c:pt idx="0">
                  <c:v>115.26639288233653</c:v>
                </c:pt>
                <c:pt idx="1">
                  <c:v>115.20583040318482</c:v>
                </c:pt>
                <c:pt idx="2">
                  <c:v>113.69880898347999</c:v>
                </c:pt>
                <c:pt idx="3">
                  <c:v>113.39114338679602</c:v>
                </c:pt>
                <c:pt idx="4">
                  <c:v>113.50304042784727</c:v>
                </c:pt>
                <c:pt idx="5">
                  <c:v>115.29797286582198</c:v>
                </c:pt>
                <c:pt idx="6">
                  <c:v>115.37234304338078</c:v>
                </c:pt>
                <c:pt idx="7">
                  <c:v>116.49903756240806</c:v>
                </c:pt>
                <c:pt idx="8">
                  <c:v>116.91497738818499</c:v>
                </c:pt>
                <c:pt idx="9">
                  <c:v>116.74566219534202</c:v>
                </c:pt>
                <c:pt idx="10">
                  <c:v>116.02526945518376</c:v>
                </c:pt>
                <c:pt idx="11">
                  <c:v>116.41181665563873</c:v>
                </c:pt>
                <c:pt idx="12">
                  <c:v>115.79894624020474</c:v>
                </c:pt>
                <c:pt idx="13">
                  <c:v>115.40009515008012</c:v>
                </c:pt>
                <c:pt idx="14">
                  <c:v>114.68332522188014</c:v>
                </c:pt>
                <c:pt idx="15">
                  <c:v>113.36776599642366</c:v>
                </c:pt>
                <c:pt idx="16">
                  <c:v>113.8202073615539</c:v>
                </c:pt>
                <c:pt idx="17">
                  <c:v>113.80598953349119</c:v>
                </c:pt>
                <c:pt idx="18">
                  <c:v>113.36011024285145</c:v>
                </c:pt>
                <c:pt idx="19">
                  <c:v>112.79139712034298</c:v>
                </c:pt>
                <c:pt idx="20">
                  <c:v>112.15836199683929</c:v>
                </c:pt>
                <c:pt idx="21">
                  <c:v>112.51510644231664</c:v>
                </c:pt>
                <c:pt idx="22">
                  <c:v>112.10702743493979</c:v>
                </c:pt>
                <c:pt idx="23">
                  <c:v>112.24093476751118</c:v>
                </c:pt>
                <c:pt idx="24">
                  <c:v>110.95634033105665</c:v>
                </c:pt>
                <c:pt idx="25">
                  <c:v>110.97691516878203</c:v>
                </c:pt>
                <c:pt idx="26">
                  <c:v>110.49262040039591</c:v>
                </c:pt>
                <c:pt idx="27">
                  <c:v>110.23861343366018</c:v>
                </c:pt>
                <c:pt idx="28">
                  <c:v>109.62123159201396</c:v>
                </c:pt>
                <c:pt idx="29">
                  <c:v>109.78152393243251</c:v>
                </c:pt>
                <c:pt idx="30">
                  <c:v>109.157374951468</c:v>
                </c:pt>
                <c:pt idx="31">
                  <c:v>108.99708261104945</c:v>
                </c:pt>
                <c:pt idx="32">
                  <c:v>109.00419152508078</c:v>
                </c:pt>
                <c:pt idx="33">
                  <c:v>108.49631430149451</c:v>
                </c:pt>
                <c:pt idx="34">
                  <c:v>107.9057275973511</c:v>
                </c:pt>
                <c:pt idx="35">
                  <c:v>108.00402200482313</c:v>
                </c:pt>
                <c:pt idx="36">
                  <c:v>107.30974085274158</c:v>
                </c:pt>
                <c:pt idx="37">
                  <c:v>107.6422876485353</c:v>
                </c:pt>
                <c:pt idx="38">
                  <c:v>107.24931508347507</c:v>
                </c:pt>
                <c:pt idx="39">
                  <c:v>106.58784430384591</c:v>
                </c:pt>
                <c:pt idx="40">
                  <c:v>106.30868271823</c:v>
                </c:pt>
                <c:pt idx="41">
                  <c:v>105.97654605209195</c:v>
                </c:pt>
                <c:pt idx="42">
                  <c:v>105.55506947596368</c:v>
                </c:pt>
                <c:pt idx="43">
                  <c:v>106.10061027292763</c:v>
                </c:pt>
                <c:pt idx="44">
                  <c:v>105.94195845113168</c:v>
                </c:pt>
                <c:pt idx="45">
                  <c:v>106.3511311375903</c:v>
                </c:pt>
                <c:pt idx="46">
                  <c:v>108.0952074982638</c:v>
                </c:pt>
                <c:pt idx="47">
                  <c:v>107.9101023136781</c:v>
                </c:pt>
                <c:pt idx="48">
                  <c:v>106.39918466224456</c:v>
                </c:pt>
                <c:pt idx="49">
                  <c:v>103.86492516500883</c:v>
                </c:pt>
                <c:pt idx="50">
                  <c:v>103.27618404431588</c:v>
                </c:pt>
                <c:pt idx="51">
                  <c:v>102.51300111008428</c:v>
                </c:pt>
                <c:pt idx="52">
                  <c:v>103.39149883249759</c:v>
                </c:pt>
                <c:pt idx="53">
                  <c:v>101.91927007858087</c:v>
                </c:pt>
                <c:pt idx="54">
                  <c:v>100.29652374103868</c:v>
                </c:pt>
                <c:pt idx="55">
                  <c:v>101.08315242058524</c:v>
                </c:pt>
                <c:pt idx="56">
                  <c:v>100.63877693868288</c:v>
                </c:pt>
                <c:pt idx="57">
                  <c:v>100.94261465858074</c:v>
                </c:pt>
                <c:pt idx="58">
                  <c:v>101.83211752675415</c:v>
                </c:pt>
                <c:pt idx="59">
                  <c:v>99.820978405306533</c:v>
                </c:pt>
                <c:pt idx="60">
                  <c:v>98.350116750241966</c:v>
                </c:pt>
                <c:pt idx="61">
                  <c:v>99.168530478101815</c:v>
                </c:pt>
                <c:pt idx="62">
                  <c:v>100.30178707161959</c:v>
                </c:pt>
                <c:pt idx="63">
                  <c:v>100.00013670988521</c:v>
                </c:pt>
                <c:pt idx="64">
                  <c:v>100</c:v>
                </c:pt>
              </c:numCache>
            </c:numRef>
          </c:val>
          <c:smooth val="0"/>
        </c:ser>
        <c:ser>
          <c:idx val="1"/>
          <c:order val="1"/>
          <c:tx>
            <c:strRef>
              <c:f>Blad1!$I$198</c:f>
              <c:strCache>
                <c:ptCount val="1"/>
                <c:pt idx="0">
                  <c:v>obligaties +3,3%</c:v>
                </c:pt>
              </c:strCache>
            </c:strRef>
          </c:tx>
          <c:spPr>
            <a:ln w="28575" cap="rnd">
              <a:solidFill>
                <a:schemeClr val="accent2"/>
              </a:solidFill>
              <a:round/>
              <a:headEnd type="none"/>
              <a:tailEnd type="none"/>
            </a:ln>
            <a:effectLst/>
          </c:spPr>
          <c:marker>
            <c:symbol val="none"/>
          </c:marker>
          <c:cat>
            <c:numRef>
              <c:f>Blad1!$G$199:$G$263</c:f>
              <c:numCache>
                <c:formatCode>[$-F800]dddd\,\ mmmm\ dd\,\ yyyy</c:formatCode>
                <c:ptCount val="65"/>
                <c:pt idx="0">
                  <c:v>42094</c:v>
                </c:pt>
                <c:pt idx="1">
                  <c:v>42093</c:v>
                </c:pt>
                <c:pt idx="2">
                  <c:v>42090</c:v>
                </c:pt>
                <c:pt idx="3">
                  <c:v>42089</c:v>
                </c:pt>
                <c:pt idx="4">
                  <c:v>42088</c:v>
                </c:pt>
                <c:pt idx="5">
                  <c:v>42087</c:v>
                </c:pt>
                <c:pt idx="6">
                  <c:v>42086</c:v>
                </c:pt>
                <c:pt idx="7">
                  <c:v>42083</c:v>
                </c:pt>
                <c:pt idx="8">
                  <c:v>42082</c:v>
                </c:pt>
                <c:pt idx="9">
                  <c:v>42081</c:v>
                </c:pt>
                <c:pt idx="10">
                  <c:v>42080</c:v>
                </c:pt>
                <c:pt idx="11">
                  <c:v>42079</c:v>
                </c:pt>
                <c:pt idx="12">
                  <c:v>42076</c:v>
                </c:pt>
                <c:pt idx="13">
                  <c:v>42075</c:v>
                </c:pt>
                <c:pt idx="14">
                  <c:v>42074</c:v>
                </c:pt>
                <c:pt idx="15">
                  <c:v>42073</c:v>
                </c:pt>
                <c:pt idx="16">
                  <c:v>42072</c:v>
                </c:pt>
                <c:pt idx="17">
                  <c:v>42069</c:v>
                </c:pt>
                <c:pt idx="18">
                  <c:v>42068</c:v>
                </c:pt>
                <c:pt idx="19">
                  <c:v>42067</c:v>
                </c:pt>
                <c:pt idx="20">
                  <c:v>42066</c:v>
                </c:pt>
                <c:pt idx="21">
                  <c:v>42065</c:v>
                </c:pt>
                <c:pt idx="22">
                  <c:v>42062</c:v>
                </c:pt>
                <c:pt idx="23">
                  <c:v>42061</c:v>
                </c:pt>
                <c:pt idx="24">
                  <c:v>42060</c:v>
                </c:pt>
                <c:pt idx="25">
                  <c:v>42059</c:v>
                </c:pt>
                <c:pt idx="26">
                  <c:v>42058</c:v>
                </c:pt>
                <c:pt idx="27">
                  <c:v>42055</c:v>
                </c:pt>
                <c:pt idx="28">
                  <c:v>42054</c:v>
                </c:pt>
                <c:pt idx="29">
                  <c:v>42053</c:v>
                </c:pt>
                <c:pt idx="30">
                  <c:v>42052</c:v>
                </c:pt>
                <c:pt idx="31">
                  <c:v>42051</c:v>
                </c:pt>
                <c:pt idx="32">
                  <c:v>42048</c:v>
                </c:pt>
                <c:pt idx="33">
                  <c:v>42047</c:v>
                </c:pt>
                <c:pt idx="34">
                  <c:v>42046</c:v>
                </c:pt>
                <c:pt idx="35">
                  <c:v>42045</c:v>
                </c:pt>
                <c:pt idx="36">
                  <c:v>42044</c:v>
                </c:pt>
                <c:pt idx="37">
                  <c:v>42041</c:v>
                </c:pt>
                <c:pt idx="38">
                  <c:v>42040</c:v>
                </c:pt>
                <c:pt idx="39">
                  <c:v>42039</c:v>
                </c:pt>
                <c:pt idx="40">
                  <c:v>42038</c:v>
                </c:pt>
                <c:pt idx="41">
                  <c:v>42037</c:v>
                </c:pt>
                <c:pt idx="42">
                  <c:v>42034</c:v>
                </c:pt>
                <c:pt idx="43">
                  <c:v>42033</c:v>
                </c:pt>
                <c:pt idx="44">
                  <c:v>42032</c:v>
                </c:pt>
                <c:pt idx="45">
                  <c:v>42031</c:v>
                </c:pt>
                <c:pt idx="46">
                  <c:v>42030</c:v>
                </c:pt>
                <c:pt idx="47">
                  <c:v>42027</c:v>
                </c:pt>
                <c:pt idx="48">
                  <c:v>42026</c:v>
                </c:pt>
                <c:pt idx="49">
                  <c:v>42025</c:v>
                </c:pt>
                <c:pt idx="50">
                  <c:v>42024</c:v>
                </c:pt>
                <c:pt idx="51">
                  <c:v>42023</c:v>
                </c:pt>
                <c:pt idx="52">
                  <c:v>42020</c:v>
                </c:pt>
                <c:pt idx="53">
                  <c:v>42019</c:v>
                </c:pt>
                <c:pt idx="54">
                  <c:v>42018</c:v>
                </c:pt>
                <c:pt idx="55">
                  <c:v>42017</c:v>
                </c:pt>
                <c:pt idx="56">
                  <c:v>42016</c:v>
                </c:pt>
                <c:pt idx="57">
                  <c:v>42013</c:v>
                </c:pt>
                <c:pt idx="58">
                  <c:v>42012</c:v>
                </c:pt>
                <c:pt idx="59">
                  <c:v>42011</c:v>
                </c:pt>
                <c:pt idx="60">
                  <c:v>42010</c:v>
                </c:pt>
                <c:pt idx="61">
                  <c:v>42009</c:v>
                </c:pt>
                <c:pt idx="62">
                  <c:v>42006</c:v>
                </c:pt>
                <c:pt idx="63">
                  <c:v>42005</c:v>
                </c:pt>
                <c:pt idx="64">
                  <c:v>42004</c:v>
                </c:pt>
              </c:numCache>
            </c:numRef>
          </c:cat>
          <c:val>
            <c:numRef>
              <c:f>Blad1!$I$199:$I$263</c:f>
              <c:numCache>
                <c:formatCode>General</c:formatCode>
                <c:ptCount val="65"/>
                <c:pt idx="0">
                  <c:v>103.26971044813449</c:v>
                </c:pt>
                <c:pt idx="1">
                  <c:v>103.05580810555952</c:v>
                </c:pt>
                <c:pt idx="2">
                  <c:v>103.00849018660159</c:v>
                </c:pt>
                <c:pt idx="3">
                  <c:v>103.000758776629</c:v>
                </c:pt>
                <c:pt idx="4">
                  <c:v>102.96480560784937</c:v>
                </c:pt>
                <c:pt idx="5">
                  <c:v>102.91431907824693</c:v>
                </c:pt>
                <c:pt idx="6">
                  <c:v>103.03003673898421</c:v>
                </c:pt>
                <c:pt idx="7">
                  <c:v>103.29315816690384</c:v>
                </c:pt>
                <c:pt idx="8">
                  <c:v>103.20291613574835</c:v>
                </c:pt>
                <c:pt idx="9">
                  <c:v>103.10397098735598</c:v>
                </c:pt>
                <c:pt idx="10">
                  <c:v>103.0019839727449</c:v>
                </c:pt>
                <c:pt idx="11">
                  <c:v>103.26903447786367</c:v>
                </c:pt>
                <c:pt idx="12">
                  <c:v>103.26561237836759</c:v>
                </c:pt>
                <c:pt idx="13">
                  <c:v>103.3065508278946</c:v>
                </c:pt>
                <c:pt idx="14">
                  <c:v>103.45484180605737</c:v>
                </c:pt>
                <c:pt idx="15">
                  <c:v>103.06886278141488</c:v>
                </c:pt>
                <c:pt idx="16">
                  <c:v>102.5795025534777</c:v>
                </c:pt>
                <c:pt idx="17">
                  <c:v>102.20117044252395</c:v>
                </c:pt>
                <c:pt idx="18">
                  <c:v>102.27616089444386</c:v>
                </c:pt>
                <c:pt idx="19">
                  <c:v>102.09614156169411</c:v>
                </c:pt>
                <c:pt idx="20">
                  <c:v>102.13826295919506</c:v>
                </c:pt>
                <c:pt idx="21">
                  <c:v>102.25875465997005</c:v>
                </c:pt>
                <c:pt idx="22">
                  <c:v>102.37189518404981</c:v>
                </c:pt>
                <c:pt idx="23">
                  <c:v>102.43438018595943</c:v>
                </c:pt>
                <c:pt idx="24">
                  <c:v>102.12043424330197</c:v>
                </c:pt>
                <c:pt idx="25">
                  <c:v>101.94054165497801</c:v>
                </c:pt>
                <c:pt idx="26">
                  <c:v>101.86229809612975</c:v>
                </c:pt>
                <c:pt idx="27">
                  <c:v>101.71823193215963</c:v>
                </c:pt>
                <c:pt idx="28">
                  <c:v>101.63441161857702</c:v>
                </c:pt>
                <c:pt idx="29">
                  <c:v>101.61632941383239</c:v>
                </c:pt>
                <c:pt idx="30">
                  <c:v>101.65215583818625</c:v>
                </c:pt>
                <c:pt idx="31">
                  <c:v>101.76377542915662</c:v>
                </c:pt>
                <c:pt idx="32">
                  <c:v>101.79884138695581</c:v>
                </c:pt>
                <c:pt idx="33">
                  <c:v>101.77467544977372</c:v>
                </c:pt>
                <c:pt idx="34">
                  <c:v>101.60720381517621</c:v>
                </c:pt>
                <c:pt idx="35">
                  <c:v>101.51822922827853</c:v>
                </c:pt>
                <c:pt idx="36">
                  <c:v>101.6326371966161</c:v>
                </c:pt>
                <c:pt idx="37">
                  <c:v>101.68075783027062</c:v>
                </c:pt>
                <c:pt idx="38">
                  <c:v>101.75228393455255</c:v>
                </c:pt>
                <c:pt idx="39">
                  <c:v>101.7536358750942</c:v>
                </c:pt>
                <c:pt idx="40">
                  <c:v>101.71840092472732</c:v>
                </c:pt>
                <c:pt idx="41">
                  <c:v>101.77725258643125</c:v>
                </c:pt>
                <c:pt idx="42">
                  <c:v>101.73551142220765</c:v>
                </c:pt>
                <c:pt idx="43">
                  <c:v>101.48100861524109</c:v>
                </c:pt>
                <c:pt idx="44">
                  <c:v>101.55088704198789</c:v>
                </c:pt>
                <c:pt idx="45">
                  <c:v>101.57830608609835</c:v>
                </c:pt>
                <c:pt idx="46">
                  <c:v>101.58899486600579</c:v>
                </c:pt>
                <c:pt idx="47">
                  <c:v>101.60365497125437</c:v>
                </c:pt>
                <c:pt idx="48">
                  <c:v>101.15320528203169</c:v>
                </c:pt>
                <c:pt idx="49">
                  <c:v>100.70879707710456</c:v>
                </c:pt>
                <c:pt idx="50">
                  <c:v>100.95121691548006</c:v>
                </c:pt>
                <c:pt idx="51">
                  <c:v>101.01496936164747</c:v>
                </c:pt>
                <c:pt idx="52">
                  <c:v>100.90863078841792</c:v>
                </c:pt>
                <c:pt idx="53">
                  <c:v>100.75636848491402</c:v>
                </c:pt>
                <c:pt idx="54">
                  <c:v>100.75793166616533</c:v>
                </c:pt>
                <c:pt idx="55">
                  <c:v>100.49772536003867</c:v>
                </c:pt>
                <c:pt idx="56">
                  <c:v>100.44330975323706</c:v>
                </c:pt>
                <c:pt idx="57">
                  <c:v>100.25906560629463</c:v>
                </c:pt>
                <c:pt idx="58">
                  <c:v>100.22556282974675</c:v>
                </c:pt>
                <c:pt idx="59">
                  <c:v>100.29746916730602</c:v>
                </c:pt>
                <c:pt idx="60">
                  <c:v>100.48940247607909</c:v>
                </c:pt>
                <c:pt idx="61">
                  <c:v>100.21762017906453</c:v>
                </c:pt>
                <c:pt idx="62">
                  <c:v>100.32286030060398</c:v>
                </c:pt>
                <c:pt idx="63">
                  <c:v>100.32286030060398</c:v>
                </c:pt>
                <c:pt idx="64">
                  <c:v>100</c:v>
                </c:pt>
              </c:numCache>
            </c:numRef>
          </c:val>
          <c:smooth val="0"/>
        </c:ser>
        <c:dLbls>
          <c:showLegendKey val="0"/>
          <c:showVal val="0"/>
          <c:showCatName val="0"/>
          <c:showSerName val="0"/>
          <c:showPercent val="0"/>
          <c:showBubbleSize val="0"/>
        </c:dLbls>
        <c:marker val="1"/>
        <c:smooth val="0"/>
        <c:axId val="178518272"/>
        <c:axId val="178851840"/>
      </c:lineChart>
      <c:dateAx>
        <c:axId val="178518272"/>
        <c:scaling>
          <c:orientation val="minMax"/>
        </c:scaling>
        <c:delete val="0"/>
        <c:axPos val="b"/>
        <c:numFmt formatCode="mmm"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accent2"/>
                </a:solidFill>
                <a:latin typeface="Corbel" panose="020B0503020204020204" pitchFamily="34" charset="0"/>
                <a:ea typeface="+mn-ea"/>
                <a:cs typeface="+mn-cs"/>
              </a:defRPr>
            </a:pPr>
            <a:endParaRPr lang="nl-NL"/>
          </a:p>
        </c:txPr>
        <c:crossAx val="178851840"/>
        <c:crosses val="autoZero"/>
        <c:auto val="1"/>
        <c:lblOffset val="100"/>
        <c:baseTimeUnit val="days"/>
        <c:majorUnit val="1"/>
        <c:majorTimeUnit val="months"/>
      </c:dateAx>
      <c:valAx>
        <c:axId val="178851840"/>
        <c:scaling>
          <c:orientation val="minMax"/>
          <c:min val="8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5E6A71"/>
                </a:solidFill>
                <a:latin typeface="Corbel" panose="020B0503020204020204" pitchFamily="34" charset="0"/>
                <a:ea typeface="+mn-ea"/>
                <a:cs typeface="+mn-cs"/>
              </a:defRPr>
            </a:pPr>
            <a:endParaRPr lang="nl-NL"/>
          </a:p>
        </c:txPr>
        <c:crossAx val="178518272"/>
        <c:crosses val="autoZero"/>
        <c:crossBetween val="between"/>
      </c:valAx>
      <c:spPr>
        <a:noFill/>
        <a:ln>
          <a:noFill/>
        </a:ln>
        <a:effectLst/>
      </c:spPr>
    </c:plotArea>
    <c:legend>
      <c:legendPos val="b"/>
      <c:layout>
        <c:manualLayout>
          <c:xMode val="edge"/>
          <c:yMode val="edge"/>
          <c:x val="0.1106636971772207"/>
          <c:y val="7.6115518592453191E-2"/>
          <c:w val="0.82234946020475053"/>
          <c:h val="0.11600392383414651"/>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5E6A71"/>
              </a:solidFill>
              <a:latin typeface="Corbel" panose="020B0503020204020204" pitchFamily="34" charset="0"/>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000" b="0">
                <a:solidFill>
                  <a:srgbClr val="000099"/>
                </a:solidFill>
              </a:defRPr>
            </a:pPr>
            <a:r>
              <a:rPr lang="nl-NL" sz="1000" b="0" dirty="0">
                <a:solidFill>
                  <a:srgbClr val="000099"/>
                </a:solidFill>
              </a:rPr>
              <a:t>Obligaties (Barclays euro </a:t>
            </a:r>
            <a:r>
              <a:rPr lang="nl-NL" sz="1000" b="0" dirty="0" err="1">
                <a:solidFill>
                  <a:srgbClr val="000099"/>
                </a:solidFill>
              </a:rPr>
              <a:t>agg</a:t>
            </a:r>
            <a:r>
              <a:rPr lang="nl-NL" sz="1000" b="0" dirty="0" smtClean="0">
                <a:solidFill>
                  <a:srgbClr val="000099"/>
                </a:solidFill>
              </a:rPr>
              <a:t>) </a:t>
            </a:r>
          </a:p>
          <a:p>
            <a:pPr>
              <a:defRPr sz="1000" b="0">
                <a:solidFill>
                  <a:srgbClr val="000099"/>
                </a:solidFill>
              </a:defRPr>
            </a:pPr>
            <a:r>
              <a:rPr lang="nl-NL" sz="1000" b="0" dirty="0" smtClean="0">
                <a:solidFill>
                  <a:srgbClr val="000099"/>
                </a:solidFill>
              </a:rPr>
              <a:t>effectief rendement</a:t>
            </a:r>
            <a:endParaRPr lang="nl-NL" sz="1000" b="0" dirty="0">
              <a:solidFill>
                <a:srgbClr val="000099"/>
              </a:solidFill>
            </a:endParaRPr>
          </a:p>
        </c:rich>
      </c:tx>
      <c:layout>
        <c:manualLayout>
          <c:xMode val="edge"/>
          <c:yMode val="edge"/>
          <c:x val="1.0577705451586656E-3"/>
          <c:y val="2.2222222222222223E-2"/>
        </c:manualLayout>
      </c:layout>
      <c:overlay val="0"/>
      <c:spPr>
        <a:noFill/>
        <a:ln>
          <a:noFill/>
        </a:ln>
        <a:effectLst/>
      </c:spPr>
    </c:title>
    <c:autoTitleDeleted val="0"/>
    <c:plotArea>
      <c:layout>
        <c:manualLayout>
          <c:layoutTarget val="inner"/>
          <c:xMode val="edge"/>
          <c:yMode val="edge"/>
          <c:x val="7.710565149313417E-2"/>
          <c:y val="0.15610780228486901"/>
          <c:w val="0.89142081488740943"/>
          <c:h val="0.80029347928075534"/>
        </c:manualLayout>
      </c:layout>
      <c:lineChart>
        <c:grouping val="standard"/>
        <c:varyColors val="0"/>
        <c:ser>
          <c:idx val="0"/>
          <c:order val="0"/>
          <c:tx>
            <c:strRef>
              <c:f>Blad4!$B$1</c:f>
              <c:strCache>
                <c:ptCount val="1"/>
                <c:pt idx="0">
                  <c:v>Staatsobligaties (0,18%)</c:v>
                </c:pt>
              </c:strCache>
            </c:strRef>
          </c:tx>
          <c:spPr>
            <a:ln w="28575" cap="rnd">
              <a:solidFill>
                <a:schemeClr val="accent1"/>
              </a:solidFill>
              <a:round/>
              <a:headEnd type="none"/>
              <a:tailEnd type="none"/>
            </a:ln>
            <a:effectLst/>
          </c:spPr>
          <c:marker>
            <c:symbol val="none"/>
          </c:marker>
          <c:cat>
            <c:numRef>
              <c:f>Blad4!$A$2:$A$195</c:f>
              <c:numCache>
                <c:formatCode>m/d/yyyy</c:formatCode>
                <c:ptCount val="194"/>
                <c:pt idx="0">
                  <c:v>42384</c:v>
                </c:pt>
                <c:pt idx="1">
                  <c:v>42369</c:v>
                </c:pt>
                <c:pt idx="2">
                  <c:v>42338</c:v>
                </c:pt>
                <c:pt idx="3">
                  <c:v>42307</c:v>
                </c:pt>
                <c:pt idx="4">
                  <c:v>42277</c:v>
                </c:pt>
                <c:pt idx="5">
                  <c:v>42247</c:v>
                </c:pt>
                <c:pt idx="6">
                  <c:v>42216</c:v>
                </c:pt>
                <c:pt idx="7">
                  <c:v>42185</c:v>
                </c:pt>
                <c:pt idx="8">
                  <c:v>42153</c:v>
                </c:pt>
                <c:pt idx="9">
                  <c:v>42124</c:v>
                </c:pt>
                <c:pt idx="10">
                  <c:v>42094</c:v>
                </c:pt>
                <c:pt idx="11">
                  <c:v>42062</c:v>
                </c:pt>
                <c:pt idx="12">
                  <c:v>42034</c:v>
                </c:pt>
                <c:pt idx="13">
                  <c:v>42004</c:v>
                </c:pt>
                <c:pt idx="14">
                  <c:v>41971</c:v>
                </c:pt>
                <c:pt idx="15">
                  <c:v>41943</c:v>
                </c:pt>
                <c:pt idx="16">
                  <c:v>41912</c:v>
                </c:pt>
                <c:pt idx="17">
                  <c:v>41880</c:v>
                </c:pt>
                <c:pt idx="18">
                  <c:v>41851</c:v>
                </c:pt>
                <c:pt idx="19">
                  <c:v>41820</c:v>
                </c:pt>
                <c:pt idx="20">
                  <c:v>41789</c:v>
                </c:pt>
                <c:pt idx="21">
                  <c:v>41759</c:v>
                </c:pt>
                <c:pt idx="22">
                  <c:v>41729</c:v>
                </c:pt>
                <c:pt idx="23">
                  <c:v>41698</c:v>
                </c:pt>
                <c:pt idx="24">
                  <c:v>41670</c:v>
                </c:pt>
                <c:pt idx="25">
                  <c:v>41639</c:v>
                </c:pt>
                <c:pt idx="26">
                  <c:v>41607</c:v>
                </c:pt>
                <c:pt idx="27">
                  <c:v>41578</c:v>
                </c:pt>
                <c:pt idx="28">
                  <c:v>41547</c:v>
                </c:pt>
                <c:pt idx="29">
                  <c:v>41516</c:v>
                </c:pt>
                <c:pt idx="30">
                  <c:v>41486</c:v>
                </c:pt>
                <c:pt idx="31">
                  <c:v>41453</c:v>
                </c:pt>
                <c:pt idx="32">
                  <c:v>41425</c:v>
                </c:pt>
                <c:pt idx="33">
                  <c:v>41394</c:v>
                </c:pt>
                <c:pt idx="34">
                  <c:v>41362</c:v>
                </c:pt>
                <c:pt idx="35">
                  <c:v>41333</c:v>
                </c:pt>
                <c:pt idx="36">
                  <c:v>41305</c:v>
                </c:pt>
                <c:pt idx="37">
                  <c:v>41274</c:v>
                </c:pt>
                <c:pt idx="38">
                  <c:v>41243</c:v>
                </c:pt>
                <c:pt idx="39">
                  <c:v>41213</c:v>
                </c:pt>
                <c:pt idx="40">
                  <c:v>41180</c:v>
                </c:pt>
                <c:pt idx="41">
                  <c:v>41152</c:v>
                </c:pt>
                <c:pt idx="42">
                  <c:v>41121</c:v>
                </c:pt>
                <c:pt idx="43">
                  <c:v>41089</c:v>
                </c:pt>
                <c:pt idx="44">
                  <c:v>41060</c:v>
                </c:pt>
                <c:pt idx="45">
                  <c:v>41029</c:v>
                </c:pt>
                <c:pt idx="46">
                  <c:v>40998</c:v>
                </c:pt>
                <c:pt idx="47">
                  <c:v>40968</c:v>
                </c:pt>
                <c:pt idx="48">
                  <c:v>40939</c:v>
                </c:pt>
                <c:pt idx="49">
                  <c:v>40907</c:v>
                </c:pt>
                <c:pt idx="50">
                  <c:v>40877</c:v>
                </c:pt>
                <c:pt idx="51">
                  <c:v>40847</c:v>
                </c:pt>
                <c:pt idx="52">
                  <c:v>40816</c:v>
                </c:pt>
                <c:pt idx="53">
                  <c:v>40786</c:v>
                </c:pt>
                <c:pt idx="54">
                  <c:v>40753</c:v>
                </c:pt>
                <c:pt idx="55">
                  <c:v>40724</c:v>
                </c:pt>
                <c:pt idx="56">
                  <c:v>40694</c:v>
                </c:pt>
                <c:pt idx="57">
                  <c:v>40662</c:v>
                </c:pt>
                <c:pt idx="58">
                  <c:v>40633</c:v>
                </c:pt>
                <c:pt idx="59">
                  <c:v>40602</c:v>
                </c:pt>
                <c:pt idx="60">
                  <c:v>40574</c:v>
                </c:pt>
                <c:pt idx="61">
                  <c:v>40543</c:v>
                </c:pt>
                <c:pt idx="62">
                  <c:v>40512</c:v>
                </c:pt>
                <c:pt idx="63">
                  <c:v>40480</c:v>
                </c:pt>
                <c:pt idx="64">
                  <c:v>40451</c:v>
                </c:pt>
                <c:pt idx="65">
                  <c:v>40421</c:v>
                </c:pt>
                <c:pt idx="66">
                  <c:v>40389</c:v>
                </c:pt>
                <c:pt idx="67">
                  <c:v>40359</c:v>
                </c:pt>
                <c:pt idx="68">
                  <c:v>40329</c:v>
                </c:pt>
                <c:pt idx="69">
                  <c:v>40298</c:v>
                </c:pt>
                <c:pt idx="70">
                  <c:v>40268</c:v>
                </c:pt>
                <c:pt idx="71">
                  <c:v>40235</c:v>
                </c:pt>
                <c:pt idx="72">
                  <c:v>40207</c:v>
                </c:pt>
                <c:pt idx="73">
                  <c:v>40178</c:v>
                </c:pt>
                <c:pt idx="74">
                  <c:v>40147</c:v>
                </c:pt>
                <c:pt idx="75">
                  <c:v>40116</c:v>
                </c:pt>
                <c:pt idx="76">
                  <c:v>40086</c:v>
                </c:pt>
                <c:pt idx="77">
                  <c:v>40056</c:v>
                </c:pt>
                <c:pt idx="78">
                  <c:v>40025</c:v>
                </c:pt>
                <c:pt idx="79">
                  <c:v>39994</c:v>
                </c:pt>
                <c:pt idx="80">
                  <c:v>39962</c:v>
                </c:pt>
                <c:pt idx="81">
                  <c:v>39933</c:v>
                </c:pt>
                <c:pt idx="82">
                  <c:v>39903</c:v>
                </c:pt>
                <c:pt idx="83">
                  <c:v>39871</c:v>
                </c:pt>
                <c:pt idx="84">
                  <c:v>39843</c:v>
                </c:pt>
                <c:pt idx="85">
                  <c:v>39813</c:v>
                </c:pt>
                <c:pt idx="86">
                  <c:v>39780</c:v>
                </c:pt>
                <c:pt idx="87">
                  <c:v>39752</c:v>
                </c:pt>
                <c:pt idx="88">
                  <c:v>39721</c:v>
                </c:pt>
                <c:pt idx="89">
                  <c:v>39689</c:v>
                </c:pt>
                <c:pt idx="90">
                  <c:v>39660</c:v>
                </c:pt>
                <c:pt idx="91">
                  <c:v>39629</c:v>
                </c:pt>
                <c:pt idx="92">
                  <c:v>39598</c:v>
                </c:pt>
                <c:pt idx="93">
                  <c:v>39568</c:v>
                </c:pt>
                <c:pt idx="94">
                  <c:v>39538</c:v>
                </c:pt>
                <c:pt idx="95">
                  <c:v>39507</c:v>
                </c:pt>
                <c:pt idx="96">
                  <c:v>39478</c:v>
                </c:pt>
                <c:pt idx="97">
                  <c:v>39447</c:v>
                </c:pt>
                <c:pt idx="98">
                  <c:v>39416</c:v>
                </c:pt>
                <c:pt idx="99">
                  <c:v>39386</c:v>
                </c:pt>
                <c:pt idx="100">
                  <c:v>39353</c:v>
                </c:pt>
                <c:pt idx="101">
                  <c:v>39325</c:v>
                </c:pt>
                <c:pt idx="102">
                  <c:v>39294</c:v>
                </c:pt>
                <c:pt idx="103">
                  <c:v>39262</c:v>
                </c:pt>
                <c:pt idx="104">
                  <c:v>39233</c:v>
                </c:pt>
                <c:pt idx="105">
                  <c:v>39202</c:v>
                </c:pt>
                <c:pt idx="106">
                  <c:v>39171</c:v>
                </c:pt>
                <c:pt idx="107">
                  <c:v>39141</c:v>
                </c:pt>
                <c:pt idx="108">
                  <c:v>39113</c:v>
                </c:pt>
                <c:pt idx="109">
                  <c:v>39080</c:v>
                </c:pt>
                <c:pt idx="110">
                  <c:v>39051</c:v>
                </c:pt>
                <c:pt idx="111">
                  <c:v>39021</c:v>
                </c:pt>
                <c:pt idx="112">
                  <c:v>38989</c:v>
                </c:pt>
                <c:pt idx="113">
                  <c:v>38960</c:v>
                </c:pt>
                <c:pt idx="114">
                  <c:v>38929</c:v>
                </c:pt>
                <c:pt idx="115">
                  <c:v>38898</c:v>
                </c:pt>
                <c:pt idx="116">
                  <c:v>38868</c:v>
                </c:pt>
                <c:pt idx="117">
                  <c:v>38835</c:v>
                </c:pt>
                <c:pt idx="118">
                  <c:v>38807</c:v>
                </c:pt>
                <c:pt idx="119">
                  <c:v>38776</c:v>
                </c:pt>
                <c:pt idx="120">
                  <c:v>38748</c:v>
                </c:pt>
                <c:pt idx="121">
                  <c:v>38716</c:v>
                </c:pt>
                <c:pt idx="122">
                  <c:v>38686</c:v>
                </c:pt>
                <c:pt idx="123">
                  <c:v>38656</c:v>
                </c:pt>
                <c:pt idx="124">
                  <c:v>38625</c:v>
                </c:pt>
                <c:pt idx="125">
                  <c:v>38595</c:v>
                </c:pt>
                <c:pt idx="126">
                  <c:v>38562</c:v>
                </c:pt>
                <c:pt idx="127">
                  <c:v>38533</c:v>
                </c:pt>
                <c:pt idx="128">
                  <c:v>38503</c:v>
                </c:pt>
                <c:pt idx="129">
                  <c:v>38471</c:v>
                </c:pt>
                <c:pt idx="130">
                  <c:v>38442</c:v>
                </c:pt>
                <c:pt idx="131">
                  <c:v>38411</c:v>
                </c:pt>
                <c:pt idx="132">
                  <c:v>38383</c:v>
                </c:pt>
                <c:pt idx="133">
                  <c:v>38352</c:v>
                </c:pt>
                <c:pt idx="134">
                  <c:v>38321</c:v>
                </c:pt>
                <c:pt idx="135">
                  <c:v>38289</c:v>
                </c:pt>
                <c:pt idx="136">
                  <c:v>38260</c:v>
                </c:pt>
                <c:pt idx="137">
                  <c:v>38230</c:v>
                </c:pt>
                <c:pt idx="138">
                  <c:v>38198</c:v>
                </c:pt>
                <c:pt idx="139">
                  <c:v>38168</c:v>
                </c:pt>
                <c:pt idx="140">
                  <c:v>38138</c:v>
                </c:pt>
                <c:pt idx="141">
                  <c:v>38107</c:v>
                </c:pt>
                <c:pt idx="142">
                  <c:v>38077</c:v>
                </c:pt>
                <c:pt idx="143">
                  <c:v>38044</c:v>
                </c:pt>
                <c:pt idx="144">
                  <c:v>38016</c:v>
                </c:pt>
                <c:pt idx="145">
                  <c:v>37986</c:v>
                </c:pt>
                <c:pt idx="146">
                  <c:v>37953</c:v>
                </c:pt>
                <c:pt idx="147">
                  <c:v>37925</c:v>
                </c:pt>
                <c:pt idx="148">
                  <c:v>37894</c:v>
                </c:pt>
                <c:pt idx="149">
                  <c:v>37862</c:v>
                </c:pt>
                <c:pt idx="150">
                  <c:v>37833</c:v>
                </c:pt>
                <c:pt idx="151">
                  <c:v>37802</c:v>
                </c:pt>
                <c:pt idx="152">
                  <c:v>37771</c:v>
                </c:pt>
                <c:pt idx="153">
                  <c:v>37741</c:v>
                </c:pt>
                <c:pt idx="154">
                  <c:v>37711</c:v>
                </c:pt>
                <c:pt idx="155">
                  <c:v>37680</c:v>
                </c:pt>
                <c:pt idx="156">
                  <c:v>37652</c:v>
                </c:pt>
                <c:pt idx="157">
                  <c:v>37621</c:v>
                </c:pt>
                <c:pt idx="158">
                  <c:v>37589</c:v>
                </c:pt>
                <c:pt idx="159">
                  <c:v>37560</c:v>
                </c:pt>
                <c:pt idx="160">
                  <c:v>37529</c:v>
                </c:pt>
                <c:pt idx="161">
                  <c:v>37498</c:v>
                </c:pt>
                <c:pt idx="162">
                  <c:v>37468</c:v>
                </c:pt>
                <c:pt idx="163">
                  <c:v>37435</c:v>
                </c:pt>
                <c:pt idx="164">
                  <c:v>37407</c:v>
                </c:pt>
                <c:pt idx="165">
                  <c:v>37376</c:v>
                </c:pt>
                <c:pt idx="166">
                  <c:v>37344</c:v>
                </c:pt>
                <c:pt idx="167">
                  <c:v>37315</c:v>
                </c:pt>
                <c:pt idx="168">
                  <c:v>37287</c:v>
                </c:pt>
                <c:pt idx="169">
                  <c:v>37256</c:v>
                </c:pt>
                <c:pt idx="170">
                  <c:v>37225</c:v>
                </c:pt>
                <c:pt idx="171">
                  <c:v>37195</c:v>
                </c:pt>
                <c:pt idx="172">
                  <c:v>37162</c:v>
                </c:pt>
                <c:pt idx="173">
                  <c:v>37134</c:v>
                </c:pt>
                <c:pt idx="174">
                  <c:v>37103</c:v>
                </c:pt>
                <c:pt idx="175">
                  <c:v>37071</c:v>
                </c:pt>
                <c:pt idx="176">
                  <c:v>37042</c:v>
                </c:pt>
                <c:pt idx="177">
                  <c:v>37011</c:v>
                </c:pt>
                <c:pt idx="178">
                  <c:v>36980</c:v>
                </c:pt>
                <c:pt idx="179">
                  <c:v>36950</c:v>
                </c:pt>
                <c:pt idx="180">
                  <c:v>36922</c:v>
                </c:pt>
                <c:pt idx="181">
                  <c:v>36889</c:v>
                </c:pt>
                <c:pt idx="182">
                  <c:v>36860</c:v>
                </c:pt>
                <c:pt idx="183">
                  <c:v>36830</c:v>
                </c:pt>
                <c:pt idx="184">
                  <c:v>36798</c:v>
                </c:pt>
                <c:pt idx="185">
                  <c:v>36769</c:v>
                </c:pt>
                <c:pt idx="186">
                  <c:v>36738</c:v>
                </c:pt>
                <c:pt idx="187">
                  <c:v>36707</c:v>
                </c:pt>
                <c:pt idx="188">
                  <c:v>36677</c:v>
                </c:pt>
                <c:pt idx="189">
                  <c:v>36644</c:v>
                </c:pt>
                <c:pt idx="190">
                  <c:v>36616</c:v>
                </c:pt>
                <c:pt idx="191">
                  <c:v>36585</c:v>
                </c:pt>
                <c:pt idx="192">
                  <c:v>36556</c:v>
                </c:pt>
                <c:pt idx="193">
                  <c:v>36525</c:v>
                </c:pt>
              </c:numCache>
            </c:numRef>
          </c:cat>
          <c:val>
            <c:numRef>
              <c:f>Blad4!$B$2:$B$195</c:f>
              <c:numCache>
                <c:formatCode>General</c:formatCode>
                <c:ptCount val="194"/>
                <c:pt idx="0">
                  <c:v>0.18509999999999999</c:v>
                </c:pt>
                <c:pt idx="1">
                  <c:v>0.1452</c:v>
                </c:pt>
                <c:pt idx="2">
                  <c:v>-0.1729</c:v>
                </c:pt>
                <c:pt idx="3">
                  <c:v>-5.9799999999999999E-2</c:v>
                </c:pt>
                <c:pt idx="4">
                  <c:v>0.2029</c:v>
                </c:pt>
                <c:pt idx="5">
                  <c:v>0.35210000000000002</c:v>
                </c:pt>
                <c:pt idx="6">
                  <c:v>6.5199999999999994E-2</c:v>
                </c:pt>
                <c:pt idx="7">
                  <c:v>0.22270000000000001</c:v>
                </c:pt>
                <c:pt idx="8">
                  <c:v>-3.1899999999999998E-2</c:v>
                </c:pt>
                <c:pt idx="9">
                  <c:v>-0.40860000000000002</c:v>
                </c:pt>
                <c:pt idx="10">
                  <c:v>-0.53300000000000003</c:v>
                </c:pt>
                <c:pt idx="11">
                  <c:v>-0.55189999999999995</c:v>
                </c:pt>
                <c:pt idx="12">
                  <c:v>-0.41339999999999999</c:v>
                </c:pt>
                <c:pt idx="13">
                  <c:v>-7.5200000000000003E-2</c:v>
                </c:pt>
                <c:pt idx="14">
                  <c:v>-0.1439</c:v>
                </c:pt>
                <c:pt idx="15">
                  <c:v>-0.12479999999999999</c:v>
                </c:pt>
                <c:pt idx="16">
                  <c:v>-0.18240000000000001</c:v>
                </c:pt>
                <c:pt idx="17">
                  <c:v>-0.1893</c:v>
                </c:pt>
                <c:pt idx="18">
                  <c:v>-4.0800000000000003E-2</c:v>
                </c:pt>
                <c:pt idx="19">
                  <c:v>6.1499999999999999E-2</c:v>
                </c:pt>
                <c:pt idx="20">
                  <c:v>0.14380000000000001</c:v>
                </c:pt>
                <c:pt idx="21">
                  <c:v>0.2019</c:v>
                </c:pt>
                <c:pt idx="22">
                  <c:v>0.25640000000000002</c:v>
                </c:pt>
                <c:pt idx="23">
                  <c:v>0.42749999999999999</c:v>
                </c:pt>
                <c:pt idx="24">
                  <c:v>0.39589999999999997</c:v>
                </c:pt>
                <c:pt idx="25">
                  <c:v>0.53779999999999994</c:v>
                </c:pt>
                <c:pt idx="26">
                  <c:v>0.43109999999999998</c:v>
                </c:pt>
                <c:pt idx="27">
                  <c:v>0.33129999999999998</c:v>
                </c:pt>
                <c:pt idx="28">
                  <c:v>0.4143</c:v>
                </c:pt>
                <c:pt idx="29">
                  <c:v>0.54010000000000002</c:v>
                </c:pt>
                <c:pt idx="30">
                  <c:v>0.3604</c:v>
                </c:pt>
                <c:pt idx="31">
                  <c:v>0.50590000000000002</c:v>
                </c:pt>
                <c:pt idx="32">
                  <c:v>0.1144</c:v>
                </c:pt>
                <c:pt idx="33">
                  <c:v>-0.15190000000000001</c:v>
                </c:pt>
                <c:pt idx="34">
                  <c:v>-3.9399999999999998E-2</c:v>
                </c:pt>
                <c:pt idx="35">
                  <c:v>0.12909999999999999</c:v>
                </c:pt>
                <c:pt idx="36">
                  <c:v>9.6600000000000005E-2</c:v>
                </c:pt>
                <c:pt idx="37">
                  <c:v>-6.4100000000000004E-2</c:v>
                </c:pt>
                <c:pt idx="38">
                  <c:v>2.4799999999999999E-2</c:v>
                </c:pt>
                <c:pt idx="39">
                  <c:v>0.1265</c:v>
                </c:pt>
                <c:pt idx="40">
                  <c:v>3.0999999999999999E-3</c:v>
                </c:pt>
                <c:pt idx="41">
                  <c:v>8.6300000000000002E-2</c:v>
                </c:pt>
                <c:pt idx="42">
                  <c:v>0.13830000000000001</c:v>
                </c:pt>
                <c:pt idx="43">
                  <c:v>2.0051000000000001</c:v>
                </c:pt>
                <c:pt idx="44">
                  <c:v>1.8572</c:v>
                </c:pt>
                <c:pt idx="45">
                  <c:v>1.7846</c:v>
                </c:pt>
                <c:pt idx="46">
                  <c:v>1.6075999999999999</c:v>
                </c:pt>
                <c:pt idx="47">
                  <c:v>1.6445000000000001</c:v>
                </c:pt>
                <c:pt idx="48">
                  <c:v>2.0051000000000001</c:v>
                </c:pt>
                <c:pt idx="49">
                  <c:v>2.2831999999999999</c:v>
                </c:pt>
                <c:pt idx="50">
                  <c:v>2.8917999999999999</c:v>
                </c:pt>
                <c:pt idx="51">
                  <c:v>2.2006999999999999</c:v>
                </c:pt>
                <c:pt idx="52">
                  <c:v>1.8491</c:v>
                </c:pt>
                <c:pt idx="53">
                  <c:v>1.9093</c:v>
                </c:pt>
                <c:pt idx="54">
                  <c:v>1.8473999999999999</c:v>
                </c:pt>
                <c:pt idx="55">
                  <c:v>1.7472000000000001</c:v>
                </c:pt>
                <c:pt idx="56">
                  <c:v>1.6304000000000001</c:v>
                </c:pt>
                <c:pt idx="57">
                  <c:v>1.6083000000000001</c:v>
                </c:pt>
                <c:pt idx="58">
                  <c:v>1.649</c:v>
                </c:pt>
                <c:pt idx="59">
                  <c:v>1.7271000000000001</c:v>
                </c:pt>
                <c:pt idx="60">
                  <c:v>1.7269000000000001</c:v>
                </c:pt>
                <c:pt idx="61">
                  <c:v>1.7363999999999999</c:v>
                </c:pt>
                <c:pt idx="62">
                  <c:v>1.7606999999999999</c:v>
                </c:pt>
                <c:pt idx="63">
                  <c:v>1.3210999999999999</c:v>
                </c:pt>
                <c:pt idx="64">
                  <c:v>1.3016000000000001</c:v>
                </c:pt>
                <c:pt idx="65">
                  <c:v>1.1935</c:v>
                </c:pt>
                <c:pt idx="66">
                  <c:v>1.4374</c:v>
                </c:pt>
                <c:pt idx="67">
                  <c:v>1.5307999999999999</c:v>
                </c:pt>
                <c:pt idx="68">
                  <c:v>1.33</c:v>
                </c:pt>
                <c:pt idx="69">
                  <c:v>1.306</c:v>
                </c:pt>
                <c:pt idx="70">
                  <c:v>1.2904</c:v>
                </c:pt>
                <c:pt idx="71">
                  <c:v>1.5994999999999999</c:v>
                </c:pt>
                <c:pt idx="72">
                  <c:v>1.6004</c:v>
                </c:pt>
                <c:pt idx="73">
                  <c:v>1.4676</c:v>
                </c:pt>
                <c:pt idx="74">
                  <c:v>1.6471</c:v>
                </c:pt>
                <c:pt idx="75">
                  <c:v>1.7478</c:v>
                </c:pt>
                <c:pt idx="76">
                  <c:v>1.5969</c:v>
                </c:pt>
                <c:pt idx="77">
                  <c:v>1.7646999999999999</c:v>
                </c:pt>
                <c:pt idx="78">
                  <c:v>1.8907</c:v>
                </c:pt>
                <c:pt idx="79">
                  <c:v>2.0167000000000002</c:v>
                </c:pt>
                <c:pt idx="80">
                  <c:v>2.0371999999999999</c:v>
                </c:pt>
                <c:pt idx="81">
                  <c:v>2.0693000000000001</c:v>
                </c:pt>
                <c:pt idx="82">
                  <c:v>2.1886000000000001</c:v>
                </c:pt>
                <c:pt idx="83">
                  <c:v>2.5556000000000001</c:v>
                </c:pt>
                <c:pt idx="84">
                  <c:v>2.395</c:v>
                </c:pt>
                <c:pt idx="85">
                  <c:v>2.3729</c:v>
                </c:pt>
                <c:pt idx="86">
                  <c:v>2.9676</c:v>
                </c:pt>
                <c:pt idx="87">
                  <c:v>3.1164999999999998</c:v>
                </c:pt>
                <c:pt idx="88">
                  <c:v>2.3883000000000001</c:v>
                </c:pt>
                <c:pt idx="89">
                  <c:v>2.2806999999999999</c:v>
                </c:pt>
                <c:pt idx="90">
                  <c:v>2.3220999999999998</c:v>
                </c:pt>
                <c:pt idx="91">
                  <c:v>2.3071000000000002</c:v>
                </c:pt>
                <c:pt idx="92">
                  <c:v>2.2404999999999999</c:v>
                </c:pt>
                <c:pt idx="93">
                  <c:v>2.1307</c:v>
                </c:pt>
                <c:pt idx="94">
                  <c:v>1.9972000000000001</c:v>
                </c:pt>
                <c:pt idx="95">
                  <c:v>1.9248000000000001</c:v>
                </c:pt>
                <c:pt idx="96">
                  <c:v>1.9910000000000001</c:v>
                </c:pt>
                <c:pt idx="97">
                  <c:v>2.2231000000000001</c:v>
                </c:pt>
                <c:pt idx="98">
                  <c:v>2.0859000000000001</c:v>
                </c:pt>
                <c:pt idx="99">
                  <c:v>2.1524000000000001</c:v>
                </c:pt>
                <c:pt idx="100">
                  <c:v>2.2627999999999999</c:v>
                </c:pt>
                <c:pt idx="101">
                  <c:v>2.298</c:v>
                </c:pt>
                <c:pt idx="102">
                  <c:v>2.3458999999999999</c:v>
                </c:pt>
                <c:pt idx="103">
                  <c:v>2.5004</c:v>
                </c:pt>
                <c:pt idx="104">
                  <c:v>2.3161</c:v>
                </c:pt>
                <c:pt idx="105">
                  <c:v>2.0901999999999998</c:v>
                </c:pt>
                <c:pt idx="106">
                  <c:v>2.0289999999999999</c:v>
                </c:pt>
                <c:pt idx="107">
                  <c:v>1.9563999999999999</c:v>
                </c:pt>
                <c:pt idx="108">
                  <c:v>2.0253999999999999</c:v>
                </c:pt>
                <c:pt idx="109">
                  <c:v>1.8918999999999999</c:v>
                </c:pt>
                <c:pt idx="110">
                  <c:v>1.6577</c:v>
                </c:pt>
                <c:pt idx="111">
                  <c:v>1.7242999999999999</c:v>
                </c:pt>
                <c:pt idx="112">
                  <c:v>1.7310000000000001</c:v>
                </c:pt>
                <c:pt idx="113">
                  <c:v>1.7222</c:v>
                </c:pt>
                <c:pt idx="114">
                  <c:v>1.8651</c:v>
                </c:pt>
                <c:pt idx="115">
                  <c:v>1.9496</c:v>
                </c:pt>
                <c:pt idx="116">
                  <c:v>1.889</c:v>
                </c:pt>
                <c:pt idx="117">
                  <c:v>1.8643000000000001</c:v>
                </c:pt>
                <c:pt idx="118">
                  <c:v>1.7059</c:v>
                </c:pt>
                <c:pt idx="119">
                  <c:v>1.4628000000000001</c:v>
                </c:pt>
                <c:pt idx="120">
                  <c:v>1.4319</c:v>
                </c:pt>
                <c:pt idx="121">
                  <c:v>1.3244</c:v>
                </c:pt>
                <c:pt idx="122">
                  <c:v>1.4604999999999999</c:v>
                </c:pt>
                <c:pt idx="123">
                  <c:v>1.3519000000000001</c:v>
                </c:pt>
                <c:pt idx="124">
                  <c:v>1.1255999999999999</c:v>
                </c:pt>
                <c:pt idx="125">
                  <c:v>1.1583000000000001</c:v>
                </c:pt>
                <c:pt idx="126">
                  <c:v>1.3007</c:v>
                </c:pt>
                <c:pt idx="127">
                  <c:v>1.2685</c:v>
                </c:pt>
                <c:pt idx="128">
                  <c:v>1.3443000000000001</c:v>
                </c:pt>
                <c:pt idx="129">
                  <c:v>1.4127000000000001</c:v>
                </c:pt>
                <c:pt idx="130">
                  <c:v>1.4984</c:v>
                </c:pt>
                <c:pt idx="131">
                  <c:v>1.641</c:v>
                </c:pt>
                <c:pt idx="132">
                  <c:v>1.4218999999999999</c:v>
                </c:pt>
                <c:pt idx="133">
                  <c:v>1.5533999999999999</c:v>
                </c:pt>
                <c:pt idx="134">
                  <c:v>1.6527000000000001</c:v>
                </c:pt>
                <c:pt idx="135">
                  <c:v>1.7064999999999999</c:v>
                </c:pt>
                <c:pt idx="136">
                  <c:v>1.8218000000000001</c:v>
                </c:pt>
                <c:pt idx="137">
                  <c:v>1.9100999999999999</c:v>
                </c:pt>
                <c:pt idx="138">
                  <c:v>2.0442999999999998</c:v>
                </c:pt>
                <c:pt idx="139">
                  <c:v>2.0781999999999998</c:v>
                </c:pt>
                <c:pt idx="140">
                  <c:v>2.0672999999999999</c:v>
                </c:pt>
                <c:pt idx="141">
                  <c:v>2.0724</c:v>
                </c:pt>
                <c:pt idx="142">
                  <c:v>1.8721000000000001</c:v>
                </c:pt>
                <c:pt idx="143">
                  <c:v>2.0057</c:v>
                </c:pt>
                <c:pt idx="144">
                  <c:v>2.1478000000000002</c:v>
                </c:pt>
                <c:pt idx="145">
                  <c:v>2.1631999999999998</c:v>
                </c:pt>
                <c:pt idx="146">
                  <c:v>2.2888999999999999</c:v>
                </c:pt>
                <c:pt idx="147">
                  <c:v>2.1831</c:v>
                </c:pt>
                <c:pt idx="148">
                  <c:v>2.1225999999999998</c:v>
                </c:pt>
                <c:pt idx="149">
                  <c:v>2.3913000000000002</c:v>
                </c:pt>
                <c:pt idx="150">
                  <c:v>2.4500000000000002</c:v>
                </c:pt>
                <c:pt idx="151">
                  <c:v>2.3410000000000002</c:v>
                </c:pt>
                <c:pt idx="152">
                  <c:v>2.2669999999999999</c:v>
                </c:pt>
                <c:pt idx="153">
                  <c:v>2.4940000000000002</c:v>
                </c:pt>
                <c:pt idx="154">
                  <c:v>2.3027000000000002</c:v>
                </c:pt>
                <c:pt idx="155">
                  <c:v>2.1970000000000001</c:v>
                </c:pt>
                <c:pt idx="156">
                  <c:v>2.4020000000000001</c:v>
                </c:pt>
                <c:pt idx="157">
                  <c:v>2.6280000000000001</c:v>
                </c:pt>
                <c:pt idx="158">
                  <c:v>2.9510000000000001</c:v>
                </c:pt>
                <c:pt idx="159">
                  <c:v>3.0051999999999999</c:v>
                </c:pt>
                <c:pt idx="160">
                  <c:v>2.7738999999999998</c:v>
                </c:pt>
                <c:pt idx="161">
                  <c:v>2.9891000000000001</c:v>
                </c:pt>
                <c:pt idx="162">
                  <c:v>3.1389999999999998</c:v>
                </c:pt>
                <c:pt idx="163">
                  <c:v>3.2157</c:v>
                </c:pt>
                <c:pt idx="164">
                  <c:v>3.2873999999999999</c:v>
                </c:pt>
                <c:pt idx="165">
                  <c:v>3.3037999999999998</c:v>
                </c:pt>
                <c:pt idx="166">
                  <c:v>3.45</c:v>
                </c:pt>
                <c:pt idx="167">
                  <c:v>3.3681999999999999</c:v>
                </c:pt>
                <c:pt idx="168">
                  <c:v>3.3980000000000001</c:v>
                </c:pt>
                <c:pt idx="169">
                  <c:v>3.3831000000000002</c:v>
                </c:pt>
                <c:pt idx="170">
                  <c:v>3.2694000000000001</c:v>
                </c:pt>
                <c:pt idx="171">
                  <c:v>3.2444000000000002</c:v>
                </c:pt>
                <c:pt idx="172">
                  <c:v>3.4847999999999999</c:v>
                </c:pt>
                <c:pt idx="173">
                  <c:v>3.4979</c:v>
                </c:pt>
                <c:pt idx="174">
                  <c:v>3.6154999999999999</c:v>
                </c:pt>
                <c:pt idx="175">
                  <c:v>3.569</c:v>
                </c:pt>
                <c:pt idx="176">
                  <c:v>3.5699000000000001</c:v>
                </c:pt>
                <c:pt idx="177">
                  <c:v>3.5838000000000001</c:v>
                </c:pt>
                <c:pt idx="178">
                  <c:v>3.4712999999999998</c:v>
                </c:pt>
                <c:pt idx="179">
                  <c:v>3.5289999999999999</c:v>
                </c:pt>
                <c:pt idx="180">
                  <c:v>3.5598000000000001</c:v>
                </c:pt>
                <c:pt idx="181">
                  <c:v>3.5095000000000001</c:v>
                </c:pt>
                <c:pt idx="182">
                  <c:v>3.5430000000000001</c:v>
                </c:pt>
                <c:pt idx="183">
                  <c:v>3.6055000000000001</c:v>
                </c:pt>
                <c:pt idx="184">
                  <c:v>3.6987000000000001</c:v>
                </c:pt>
                <c:pt idx="185">
                  <c:v>3.7202999999999999</c:v>
                </c:pt>
                <c:pt idx="186">
                  <c:v>3.7128999999999999</c:v>
                </c:pt>
                <c:pt idx="187">
                  <c:v>3.7225000000000001</c:v>
                </c:pt>
                <c:pt idx="188">
                  <c:v>3.7302</c:v>
                </c:pt>
                <c:pt idx="189">
                  <c:v>3.6513</c:v>
                </c:pt>
                <c:pt idx="190">
                  <c:v>3.7126999999999999</c:v>
                </c:pt>
                <c:pt idx="191">
                  <c:v>3.8666999999999998</c:v>
                </c:pt>
                <c:pt idx="192">
                  <c:v>3.9144999999999999</c:v>
                </c:pt>
                <c:pt idx="193">
                  <c:v>3.5182000000000002</c:v>
                </c:pt>
              </c:numCache>
            </c:numRef>
          </c:val>
          <c:smooth val="0"/>
        </c:ser>
        <c:ser>
          <c:idx val="1"/>
          <c:order val="1"/>
          <c:tx>
            <c:strRef>
              <c:f>Blad4!$C$1</c:f>
              <c:strCache>
                <c:ptCount val="1"/>
                <c:pt idx="0">
                  <c:v>Bedrijfsobligaties (1,51%)</c:v>
                </c:pt>
              </c:strCache>
            </c:strRef>
          </c:tx>
          <c:spPr>
            <a:ln w="28575" cap="rnd">
              <a:solidFill>
                <a:schemeClr val="accent2"/>
              </a:solidFill>
              <a:round/>
              <a:headEnd type="none"/>
              <a:tailEnd type="none"/>
            </a:ln>
            <a:effectLst/>
          </c:spPr>
          <c:marker>
            <c:symbol val="none"/>
          </c:marker>
          <c:cat>
            <c:numRef>
              <c:f>Blad4!$A$2:$A$195</c:f>
              <c:numCache>
                <c:formatCode>m/d/yyyy</c:formatCode>
                <c:ptCount val="194"/>
                <c:pt idx="0">
                  <c:v>42384</c:v>
                </c:pt>
                <c:pt idx="1">
                  <c:v>42369</c:v>
                </c:pt>
                <c:pt idx="2">
                  <c:v>42338</c:v>
                </c:pt>
                <c:pt idx="3">
                  <c:v>42307</c:v>
                </c:pt>
                <c:pt idx="4">
                  <c:v>42277</c:v>
                </c:pt>
                <c:pt idx="5">
                  <c:v>42247</c:v>
                </c:pt>
                <c:pt idx="6">
                  <c:v>42216</c:v>
                </c:pt>
                <c:pt idx="7">
                  <c:v>42185</c:v>
                </c:pt>
                <c:pt idx="8">
                  <c:v>42153</c:v>
                </c:pt>
                <c:pt idx="9">
                  <c:v>42124</c:v>
                </c:pt>
                <c:pt idx="10">
                  <c:v>42094</c:v>
                </c:pt>
                <c:pt idx="11">
                  <c:v>42062</c:v>
                </c:pt>
                <c:pt idx="12">
                  <c:v>42034</c:v>
                </c:pt>
                <c:pt idx="13">
                  <c:v>42004</c:v>
                </c:pt>
                <c:pt idx="14">
                  <c:v>41971</c:v>
                </c:pt>
                <c:pt idx="15">
                  <c:v>41943</c:v>
                </c:pt>
                <c:pt idx="16">
                  <c:v>41912</c:v>
                </c:pt>
                <c:pt idx="17">
                  <c:v>41880</c:v>
                </c:pt>
                <c:pt idx="18">
                  <c:v>41851</c:v>
                </c:pt>
                <c:pt idx="19">
                  <c:v>41820</c:v>
                </c:pt>
                <c:pt idx="20">
                  <c:v>41789</c:v>
                </c:pt>
                <c:pt idx="21">
                  <c:v>41759</c:v>
                </c:pt>
                <c:pt idx="22">
                  <c:v>41729</c:v>
                </c:pt>
                <c:pt idx="23">
                  <c:v>41698</c:v>
                </c:pt>
                <c:pt idx="24">
                  <c:v>41670</c:v>
                </c:pt>
                <c:pt idx="25">
                  <c:v>41639</c:v>
                </c:pt>
                <c:pt idx="26">
                  <c:v>41607</c:v>
                </c:pt>
                <c:pt idx="27">
                  <c:v>41578</c:v>
                </c:pt>
                <c:pt idx="28">
                  <c:v>41547</c:v>
                </c:pt>
                <c:pt idx="29">
                  <c:v>41516</c:v>
                </c:pt>
                <c:pt idx="30">
                  <c:v>41486</c:v>
                </c:pt>
                <c:pt idx="31">
                  <c:v>41453</c:v>
                </c:pt>
                <c:pt idx="32">
                  <c:v>41425</c:v>
                </c:pt>
                <c:pt idx="33">
                  <c:v>41394</c:v>
                </c:pt>
                <c:pt idx="34">
                  <c:v>41362</c:v>
                </c:pt>
                <c:pt idx="35">
                  <c:v>41333</c:v>
                </c:pt>
                <c:pt idx="36">
                  <c:v>41305</c:v>
                </c:pt>
                <c:pt idx="37">
                  <c:v>41274</c:v>
                </c:pt>
                <c:pt idx="38">
                  <c:v>41243</c:v>
                </c:pt>
                <c:pt idx="39">
                  <c:v>41213</c:v>
                </c:pt>
                <c:pt idx="40">
                  <c:v>41180</c:v>
                </c:pt>
                <c:pt idx="41">
                  <c:v>41152</c:v>
                </c:pt>
                <c:pt idx="42">
                  <c:v>41121</c:v>
                </c:pt>
                <c:pt idx="43">
                  <c:v>41089</c:v>
                </c:pt>
                <c:pt idx="44">
                  <c:v>41060</c:v>
                </c:pt>
                <c:pt idx="45">
                  <c:v>41029</c:v>
                </c:pt>
                <c:pt idx="46">
                  <c:v>40998</c:v>
                </c:pt>
                <c:pt idx="47">
                  <c:v>40968</c:v>
                </c:pt>
                <c:pt idx="48">
                  <c:v>40939</c:v>
                </c:pt>
                <c:pt idx="49">
                  <c:v>40907</c:v>
                </c:pt>
                <c:pt idx="50">
                  <c:v>40877</c:v>
                </c:pt>
                <c:pt idx="51">
                  <c:v>40847</c:v>
                </c:pt>
                <c:pt idx="52">
                  <c:v>40816</c:v>
                </c:pt>
                <c:pt idx="53">
                  <c:v>40786</c:v>
                </c:pt>
                <c:pt idx="54">
                  <c:v>40753</c:v>
                </c:pt>
                <c:pt idx="55">
                  <c:v>40724</c:v>
                </c:pt>
                <c:pt idx="56">
                  <c:v>40694</c:v>
                </c:pt>
                <c:pt idx="57">
                  <c:v>40662</c:v>
                </c:pt>
                <c:pt idx="58">
                  <c:v>40633</c:v>
                </c:pt>
                <c:pt idx="59">
                  <c:v>40602</c:v>
                </c:pt>
                <c:pt idx="60">
                  <c:v>40574</c:v>
                </c:pt>
                <c:pt idx="61">
                  <c:v>40543</c:v>
                </c:pt>
                <c:pt idx="62">
                  <c:v>40512</c:v>
                </c:pt>
                <c:pt idx="63">
                  <c:v>40480</c:v>
                </c:pt>
                <c:pt idx="64">
                  <c:v>40451</c:v>
                </c:pt>
                <c:pt idx="65">
                  <c:v>40421</c:v>
                </c:pt>
                <c:pt idx="66">
                  <c:v>40389</c:v>
                </c:pt>
                <c:pt idx="67">
                  <c:v>40359</c:v>
                </c:pt>
                <c:pt idx="68">
                  <c:v>40329</c:v>
                </c:pt>
                <c:pt idx="69">
                  <c:v>40298</c:v>
                </c:pt>
                <c:pt idx="70">
                  <c:v>40268</c:v>
                </c:pt>
                <c:pt idx="71">
                  <c:v>40235</c:v>
                </c:pt>
                <c:pt idx="72">
                  <c:v>40207</c:v>
                </c:pt>
                <c:pt idx="73">
                  <c:v>40178</c:v>
                </c:pt>
                <c:pt idx="74">
                  <c:v>40147</c:v>
                </c:pt>
                <c:pt idx="75">
                  <c:v>40116</c:v>
                </c:pt>
                <c:pt idx="76">
                  <c:v>40086</c:v>
                </c:pt>
                <c:pt idx="77">
                  <c:v>40056</c:v>
                </c:pt>
                <c:pt idx="78">
                  <c:v>40025</c:v>
                </c:pt>
                <c:pt idx="79">
                  <c:v>39994</c:v>
                </c:pt>
                <c:pt idx="80">
                  <c:v>39962</c:v>
                </c:pt>
                <c:pt idx="81">
                  <c:v>39933</c:v>
                </c:pt>
                <c:pt idx="82">
                  <c:v>39903</c:v>
                </c:pt>
                <c:pt idx="83">
                  <c:v>39871</c:v>
                </c:pt>
                <c:pt idx="84">
                  <c:v>39843</c:v>
                </c:pt>
                <c:pt idx="85">
                  <c:v>39813</c:v>
                </c:pt>
                <c:pt idx="86">
                  <c:v>39780</c:v>
                </c:pt>
                <c:pt idx="87">
                  <c:v>39752</c:v>
                </c:pt>
                <c:pt idx="88">
                  <c:v>39721</c:v>
                </c:pt>
                <c:pt idx="89">
                  <c:v>39689</c:v>
                </c:pt>
                <c:pt idx="90">
                  <c:v>39660</c:v>
                </c:pt>
                <c:pt idx="91">
                  <c:v>39629</c:v>
                </c:pt>
                <c:pt idx="92">
                  <c:v>39598</c:v>
                </c:pt>
                <c:pt idx="93">
                  <c:v>39568</c:v>
                </c:pt>
                <c:pt idx="94">
                  <c:v>39538</c:v>
                </c:pt>
                <c:pt idx="95">
                  <c:v>39507</c:v>
                </c:pt>
                <c:pt idx="96">
                  <c:v>39478</c:v>
                </c:pt>
                <c:pt idx="97">
                  <c:v>39447</c:v>
                </c:pt>
                <c:pt idx="98">
                  <c:v>39416</c:v>
                </c:pt>
                <c:pt idx="99">
                  <c:v>39386</c:v>
                </c:pt>
                <c:pt idx="100">
                  <c:v>39353</c:v>
                </c:pt>
                <c:pt idx="101">
                  <c:v>39325</c:v>
                </c:pt>
                <c:pt idx="102">
                  <c:v>39294</c:v>
                </c:pt>
                <c:pt idx="103">
                  <c:v>39262</c:v>
                </c:pt>
                <c:pt idx="104">
                  <c:v>39233</c:v>
                </c:pt>
                <c:pt idx="105">
                  <c:v>39202</c:v>
                </c:pt>
                <c:pt idx="106">
                  <c:v>39171</c:v>
                </c:pt>
                <c:pt idx="107">
                  <c:v>39141</c:v>
                </c:pt>
                <c:pt idx="108">
                  <c:v>39113</c:v>
                </c:pt>
                <c:pt idx="109">
                  <c:v>39080</c:v>
                </c:pt>
                <c:pt idx="110">
                  <c:v>39051</c:v>
                </c:pt>
                <c:pt idx="111">
                  <c:v>39021</c:v>
                </c:pt>
                <c:pt idx="112">
                  <c:v>38989</c:v>
                </c:pt>
                <c:pt idx="113">
                  <c:v>38960</c:v>
                </c:pt>
                <c:pt idx="114">
                  <c:v>38929</c:v>
                </c:pt>
                <c:pt idx="115">
                  <c:v>38898</c:v>
                </c:pt>
                <c:pt idx="116">
                  <c:v>38868</c:v>
                </c:pt>
                <c:pt idx="117">
                  <c:v>38835</c:v>
                </c:pt>
                <c:pt idx="118">
                  <c:v>38807</c:v>
                </c:pt>
                <c:pt idx="119">
                  <c:v>38776</c:v>
                </c:pt>
                <c:pt idx="120">
                  <c:v>38748</c:v>
                </c:pt>
                <c:pt idx="121">
                  <c:v>38716</c:v>
                </c:pt>
                <c:pt idx="122">
                  <c:v>38686</c:v>
                </c:pt>
                <c:pt idx="123">
                  <c:v>38656</c:v>
                </c:pt>
                <c:pt idx="124">
                  <c:v>38625</c:v>
                </c:pt>
                <c:pt idx="125">
                  <c:v>38595</c:v>
                </c:pt>
                <c:pt idx="126">
                  <c:v>38562</c:v>
                </c:pt>
                <c:pt idx="127">
                  <c:v>38533</c:v>
                </c:pt>
                <c:pt idx="128">
                  <c:v>38503</c:v>
                </c:pt>
                <c:pt idx="129">
                  <c:v>38471</c:v>
                </c:pt>
                <c:pt idx="130">
                  <c:v>38442</c:v>
                </c:pt>
                <c:pt idx="131">
                  <c:v>38411</c:v>
                </c:pt>
                <c:pt idx="132">
                  <c:v>38383</c:v>
                </c:pt>
                <c:pt idx="133">
                  <c:v>38352</c:v>
                </c:pt>
                <c:pt idx="134">
                  <c:v>38321</c:v>
                </c:pt>
                <c:pt idx="135">
                  <c:v>38289</c:v>
                </c:pt>
                <c:pt idx="136">
                  <c:v>38260</c:v>
                </c:pt>
                <c:pt idx="137">
                  <c:v>38230</c:v>
                </c:pt>
                <c:pt idx="138">
                  <c:v>38198</c:v>
                </c:pt>
                <c:pt idx="139">
                  <c:v>38168</c:v>
                </c:pt>
                <c:pt idx="140">
                  <c:v>38138</c:v>
                </c:pt>
                <c:pt idx="141">
                  <c:v>38107</c:v>
                </c:pt>
                <c:pt idx="142">
                  <c:v>38077</c:v>
                </c:pt>
                <c:pt idx="143">
                  <c:v>38044</c:v>
                </c:pt>
                <c:pt idx="144">
                  <c:v>38016</c:v>
                </c:pt>
                <c:pt idx="145">
                  <c:v>37986</c:v>
                </c:pt>
                <c:pt idx="146">
                  <c:v>37953</c:v>
                </c:pt>
                <c:pt idx="147">
                  <c:v>37925</c:v>
                </c:pt>
                <c:pt idx="148">
                  <c:v>37894</c:v>
                </c:pt>
                <c:pt idx="149">
                  <c:v>37862</c:v>
                </c:pt>
                <c:pt idx="150">
                  <c:v>37833</c:v>
                </c:pt>
                <c:pt idx="151">
                  <c:v>37802</c:v>
                </c:pt>
                <c:pt idx="152">
                  <c:v>37771</c:v>
                </c:pt>
                <c:pt idx="153">
                  <c:v>37741</c:v>
                </c:pt>
                <c:pt idx="154">
                  <c:v>37711</c:v>
                </c:pt>
                <c:pt idx="155">
                  <c:v>37680</c:v>
                </c:pt>
                <c:pt idx="156">
                  <c:v>37652</c:v>
                </c:pt>
                <c:pt idx="157">
                  <c:v>37621</c:v>
                </c:pt>
                <c:pt idx="158">
                  <c:v>37589</c:v>
                </c:pt>
                <c:pt idx="159">
                  <c:v>37560</c:v>
                </c:pt>
                <c:pt idx="160">
                  <c:v>37529</c:v>
                </c:pt>
                <c:pt idx="161">
                  <c:v>37498</c:v>
                </c:pt>
                <c:pt idx="162">
                  <c:v>37468</c:v>
                </c:pt>
                <c:pt idx="163">
                  <c:v>37435</c:v>
                </c:pt>
                <c:pt idx="164">
                  <c:v>37407</c:v>
                </c:pt>
                <c:pt idx="165">
                  <c:v>37376</c:v>
                </c:pt>
                <c:pt idx="166">
                  <c:v>37344</c:v>
                </c:pt>
                <c:pt idx="167">
                  <c:v>37315</c:v>
                </c:pt>
                <c:pt idx="168">
                  <c:v>37287</c:v>
                </c:pt>
                <c:pt idx="169">
                  <c:v>37256</c:v>
                </c:pt>
                <c:pt idx="170">
                  <c:v>37225</c:v>
                </c:pt>
                <c:pt idx="171">
                  <c:v>37195</c:v>
                </c:pt>
                <c:pt idx="172">
                  <c:v>37162</c:v>
                </c:pt>
                <c:pt idx="173">
                  <c:v>37134</c:v>
                </c:pt>
                <c:pt idx="174">
                  <c:v>37103</c:v>
                </c:pt>
                <c:pt idx="175">
                  <c:v>37071</c:v>
                </c:pt>
                <c:pt idx="176">
                  <c:v>37042</c:v>
                </c:pt>
                <c:pt idx="177">
                  <c:v>37011</c:v>
                </c:pt>
                <c:pt idx="178">
                  <c:v>36980</c:v>
                </c:pt>
                <c:pt idx="179">
                  <c:v>36950</c:v>
                </c:pt>
                <c:pt idx="180">
                  <c:v>36922</c:v>
                </c:pt>
                <c:pt idx="181">
                  <c:v>36889</c:v>
                </c:pt>
                <c:pt idx="182">
                  <c:v>36860</c:v>
                </c:pt>
                <c:pt idx="183">
                  <c:v>36830</c:v>
                </c:pt>
                <c:pt idx="184">
                  <c:v>36798</c:v>
                </c:pt>
                <c:pt idx="185">
                  <c:v>36769</c:v>
                </c:pt>
                <c:pt idx="186">
                  <c:v>36738</c:v>
                </c:pt>
                <c:pt idx="187">
                  <c:v>36707</c:v>
                </c:pt>
                <c:pt idx="188">
                  <c:v>36677</c:v>
                </c:pt>
                <c:pt idx="189">
                  <c:v>36644</c:v>
                </c:pt>
                <c:pt idx="190">
                  <c:v>36616</c:v>
                </c:pt>
                <c:pt idx="191">
                  <c:v>36585</c:v>
                </c:pt>
                <c:pt idx="192">
                  <c:v>36556</c:v>
                </c:pt>
                <c:pt idx="193">
                  <c:v>36525</c:v>
                </c:pt>
              </c:numCache>
            </c:numRef>
          </c:cat>
          <c:val>
            <c:numRef>
              <c:f>Blad4!$C$2:$C$195</c:f>
              <c:numCache>
                <c:formatCode>General</c:formatCode>
                <c:ptCount val="194"/>
                <c:pt idx="0">
                  <c:v>1.51</c:v>
                </c:pt>
                <c:pt idx="1">
                  <c:v>1.42</c:v>
                </c:pt>
                <c:pt idx="2">
                  <c:v>1.25</c:v>
                </c:pt>
                <c:pt idx="3">
                  <c:v>1.37</c:v>
                </c:pt>
                <c:pt idx="4">
                  <c:v>1.59</c:v>
                </c:pt>
                <c:pt idx="5">
                  <c:v>1.42</c:v>
                </c:pt>
                <c:pt idx="6">
                  <c:v>1.27</c:v>
                </c:pt>
                <c:pt idx="7">
                  <c:v>1.45</c:v>
                </c:pt>
                <c:pt idx="8">
                  <c:v>1.1000000000000001</c:v>
                </c:pt>
                <c:pt idx="9">
                  <c:v>1.02</c:v>
                </c:pt>
                <c:pt idx="10">
                  <c:v>0.92</c:v>
                </c:pt>
                <c:pt idx="11">
                  <c:v>0.84</c:v>
                </c:pt>
                <c:pt idx="12">
                  <c:v>0.92</c:v>
                </c:pt>
                <c:pt idx="13">
                  <c:v>1.04</c:v>
                </c:pt>
                <c:pt idx="14">
                  <c:v>1.1200000000000001</c:v>
                </c:pt>
                <c:pt idx="15">
                  <c:v>1.17</c:v>
                </c:pt>
                <c:pt idx="16">
                  <c:v>1.2</c:v>
                </c:pt>
                <c:pt idx="17">
                  <c:v>1.24</c:v>
                </c:pt>
                <c:pt idx="18">
                  <c:v>1.42</c:v>
                </c:pt>
                <c:pt idx="19">
                  <c:v>1.48</c:v>
                </c:pt>
                <c:pt idx="20">
                  <c:v>1.54</c:v>
                </c:pt>
                <c:pt idx="21">
                  <c:v>1.66</c:v>
                </c:pt>
                <c:pt idx="22">
                  <c:v>1.79</c:v>
                </c:pt>
                <c:pt idx="23">
                  <c:v>1.82</c:v>
                </c:pt>
                <c:pt idx="24">
                  <c:v>1.87</c:v>
                </c:pt>
                <c:pt idx="25">
                  <c:v>2.0699999999999998</c:v>
                </c:pt>
                <c:pt idx="26">
                  <c:v>1.95</c:v>
                </c:pt>
                <c:pt idx="27">
                  <c:v>1.99</c:v>
                </c:pt>
                <c:pt idx="28">
                  <c:v>2.17</c:v>
                </c:pt>
                <c:pt idx="29">
                  <c:v>2.2400000000000002</c:v>
                </c:pt>
                <c:pt idx="30">
                  <c:v>2.17</c:v>
                </c:pt>
                <c:pt idx="31">
                  <c:v>2.2999999999999998</c:v>
                </c:pt>
                <c:pt idx="32">
                  <c:v>1.89</c:v>
                </c:pt>
                <c:pt idx="33">
                  <c:v>1.82</c:v>
                </c:pt>
                <c:pt idx="34">
                  <c:v>2.06</c:v>
                </c:pt>
                <c:pt idx="35">
                  <c:v>2.13</c:v>
                </c:pt>
                <c:pt idx="36">
                  <c:v>2.38</c:v>
                </c:pt>
                <c:pt idx="37">
                  <c:v>2</c:v>
                </c:pt>
                <c:pt idx="38">
                  <c:v>2.17</c:v>
                </c:pt>
                <c:pt idx="39">
                  <c:v>2.33</c:v>
                </c:pt>
                <c:pt idx="40">
                  <c:v>2.54</c:v>
                </c:pt>
                <c:pt idx="41">
                  <c:v>2.68</c:v>
                </c:pt>
                <c:pt idx="42">
                  <c:v>2.89</c:v>
                </c:pt>
                <c:pt idx="43">
                  <c:v>3.39</c:v>
                </c:pt>
                <c:pt idx="44">
                  <c:v>3.37</c:v>
                </c:pt>
                <c:pt idx="45">
                  <c:v>3.29</c:v>
                </c:pt>
                <c:pt idx="46">
                  <c:v>3.24</c:v>
                </c:pt>
                <c:pt idx="47">
                  <c:v>3.44</c:v>
                </c:pt>
                <c:pt idx="48">
                  <c:v>3.87</c:v>
                </c:pt>
                <c:pt idx="49">
                  <c:v>4.6100000000000003</c:v>
                </c:pt>
                <c:pt idx="50">
                  <c:v>5.14</c:v>
                </c:pt>
                <c:pt idx="51">
                  <c:v>4.3</c:v>
                </c:pt>
                <c:pt idx="52">
                  <c:v>4.76</c:v>
                </c:pt>
                <c:pt idx="53">
                  <c:v>4.32</c:v>
                </c:pt>
                <c:pt idx="54">
                  <c:v>3.92</c:v>
                </c:pt>
                <c:pt idx="55">
                  <c:v>4.1500000000000004</c:v>
                </c:pt>
                <c:pt idx="56">
                  <c:v>3.96</c:v>
                </c:pt>
                <c:pt idx="57">
                  <c:v>4.1100000000000003</c:v>
                </c:pt>
                <c:pt idx="58">
                  <c:v>4.21</c:v>
                </c:pt>
                <c:pt idx="59">
                  <c:v>4.03</c:v>
                </c:pt>
                <c:pt idx="60">
                  <c:v>4.13</c:v>
                </c:pt>
                <c:pt idx="61">
                  <c:v>3.89</c:v>
                </c:pt>
                <c:pt idx="62">
                  <c:v>3.77</c:v>
                </c:pt>
                <c:pt idx="63">
                  <c:v>3.43</c:v>
                </c:pt>
                <c:pt idx="64">
                  <c:v>3.38</c:v>
                </c:pt>
                <c:pt idx="65">
                  <c:v>3.24</c:v>
                </c:pt>
                <c:pt idx="66">
                  <c:v>3.57</c:v>
                </c:pt>
                <c:pt idx="67">
                  <c:v>3.74</c:v>
                </c:pt>
                <c:pt idx="68">
                  <c:v>3.71</c:v>
                </c:pt>
                <c:pt idx="69">
                  <c:v>3.46</c:v>
                </c:pt>
                <c:pt idx="70">
                  <c:v>3.49</c:v>
                </c:pt>
                <c:pt idx="71">
                  <c:v>3.64</c:v>
                </c:pt>
                <c:pt idx="72">
                  <c:v>3.72</c:v>
                </c:pt>
                <c:pt idx="73">
                  <c:v>4.03</c:v>
                </c:pt>
                <c:pt idx="74">
                  <c:v>3.96</c:v>
                </c:pt>
                <c:pt idx="75">
                  <c:v>4.08</c:v>
                </c:pt>
                <c:pt idx="76">
                  <c:v>4.2</c:v>
                </c:pt>
                <c:pt idx="77">
                  <c:v>4.4800000000000004</c:v>
                </c:pt>
                <c:pt idx="78">
                  <c:v>4.67</c:v>
                </c:pt>
                <c:pt idx="79">
                  <c:v>5.42</c:v>
                </c:pt>
                <c:pt idx="80">
                  <c:v>5.85</c:v>
                </c:pt>
                <c:pt idx="81">
                  <c:v>6.36</c:v>
                </c:pt>
                <c:pt idx="82">
                  <c:v>6.99</c:v>
                </c:pt>
                <c:pt idx="83">
                  <c:v>6.95</c:v>
                </c:pt>
                <c:pt idx="84">
                  <c:v>6.94</c:v>
                </c:pt>
                <c:pt idx="85">
                  <c:v>7.18</c:v>
                </c:pt>
                <c:pt idx="86">
                  <c:v>7.26</c:v>
                </c:pt>
                <c:pt idx="87">
                  <c:v>7.54</c:v>
                </c:pt>
                <c:pt idx="88">
                  <c:v>7.08</c:v>
                </c:pt>
                <c:pt idx="89">
                  <c:v>6.19</c:v>
                </c:pt>
                <c:pt idx="90">
                  <c:v>6.28</c:v>
                </c:pt>
                <c:pt idx="91">
                  <c:v>6.47</c:v>
                </c:pt>
                <c:pt idx="92">
                  <c:v>6.08</c:v>
                </c:pt>
                <c:pt idx="93">
                  <c:v>5.76</c:v>
                </c:pt>
                <c:pt idx="94">
                  <c:v>5.76</c:v>
                </c:pt>
                <c:pt idx="95">
                  <c:v>5.25</c:v>
                </c:pt>
                <c:pt idx="96">
                  <c:v>5.19</c:v>
                </c:pt>
                <c:pt idx="97">
                  <c:v>5.46</c:v>
                </c:pt>
                <c:pt idx="98">
                  <c:v>5.23</c:v>
                </c:pt>
                <c:pt idx="99">
                  <c:v>5.0999999999999996</c:v>
                </c:pt>
                <c:pt idx="100">
                  <c:v>5.17</c:v>
                </c:pt>
                <c:pt idx="101">
                  <c:v>5.0599999999999996</c:v>
                </c:pt>
                <c:pt idx="102">
                  <c:v>5.0599999999999996</c:v>
                </c:pt>
                <c:pt idx="103">
                  <c:v>5.0599999999999996</c:v>
                </c:pt>
                <c:pt idx="104">
                  <c:v>4.9000000000000004</c:v>
                </c:pt>
                <c:pt idx="105">
                  <c:v>4.6500000000000004</c:v>
                </c:pt>
                <c:pt idx="106">
                  <c:v>4.55</c:v>
                </c:pt>
                <c:pt idx="107">
                  <c:v>4.41</c:v>
                </c:pt>
                <c:pt idx="108">
                  <c:v>4.53</c:v>
                </c:pt>
                <c:pt idx="109">
                  <c:v>4.4400000000000004</c:v>
                </c:pt>
                <c:pt idx="110">
                  <c:v>4.17</c:v>
                </c:pt>
                <c:pt idx="111">
                  <c:v>4.22</c:v>
                </c:pt>
                <c:pt idx="112">
                  <c:v>4.1900000000000004</c:v>
                </c:pt>
                <c:pt idx="113">
                  <c:v>4.16</c:v>
                </c:pt>
                <c:pt idx="114">
                  <c:v>4.26</c:v>
                </c:pt>
                <c:pt idx="115">
                  <c:v>4.3899999999999997</c:v>
                </c:pt>
                <c:pt idx="116">
                  <c:v>4.1900000000000004</c:v>
                </c:pt>
                <c:pt idx="117">
                  <c:v>4.18</c:v>
                </c:pt>
                <c:pt idx="118">
                  <c:v>4.04</c:v>
                </c:pt>
                <c:pt idx="119">
                  <c:v>3.74</c:v>
                </c:pt>
                <c:pt idx="120">
                  <c:v>3.68</c:v>
                </c:pt>
                <c:pt idx="121">
                  <c:v>3.54</c:v>
                </c:pt>
                <c:pt idx="122">
                  <c:v>3.58</c:v>
                </c:pt>
                <c:pt idx="123">
                  <c:v>3.46</c:v>
                </c:pt>
                <c:pt idx="124">
                  <c:v>3.18</c:v>
                </c:pt>
                <c:pt idx="125">
                  <c:v>3.08</c:v>
                </c:pt>
                <c:pt idx="126">
                  <c:v>3.19</c:v>
                </c:pt>
                <c:pt idx="127">
                  <c:v>3.05</c:v>
                </c:pt>
                <c:pt idx="128">
                  <c:v>3.16</c:v>
                </c:pt>
                <c:pt idx="129">
                  <c:v>3.39</c:v>
                </c:pt>
                <c:pt idx="130">
                  <c:v>3.54</c:v>
                </c:pt>
                <c:pt idx="131">
                  <c:v>3.49</c:v>
                </c:pt>
                <c:pt idx="132">
                  <c:v>3.39</c:v>
                </c:pt>
                <c:pt idx="133">
                  <c:v>3.53</c:v>
                </c:pt>
                <c:pt idx="134">
                  <c:v>3.54</c:v>
                </c:pt>
                <c:pt idx="135">
                  <c:v>3.66</c:v>
                </c:pt>
                <c:pt idx="136">
                  <c:v>3.77</c:v>
                </c:pt>
                <c:pt idx="137">
                  <c:v>3.75</c:v>
                </c:pt>
                <c:pt idx="138">
                  <c:v>3.99</c:v>
                </c:pt>
                <c:pt idx="139">
                  <c:v>4.0999999999999996</c:v>
                </c:pt>
                <c:pt idx="140">
                  <c:v>4.04</c:v>
                </c:pt>
                <c:pt idx="141">
                  <c:v>3.91</c:v>
                </c:pt>
                <c:pt idx="142">
                  <c:v>3.64</c:v>
                </c:pt>
                <c:pt idx="143">
                  <c:v>3.77</c:v>
                </c:pt>
                <c:pt idx="144">
                  <c:v>3.99</c:v>
                </c:pt>
                <c:pt idx="145">
                  <c:v>4.05</c:v>
                </c:pt>
                <c:pt idx="146">
                  <c:v>4.3099999999999996</c:v>
                </c:pt>
                <c:pt idx="147">
                  <c:v>4.2</c:v>
                </c:pt>
                <c:pt idx="148">
                  <c:v>3.87</c:v>
                </c:pt>
                <c:pt idx="149">
                  <c:v>4.12</c:v>
                </c:pt>
                <c:pt idx="150">
                  <c:v>4.07</c:v>
                </c:pt>
                <c:pt idx="151">
                  <c:v>3.74</c:v>
                </c:pt>
                <c:pt idx="152">
                  <c:v>3.71</c:v>
                </c:pt>
                <c:pt idx="153">
                  <c:v>4.12</c:v>
                </c:pt>
                <c:pt idx="154">
                  <c:v>4.26</c:v>
                </c:pt>
                <c:pt idx="155">
                  <c:v>4.12</c:v>
                </c:pt>
                <c:pt idx="156">
                  <c:v>4.37</c:v>
                </c:pt>
                <c:pt idx="157">
                  <c:v>4.5</c:v>
                </c:pt>
                <c:pt idx="158">
                  <c:v>4.96</c:v>
                </c:pt>
                <c:pt idx="159">
                  <c:v>5.16</c:v>
                </c:pt>
                <c:pt idx="160">
                  <c:v>4.9400000000000004</c:v>
                </c:pt>
                <c:pt idx="161">
                  <c:v>5.23</c:v>
                </c:pt>
                <c:pt idx="162">
                  <c:v>5.45</c:v>
                </c:pt>
                <c:pt idx="163">
                  <c:v>5.64</c:v>
                </c:pt>
                <c:pt idx="164">
                  <c:v>5.74</c:v>
                </c:pt>
                <c:pt idx="165">
                  <c:v>5.65</c:v>
                </c:pt>
                <c:pt idx="166">
                  <c:v>5.75</c:v>
                </c:pt>
                <c:pt idx="167">
                  <c:v>5.48</c:v>
                </c:pt>
                <c:pt idx="168">
                  <c:v>5.38</c:v>
                </c:pt>
                <c:pt idx="169">
                  <c:v>5.39</c:v>
                </c:pt>
                <c:pt idx="170">
                  <c:v>4.99</c:v>
                </c:pt>
                <c:pt idx="171">
                  <c:v>4.88</c:v>
                </c:pt>
                <c:pt idx="172">
                  <c:v>5.23</c:v>
                </c:pt>
                <c:pt idx="173">
                  <c:v>5.15</c:v>
                </c:pt>
                <c:pt idx="174">
                  <c:v>5.29</c:v>
                </c:pt>
                <c:pt idx="175">
                  <c:v>5.48</c:v>
                </c:pt>
                <c:pt idx="176">
                  <c:v>5.57</c:v>
                </c:pt>
                <c:pt idx="177">
                  <c:v>5.65</c:v>
                </c:pt>
                <c:pt idx="178">
                  <c:v>5.34</c:v>
                </c:pt>
                <c:pt idx="179">
                  <c:v>5.45</c:v>
                </c:pt>
                <c:pt idx="180">
                  <c:v>5.43</c:v>
                </c:pt>
                <c:pt idx="181">
                  <c:v>5.53</c:v>
                </c:pt>
                <c:pt idx="182">
                  <c:v>5.83</c:v>
                </c:pt>
                <c:pt idx="183">
                  <c:v>6.01</c:v>
                </c:pt>
                <c:pt idx="184">
                  <c:v>5.92</c:v>
                </c:pt>
                <c:pt idx="185">
                  <c:v>6.06</c:v>
                </c:pt>
                <c:pt idx="186">
                  <c:v>5.97</c:v>
                </c:pt>
                <c:pt idx="187">
                  <c:v>5.9</c:v>
                </c:pt>
                <c:pt idx="188">
                  <c:v>5.88</c:v>
                </c:pt>
                <c:pt idx="189">
                  <c:v>5.66</c:v>
                </c:pt>
                <c:pt idx="190">
                  <c:v>5.49</c:v>
                </c:pt>
                <c:pt idx="191">
                  <c:v>5.6</c:v>
                </c:pt>
                <c:pt idx="192">
                  <c:v>5.59</c:v>
                </c:pt>
                <c:pt idx="193">
                  <c:v>5.39</c:v>
                </c:pt>
              </c:numCache>
            </c:numRef>
          </c:val>
          <c:smooth val="0"/>
        </c:ser>
        <c:dLbls>
          <c:showLegendKey val="0"/>
          <c:showVal val="0"/>
          <c:showCatName val="0"/>
          <c:showSerName val="0"/>
          <c:showPercent val="0"/>
          <c:showBubbleSize val="0"/>
        </c:dLbls>
        <c:marker val="1"/>
        <c:smooth val="0"/>
        <c:axId val="179479296"/>
        <c:axId val="179480832"/>
      </c:lineChart>
      <c:dateAx>
        <c:axId val="179479296"/>
        <c:scaling>
          <c:orientation val="minMax"/>
        </c:scaling>
        <c:delete val="0"/>
        <c:axPos val="b"/>
        <c:numFmt formatCode="yyyy" sourceLinked="0"/>
        <c:majorTickMark val="none"/>
        <c:minorTickMark val="none"/>
        <c:tickLblPos val="low"/>
        <c:spPr>
          <a:noFill/>
          <a:ln w="9525" cap="flat" cmpd="sng" algn="ctr">
            <a:solidFill>
              <a:schemeClr val="tx1">
                <a:lumMod val="15000"/>
                <a:lumOff val="85000"/>
              </a:schemeClr>
            </a:solidFill>
            <a:round/>
          </a:ln>
          <a:effectLst/>
        </c:spPr>
        <c:txPr>
          <a:bodyPr rot="-60000000" vert="horz"/>
          <a:lstStyle/>
          <a:p>
            <a:pPr>
              <a:defRPr/>
            </a:pPr>
            <a:endParaRPr lang="nl-NL"/>
          </a:p>
        </c:txPr>
        <c:crossAx val="179480832"/>
        <c:crosses val="autoZero"/>
        <c:auto val="1"/>
        <c:lblOffset val="100"/>
        <c:baseTimeUnit val="days"/>
        <c:majorUnit val="5"/>
        <c:majorTimeUnit val="years"/>
      </c:dateAx>
      <c:valAx>
        <c:axId val="179480832"/>
        <c:scaling>
          <c:orientation val="minMax"/>
          <c:max val="10"/>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nl-NL"/>
          </a:p>
        </c:txPr>
        <c:crossAx val="179479296"/>
        <c:crosses val="autoZero"/>
        <c:crossBetween val="between"/>
      </c:valAx>
      <c:spPr>
        <a:noFill/>
        <a:ln>
          <a:noFill/>
        </a:ln>
        <a:effectLst/>
      </c:spPr>
    </c:plotArea>
    <c:legend>
      <c:legendPos val="b"/>
      <c:layout>
        <c:manualLayout>
          <c:xMode val="edge"/>
          <c:yMode val="edge"/>
          <c:x val="8.7299346057797197E-2"/>
          <c:y val="0.15472542826786209"/>
          <c:w val="0.45143568427337138"/>
          <c:h val="0.14327386407844253"/>
        </c:manualLayout>
      </c:layout>
      <c:overlay val="0"/>
      <c:spPr>
        <a:noFill/>
        <a:ln>
          <a:noFill/>
        </a:ln>
        <a:effectLst/>
      </c:spPr>
      <c:txPr>
        <a:bodyPr rot="0" vert="horz"/>
        <a:lstStyle/>
        <a:p>
          <a:pPr>
            <a:defRPr/>
          </a:pPr>
          <a:endParaRPr lang="nl-NL"/>
        </a:p>
      </c:txPr>
    </c:legend>
    <c:plotVisOnly val="1"/>
    <c:dispBlanksAs val="gap"/>
    <c:showDLblsOverMax val="0"/>
  </c:chart>
  <c:spPr>
    <a:noFill/>
    <a:ln>
      <a:noFill/>
    </a:ln>
    <a:effectLst/>
  </c:spPr>
  <c:txPr>
    <a:bodyPr/>
    <a:lstStyle/>
    <a:p>
      <a:pPr>
        <a:defRPr sz="1000"/>
      </a:pPr>
      <a:endParaRPr lang="nl-NL"/>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3079478346456686E-2"/>
          <c:y val="0"/>
          <c:w val="0.84342458169291334"/>
          <c:h val="0.99386267814845219"/>
        </c:manualLayout>
      </c:layout>
      <c:pieChart>
        <c:varyColors val="1"/>
        <c:ser>
          <c:idx val="0"/>
          <c:order val="0"/>
          <c:dPt>
            <c:idx val="0"/>
            <c:bubble3D val="0"/>
            <c:spPr>
              <a:solidFill>
                <a:srgbClr val="0000FF"/>
              </a:solidFill>
            </c:spPr>
          </c:dPt>
          <c:dPt>
            <c:idx val="1"/>
            <c:bubble3D val="0"/>
            <c:spPr>
              <a:gradFill>
                <a:gsLst>
                  <a:gs pos="0">
                    <a:srgbClr val="9BBB59">
                      <a:lumMod val="60000"/>
                      <a:lumOff val="40000"/>
                    </a:srgbClr>
                  </a:gs>
                  <a:gs pos="100000">
                    <a:srgbClr val="9BBB59"/>
                  </a:gs>
                </a:gsLst>
                <a:lin ang="5400000" scaled="0"/>
              </a:gradFill>
            </c:spPr>
          </c:dPt>
          <c:dPt>
            <c:idx val="2"/>
            <c:bubble3D val="0"/>
            <c:spPr>
              <a:gradFill>
                <a:gsLst>
                  <a:gs pos="0">
                    <a:srgbClr val="4F81BD">
                      <a:lumMod val="60000"/>
                      <a:lumOff val="40000"/>
                    </a:srgbClr>
                  </a:gs>
                  <a:gs pos="100000">
                    <a:srgbClr val="4F81BD"/>
                  </a:gs>
                </a:gsLst>
                <a:lin ang="5400000" scaled="0"/>
              </a:gradFill>
            </c:spPr>
          </c:dPt>
          <c:dPt>
            <c:idx val="3"/>
            <c:bubble3D val="0"/>
            <c:spPr>
              <a:gradFill>
                <a:gsLst>
                  <a:gs pos="0">
                    <a:srgbClr val="FF8000"/>
                  </a:gs>
                  <a:gs pos="100000">
                    <a:srgbClr val="FF4D00"/>
                  </a:gs>
                </a:gsLst>
                <a:lin ang="5400000" scaled="0"/>
              </a:gradFill>
            </c:spPr>
          </c:dPt>
          <c:dLbls>
            <c:dLbl>
              <c:idx val="0"/>
              <c:layout>
                <c:manualLayout>
                  <c:x val="-0.17431814112822097"/>
                  <c:y val="0.115159154089103"/>
                </c:manualLayout>
              </c:layout>
              <c:dLblPos val="bestFit"/>
              <c:showLegendKey val="0"/>
              <c:showVal val="1"/>
              <c:showCatName val="1"/>
              <c:showSerName val="0"/>
              <c:showPercent val="0"/>
              <c:showBubbleSize val="0"/>
              <c:separator> </c:separator>
            </c:dLbl>
            <c:txPr>
              <a:bodyPr/>
              <a:lstStyle/>
              <a:p>
                <a:pPr>
                  <a:defRPr b="1">
                    <a:solidFill>
                      <a:schemeClr val="bg1"/>
                    </a:solidFill>
                  </a:defRPr>
                </a:pPr>
                <a:endParaRPr lang="nl-NL"/>
              </a:p>
            </c:txPr>
            <c:dLblPos val="inEnd"/>
            <c:showLegendKey val="0"/>
            <c:showVal val="1"/>
            <c:showCatName val="1"/>
            <c:showSerName val="0"/>
            <c:showPercent val="0"/>
            <c:showBubbleSize val="0"/>
            <c:separator> </c:separator>
            <c:showLeaderLines val="1"/>
          </c:dLbls>
          <c:cat>
            <c:strRef>
              <c:f>olie!$G$594:$G$597</c:f>
              <c:strCache>
                <c:ptCount val="4"/>
                <c:pt idx="0">
                  <c:v>Opkomende markten</c:v>
                </c:pt>
                <c:pt idx="1">
                  <c:v>Pacific</c:v>
                </c:pt>
                <c:pt idx="2">
                  <c:v>Europa</c:v>
                </c:pt>
                <c:pt idx="3">
                  <c:v>Noord-Amerika</c:v>
                </c:pt>
              </c:strCache>
            </c:strRef>
          </c:cat>
          <c:val>
            <c:numRef>
              <c:f>olie!$H$594:$H$597</c:f>
              <c:numCache>
                <c:formatCode>General</c:formatCode>
                <c:ptCount val="4"/>
                <c:pt idx="0">
                  <c:v>16</c:v>
                </c:pt>
                <c:pt idx="1">
                  <c:v>18</c:v>
                </c:pt>
                <c:pt idx="2">
                  <c:v>26</c:v>
                </c:pt>
                <c:pt idx="3">
                  <c:v>40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rgbClr val="000099"/>
                </a:solidFill>
                <a:latin typeface="Corbel" panose="020B0503020204020204" pitchFamily="34" charset="0"/>
                <a:ea typeface="+mn-ea"/>
                <a:cs typeface="+mn-cs"/>
              </a:defRPr>
            </a:pPr>
            <a:r>
              <a:rPr lang="nl-NL" sz="1000"/>
              <a:t>Kerninflatie diensten Verenigde Staten op 3%</a:t>
            </a:r>
          </a:p>
        </c:rich>
      </c:tx>
      <c:layout>
        <c:manualLayout>
          <c:xMode val="edge"/>
          <c:yMode val="edge"/>
          <c:x val="1.057742782152231E-3"/>
          <c:y val="3.703703703703703E-3"/>
        </c:manualLayout>
      </c:layout>
      <c:overlay val="0"/>
      <c:spPr>
        <a:noFill/>
        <a:ln>
          <a:noFill/>
        </a:ln>
        <a:effectLst/>
      </c:spPr>
    </c:title>
    <c:autoTitleDeleted val="0"/>
    <c:plotArea>
      <c:layout/>
      <c:lineChart>
        <c:grouping val="standard"/>
        <c:varyColors val="0"/>
        <c:ser>
          <c:idx val="0"/>
          <c:order val="0"/>
          <c:tx>
            <c:strRef>
              <c:f>'core services cpi'!$B$1</c:f>
              <c:strCache>
                <c:ptCount val="1"/>
                <c:pt idx="0">
                  <c:v>Mid Price</c:v>
                </c:pt>
              </c:strCache>
            </c:strRef>
          </c:tx>
          <c:spPr>
            <a:ln w="28575" cap="rnd">
              <a:solidFill>
                <a:schemeClr val="accent1"/>
              </a:solidFill>
              <a:round/>
              <a:headEnd type="none"/>
              <a:tailEnd type="none"/>
            </a:ln>
            <a:effectLst/>
          </c:spPr>
          <c:marker>
            <c:symbol val="none"/>
          </c:marker>
          <c:cat>
            <c:numRef>
              <c:f>'core services cpi'!$A$2:$A$163</c:f>
              <c:numCache>
                <c:formatCode>m/d/yyyy</c:formatCode>
                <c:ptCount val="162"/>
                <c:pt idx="0">
                  <c:v>42338</c:v>
                </c:pt>
                <c:pt idx="1">
                  <c:v>42308</c:v>
                </c:pt>
                <c:pt idx="2">
                  <c:v>42277</c:v>
                </c:pt>
                <c:pt idx="3">
                  <c:v>42247</c:v>
                </c:pt>
                <c:pt idx="4">
                  <c:v>42216</c:v>
                </c:pt>
                <c:pt idx="5">
                  <c:v>42185</c:v>
                </c:pt>
                <c:pt idx="6">
                  <c:v>42155</c:v>
                </c:pt>
                <c:pt idx="7">
                  <c:v>42124</c:v>
                </c:pt>
                <c:pt idx="8">
                  <c:v>42094</c:v>
                </c:pt>
                <c:pt idx="9">
                  <c:v>42063</c:v>
                </c:pt>
                <c:pt idx="10">
                  <c:v>42035</c:v>
                </c:pt>
                <c:pt idx="11">
                  <c:v>42004</c:v>
                </c:pt>
                <c:pt idx="12">
                  <c:v>41973</c:v>
                </c:pt>
                <c:pt idx="13">
                  <c:v>41943</c:v>
                </c:pt>
                <c:pt idx="14">
                  <c:v>41912</c:v>
                </c:pt>
                <c:pt idx="15">
                  <c:v>41882</c:v>
                </c:pt>
                <c:pt idx="16">
                  <c:v>41851</c:v>
                </c:pt>
                <c:pt idx="17">
                  <c:v>41820</c:v>
                </c:pt>
                <c:pt idx="18">
                  <c:v>41790</c:v>
                </c:pt>
                <c:pt idx="19">
                  <c:v>41759</c:v>
                </c:pt>
                <c:pt idx="20">
                  <c:v>41729</c:v>
                </c:pt>
                <c:pt idx="21">
                  <c:v>41698</c:v>
                </c:pt>
                <c:pt idx="22">
                  <c:v>41670</c:v>
                </c:pt>
                <c:pt idx="23">
                  <c:v>41639</c:v>
                </c:pt>
                <c:pt idx="24">
                  <c:v>41608</c:v>
                </c:pt>
                <c:pt idx="25">
                  <c:v>41578</c:v>
                </c:pt>
                <c:pt idx="26">
                  <c:v>41547</c:v>
                </c:pt>
                <c:pt idx="27">
                  <c:v>41517</c:v>
                </c:pt>
                <c:pt idx="28">
                  <c:v>41486</c:v>
                </c:pt>
                <c:pt idx="29">
                  <c:v>41455</c:v>
                </c:pt>
                <c:pt idx="30">
                  <c:v>41425</c:v>
                </c:pt>
                <c:pt idx="31">
                  <c:v>41394</c:v>
                </c:pt>
                <c:pt idx="32">
                  <c:v>41364</c:v>
                </c:pt>
                <c:pt idx="33">
                  <c:v>41333</c:v>
                </c:pt>
                <c:pt idx="34">
                  <c:v>41305</c:v>
                </c:pt>
                <c:pt idx="35">
                  <c:v>41274</c:v>
                </c:pt>
                <c:pt idx="36">
                  <c:v>41243</c:v>
                </c:pt>
                <c:pt idx="37">
                  <c:v>41213</c:v>
                </c:pt>
                <c:pt idx="38">
                  <c:v>41182</c:v>
                </c:pt>
                <c:pt idx="39">
                  <c:v>41152</c:v>
                </c:pt>
                <c:pt idx="40">
                  <c:v>41121</c:v>
                </c:pt>
                <c:pt idx="41">
                  <c:v>41090</c:v>
                </c:pt>
                <c:pt idx="42">
                  <c:v>41060</c:v>
                </c:pt>
                <c:pt idx="43">
                  <c:v>41029</c:v>
                </c:pt>
                <c:pt idx="44">
                  <c:v>40999</c:v>
                </c:pt>
                <c:pt idx="45">
                  <c:v>40968</c:v>
                </c:pt>
                <c:pt idx="46">
                  <c:v>40939</c:v>
                </c:pt>
                <c:pt idx="47">
                  <c:v>40908</c:v>
                </c:pt>
                <c:pt idx="48">
                  <c:v>40877</c:v>
                </c:pt>
                <c:pt idx="49">
                  <c:v>40847</c:v>
                </c:pt>
                <c:pt idx="50">
                  <c:v>40816</c:v>
                </c:pt>
                <c:pt idx="51">
                  <c:v>40786</c:v>
                </c:pt>
                <c:pt idx="52">
                  <c:v>40755</c:v>
                </c:pt>
                <c:pt idx="53">
                  <c:v>40724</c:v>
                </c:pt>
                <c:pt idx="54">
                  <c:v>40694</c:v>
                </c:pt>
                <c:pt idx="55">
                  <c:v>40663</c:v>
                </c:pt>
                <c:pt idx="56">
                  <c:v>40633</c:v>
                </c:pt>
                <c:pt idx="57">
                  <c:v>40602</c:v>
                </c:pt>
                <c:pt idx="58">
                  <c:v>40574</c:v>
                </c:pt>
                <c:pt idx="59">
                  <c:v>40543</c:v>
                </c:pt>
                <c:pt idx="60">
                  <c:v>40512</c:v>
                </c:pt>
                <c:pt idx="61">
                  <c:v>40482</c:v>
                </c:pt>
                <c:pt idx="62">
                  <c:v>40451</c:v>
                </c:pt>
                <c:pt idx="63">
                  <c:v>40421</c:v>
                </c:pt>
                <c:pt idx="64">
                  <c:v>40390</c:v>
                </c:pt>
                <c:pt idx="65">
                  <c:v>40359</c:v>
                </c:pt>
                <c:pt idx="66">
                  <c:v>40329</c:v>
                </c:pt>
                <c:pt idx="67">
                  <c:v>40298</c:v>
                </c:pt>
                <c:pt idx="68">
                  <c:v>40268</c:v>
                </c:pt>
                <c:pt idx="69">
                  <c:v>40237</c:v>
                </c:pt>
                <c:pt idx="70">
                  <c:v>40209</c:v>
                </c:pt>
                <c:pt idx="71">
                  <c:v>40178</c:v>
                </c:pt>
                <c:pt idx="72">
                  <c:v>40147</c:v>
                </c:pt>
                <c:pt idx="73">
                  <c:v>40117</c:v>
                </c:pt>
                <c:pt idx="74">
                  <c:v>40086</c:v>
                </c:pt>
                <c:pt idx="75">
                  <c:v>40056</c:v>
                </c:pt>
                <c:pt idx="76">
                  <c:v>40025</c:v>
                </c:pt>
                <c:pt idx="77">
                  <c:v>39994</c:v>
                </c:pt>
                <c:pt idx="78">
                  <c:v>39964</c:v>
                </c:pt>
                <c:pt idx="79">
                  <c:v>39933</c:v>
                </c:pt>
                <c:pt idx="80">
                  <c:v>39903</c:v>
                </c:pt>
                <c:pt idx="81">
                  <c:v>39872</c:v>
                </c:pt>
                <c:pt idx="82">
                  <c:v>39844</c:v>
                </c:pt>
                <c:pt idx="83">
                  <c:v>39813</c:v>
                </c:pt>
                <c:pt idx="84">
                  <c:v>39782</c:v>
                </c:pt>
                <c:pt idx="85">
                  <c:v>39752</c:v>
                </c:pt>
                <c:pt idx="86">
                  <c:v>39721</c:v>
                </c:pt>
                <c:pt idx="87">
                  <c:v>39691</c:v>
                </c:pt>
                <c:pt idx="88">
                  <c:v>39660</c:v>
                </c:pt>
                <c:pt idx="89">
                  <c:v>39629</c:v>
                </c:pt>
                <c:pt idx="90">
                  <c:v>39599</c:v>
                </c:pt>
                <c:pt idx="91">
                  <c:v>39568</c:v>
                </c:pt>
                <c:pt idx="92">
                  <c:v>39538</c:v>
                </c:pt>
                <c:pt idx="93">
                  <c:v>39507</c:v>
                </c:pt>
                <c:pt idx="94">
                  <c:v>39478</c:v>
                </c:pt>
                <c:pt idx="95">
                  <c:v>39447</c:v>
                </c:pt>
                <c:pt idx="96">
                  <c:v>39416</c:v>
                </c:pt>
                <c:pt idx="97">
                  <c:v>39386</c:v>
                </c:pt>
                <c:pt idx="98">
                  <c:v>39355</c:v>
                </c:pt>
                <c:pt idx="99">
                  <c:v>39325</c:v>
                </c:pt>
                <c:pt idx="100">
                  <c:v>39294</c:v>
                </c:pt>
                <c:pt idx="101">
                  <c:v>39263</c:v>
                </c:pt>
                <c:pt idx="102">
                  <c:v>39233</c:v>
                </c:pt>
                <c:pt idx="103">
                  <c:v>39202</c:v>
                </c:pt>
                <c:pt idx="104">
                  <c:v>39172</c:v>
                </c:pt>
                <c:pt idx="105">
                  <c:v>39141</c:v>
                </c:pt>
                <c:pt idx="106">
                  <c:v>39113</c:v>
                </c:pt>
                <c:pt idx="107">
                  <c:v>39082</c:v>
                </c:pt>
                <c:pt idx="108">
                  <c:v>39051</c:v>
                </c:pt>
                <c:pt idx="109">
                  <c:v>39021</c:v>
                </c:pt>
                <c:pt idx="110">
                  <c:v>38990</c:v>
                </c:pt>
                <c:pt idx="111">
                  <c:v>38960</c:v>
                </c:pt>
                <c:pt idx="112">
                  <c:v>38929</c:v>
                </c:pt>
                <c:pt idx="113">
                  <c:v>38898</c:v>
                </c:pt>
                <c:pt idx="114">
                  <c:v>38868</c:v>
                </c:pt>
                <c:pt idx="115">
                  <c:v>38837</c:v>
                </c:pt>
                <c:pt idx="116">
                  <c:v>38807</c:v>
                </c:pt>
                <c:pt idx="117">
                  <c:v>38776</c:v>
                </c:pt>
                <c:pt idx="118">
                  <c:v>38748</c:v>
                </c:pt>
                <c:pt idx="119">
                  <c:v>38717</c:v>
                </c:pt>
                <c:pt idx="120">
                  <c:v>38686</c:v>
                </c:pt>
                <c:pt idx="121">
                  <c:v>38656</c:v>
                </c:pt>
                <c:pt idx="122">
                  <c:v>38625</c:v>
                </c:pt>
                <c:pt idx="123">
                  <c:v>38595</c:v>
                </c:pt>
                <c:pt idx="124">
                  <c:v>38564</c:v>
                </c:pt>
                <c:pt idx="125">
                  <c:v>38533</c:v>
                </c:pt>
                <c:pt idx="126">
                  <c:v>38503</c:v>
                </c:pt>
                <c:pt idx="127">
                  <c:v>38472</c:v>
                </c:pt>
                <c:pt idx="128">
                  <c:v>38442</c:v>
                </c:pt>
                <c:pt idx="129">
                  <c:v>38411</c:v>
                </c:pt>
                <c:pt idx="130">
                  <c:v>38383</c:v>
                </c:pt>
                <c:pt idx="131">
                  <c:v>38352</c:v>
                </c:pt>
                <c:pt idx="132">
                  <c:v>38321</c:v>
                </c:pt>
                <c:pt idx="133">
                  <c:v>38291</c:v>
                </c:pt>
                <c:pt idx="134">
                  <c:v>38260</c:v>
                </c:pt>
                <c:pt idx="135">
                  <c:v>38230</c:v>
                </c:pt>
                <c:pt idx="136">
                  <c:v>38199</c:v>
                </c:pt>
                <c:pt idx="137">
                  <c:v>38168</c:v>
                </c:pt>
                <c:pt idx="138">
                  <c:v>38138</c:v>
                </c:pt>
                <c:pt idx="139">
                  <c:v>38107</c:v>
                </c:pt>
                <c:pt idx="140">
                  <c:v>38077</c:v>
                </c:pt>
                <c:pt idx="141">
                  <c:v>38046</c:v>
                </c:pt>
                <c:pt idx="142">
                  <c:v>38017</c:v>
                </c:pt>
                <c:pt idx="143">
                  <c:v>37986</c:v>
                </c:pt>
                <c:pt idx="144">
                  <c:v>37955</c:v>
                </c:pt>
                <c:pt idx="145">
                  <c:v>37925</c:v>
                </c:pt>
                <c:pt idx="146">
                  <c:v>37894</c:v>
                </c:pt>
                <c:pt idx="147">
                  <c:v>37864</c:v>
                </c:pt>
                <c:pt idx="148">
                  <c:v>37833</c:v>
                </c:pt>
                <c:pt idx="149">
                  <c:v>37802</c:v>
                </c:pt>
                <c:pt idx="150">
                  <c:v>37772</c:v>
                </c:pt>
                <c:pt idx="151">
                  <c:v>37741</c:v>
                </c:pt>
                <c:pt idx="152">
                  <c:v>37711</c:v>
                </c:pt>
                <c:pt idx="153">
                  <c:v>37680</c:v>
                </c:pt>
                <c:pt idx="154">
                  <c:v>37652</c:v>
                </c:pt>
                <c:pt idx="155">
                  <c:v>37621</c:v>
                </c:pt>
                <c:pt idx="156">
                  <c:v>37590</c:v>
                </c:pt>
                <c:pt idx="157">
                  <c:v>37560</c:v>
                </c:pt>
                <c:pt idx="158">
                  <c:v>37529</c:v>
                </c:pt>
                <c:pt idx="159">
                  <c:v>37499</c:v>
                </c:pt>
                <c:pt idx="160">
                  <c:v>37468</c:v>
                </c:pt>
                <c:pt idx="161">
                  <c:v>37437</c:v>
                </c:pt>
              </c:numCache>
            </c:numRef>
          </c:cat>
          <c:val>
            <c:numRef>
              <c:f>'core services cpi'!$B$2:$B$163</c:f>
              <c:numCache>
                <c:formatCode>General</c:formatCode>
                <c:ptCount val="162"/>
                <c:pt idx="0">
                  <c:v>2.9</c:v>
                </c:pt>
                <c:pt idx="1">
                  <c:v>2.8</c:v>
                </c:pt>
                <c:pt idx="2">
                  <c:v>2.7</c:v>
                </c:pt>
                <c:pt idx="3">
                  <c:v>2.6</c:v>
                </c:pt>
                <c:pt idx="4">
                  <c:v>2.6</c:v>
                </c:pt>
                <c:pt idx="5">
                  <c:v>2.5</c:v>
                </c:pt>
                <c:pt idx="6">
                  <c:v>2.4</c:v>
                </c:pt>
                <c:pt idx="7">
                  <c:v>2.5</c:v>
                </c:pt>
                <c:pt idx="8">
                  <c:v>2.4</c:v>
                </c:pt>
                <c:pt idx="9">
                  <c:v>2.5</c:v>
                </c:pt>
                <c:pt idx="10">
                  <c:v>2.5</c:v>
                </c:pt>
                <c:pt idx="11">
                  <c:v>2.4</c:v>
                </c:pt>
                <c:pt idx="12">
                  <c:v>2.5</c:v>
                </c:pt>
                <c:pt idx="13">
                  <c:v>2.5</c:v>
                </c:pt>
                <c:pt idx="14">
                  <c:v>2.4</c:v>
                </c:pt>
                <c:pt idx="15">
                  <c:v>2.5</c:v>
                </c:pt>
                <c:pt idx="16">
                  <c:v>2.6</c:v>
                </c:pt>
                <c:pt idx="17">
                  <c:v>2.7</c:v>
                </c:pt>
                <c:pt idx="18">
                  <c:v>2.7</c:v>
                </c:pt>
                <c:pt idx="19">
                  <c:v>2.6</c:v>
                </c:pt>
                <c:pt idx="20">
                  <c:v>2.2999999999999998</c:v>
                </c:pt>
                <c:pt idx="21">
                  <c:v>2.2000000000000002</c:v>
                </c:pt>
                <c:pt idx="22">
                  <c:v>2.2999999999999998</c:v>
                </c:pt>
                <c:pt idx="23">
                  <c:v>2.2999999999999998</c:v>
                </c:pt>
                <c:pt idx="24">
                  <c:v>2.4</c:v>
                </c:pt>
                <c:pt idx="25">
                  <c:v>2.2999999999999998</c:v>
                </c:pt>
                <c:pt idx="26">
                  <c:v>2.4</c:v>
                </c:pt>
                <c:pt idx="27">
                  <c:v>2.4</c:v>
                </c:pt>
                <c:pt idx="28">
                  <c:v>2.4</c:v>
                </c:pt>
                <c:pt idx="29">
                  <c:v>2.2999999999999998</c:v>
                </c:pt>
                <c:pt idx="30">
                  <c:v>2.2999999999999998</c:v>
                </c:pt>
                <c:pt idx="31">
                  <c:v>2.2999999999999998</c:v>
                </c:pt>
                <c:pt idx="32">
                  <c:v>2.5</c:v>
                </c:pt>
                <c:pt idx="33">
                  <c:v>2.6</c:v>
                </c:pt>
                <c:pt idx="34">
                  <c:v>2.5</c:v>
                </c:pt>
                <c:pt idx="35">
                  <c:v>2.5</c:v>
                </c:pt>
                <c:pt idx="36">
                  <c:v>2.5</c:v>
                </c:pt>
                <c:pt idx="37">
                  <c:v>2.5</c:v>
                </c:pt>
                <c:pt idx="38">
                  <c:v>2.5</c:v>
                </c:pt>
                <c:pt idx="39">
                  <c:v>2.4</c:v>
                </c:pt>
                <c:pt idx="40">
                  <c:v>2.5</c:v>
                </c:pt>
                <c:pt idx="41">
                  <c:v>2.5</c:v>
                </c:pt>
                <c:pt idx="42">
                  <c:v>2.5</c:v>
                </c:pt>
                <c:pt idx="43">
                  <c:v>2.4</c:v>
                </c:pt>
                <c:pt idx="44">
                  <c:v>2.2999999999999998</c:v>
                </c:pt>
                <c:pt idx="45">
                  <c:v>2.2000000000000002</c:v>
                </c:pt>
                <c:pt idx="46">
                  <c:v>2.2999999999999998</c:v>
                </c:pt>
                <c:pt idx="47">
                  <c:v>2.2999999999999998</c:v>
                </c:pt>
                <c:pt idx="48">
                  <c:v>2.1</c:v>
                </c:pt>
                <c:pt idx="49">
                  <c:v>2.1</c:v>
                </c:pt>
                <c:pt idx="50">
                  <c:v>2</c:v>
                </c:pt>
                <c:pt idx="51">
                  <c:v>1.9</c:v>
                </c:pt>
                <c:pt idx="52">
                  <c:v>1.7</c:v>
                </c:pt>
                <c:pt idx="53">
                  <c:v>1.6</c:v>
                </c:pt>
                <c:pt idx="54">
                  <c:v>1.6</c:v>
                </c:pt>
                <c:pt idx="55">
                  <c:v>1.6</c:v>
                </c:pt>
                <c:pt idx="56">
                  <c:v>1.6</c:v>
                </c:pt>
                <c:pt idx="57">
                  <c:v>1.5</c:v>
                </c:pt>
                <c:pt idx="58">
                  <c:v>1.4</c:v>
                </c:pt>
                <c:pt idx="59">
                  <c:v>1.3</c:v>
                </c:pt>
                <c:pt idx="60">
                  <c:v>1.1000000000000001</c:v>
                </c:pt>
                <c:pt idx="61">
                  <c:v>0.8</c:v>
                </c:pt>
                <c:pt idx="62">
                  <c:v>0.8</c:v>
                </c:pt>
                <c:pt idx="63">
                  <c:v>0.7</c:v>
                </c:pt>
                <c:pt idx="64">
                  <c:v>0.8</c:v>
                </c:pt>
                <c:pt idx="65">
                  <c:v>0.9</c:v>
                </c:pt>
                <c:pt idx="66">
                  <c:v>0.9</c:v>
                </c:pt>
                <c:pt idx="67">
                  <c:v>0.8</c:v>
                </c:pt>
                <c:pt idx="68">
                  <c:v>0.8</c:v>
                </c:pt>
                <c:pt idx="69">
                  <c:v>0.9</c:v>
                </c:pt>
                <c:pt idx="70">
                  <c:v>1</c:v>
                </c:pt>
                <c:pt idx="71">
                  <c:v>1.4</c:v>
                </c:pt>
                <c:pt idx="72">
                  <c:v>1.4</c:v>
                </c:pt>
                <c:pt idx="73">
                  <c:v>1.5</c:v>
                </c:pt>
                <c:pt idx="74">
                  <c:v>1.5</c:v>
                </c:pt>
                <c:pt idx="75">
                  <c:v>1.6</c:v>
                </c:pt>
                <c:pt idx="76">
                  <c:v>1.6</c:v>
                </c:pt>
                <c:pt idx="77">
                  <c:v>1.8</c:v>
                </c:pt>
                <c:pt idx="78">
                  <c:v>2.1</c:v>
                </c:pt>
                <c:pt idx="79">
                  <c:v>2.2999999999999998</c:v>
                </c:pt>
                <c:pt idx="80">
                  <c:v>2.2999999999999998</c:v>
                </c:pt>
                <c:pt idx="81">
                  <c:v>2.5</c:v>
                </c:pt>
                <c:pt idx="82">
                  <c:v>2.5</c:v>
                </c:pt>
                <c:pt idx="83">
                  <c:v>2.7</c:v>
                </c:pt>
                <c:pt idx="84">
                  <c:v>2.9</c:v>
                </c:pt>
                <c:pt idx="85">
                  <c:v>3</c:v>
                </c:pt>
                <c:pt idx="86">
                  <c:v>3.2</c:v>
                </c:pt>
                <c:pt idx="87">
                  <c:v>3.3</c:v>
                </c:pt>
                <c:pt idx="88">
                  <c:v>3.3</c:v>
                </c:pt>
                <c:pt idx="89">
                  <c:v>3.3</c:v>
                </c:pt>
                <c:pt idx="90">
                  <c:v>3.2</c:v>
                </c:pt>
                <c:pt idx="91">
                  <c:v>3.1</c:v>
                </c:pt>
                <c:pt idx="92">
                  <c:v>3.3</c:v>
                </c:pt>
                <c:pt idx="93">
                  <c:v>3.2</c:v>
                </c:pt>
                <c:pt idx="94">
                  <c:v>3.4</c:v>
                </c:pt>
                <c:pt idx="95">
                  <c:v>3.3</c:v>
                </c:pt>
                <c:pt idx="96">
                  <c:v>3.3</c:v>
                </c:pt>
                <c:pt idx="97">
                  <c:v>3.2</c:v>
                </c:pt>
                <c:pt idx="98">
                  <c:v>3.3</c:v>
                </c:pt>
                <c:pt idx="99">
                  <c:v>3.2</c:v>
                </c:pt>
                <c:pt idx="100">
                  <c:v>3.3</c:v>
                </c:pt>
                <c:pt idx="101">
                  <c:v>3.4</c:v>
                </c:pt>
                <c:pt idx="102">
                  <c:v>3.4</c:v>
                </c:pt>
                <c:pt idx="103">
                  <c:v>3.5</c:v>
                </c:pt>
                <c:pt idx="104">
                  <c:v>3.6</c:v>
                </c:pt>
                <c:pt idx="105">
                  <c:v>3.8</c:v>
                </c:pt>
                <c:pt idx="106">
                  <c:v>3.8</c:v>
                </c:pt>
                <c:pt idx="107">
                  <c:v>3.7</c:v>
                </c:pt>
                <c:pt idx="108">
                  <c:v>3.7</c:v>
                </c:pt>
                <c:pt idx="109">
                  <c:v>3.8</c:v>
                </c:pt>
                <c:pt idx="110">
                  <c:v>3.9</c:v>
                </c:pt>
                <c:pt idx="111">
                  <c:v>3.7</c:v>
                </c:pt>
                <c:pt idx="112">
                  <c:v>3.5</c:v>
                </c:pt>
                <c:pt idx="113">
                  <c:v>3.5</c:v>
                </c:pt>
                <c:pt idx="114">
                  <c:v>3.3</c:v>
                </c:pt>
                <c:pt idx="115">
                  <c:v>3.1</c:v>
                </c:pt>
                <c:pt idx="116">
                  <c:v>2.8</c:v>
                </c:pt>
                <c:pt idx="117">
                  <c:v>2.9</c:v>
                </c:pt>
                <c:pt idx="118">
                  <c:v>2.9</c:v>
                </c:pt>
                <c:pt idx="119">
                  <c:v>2.9</c:v>
                </c:pt>
                <c:pt idx="120">
                  <c:v>2.9</c:v>
                </c:pt>
                <c:pt idx="121">
                  <c:v>2.7</c:v>
                </c:pt>
                <c:pt idx="122">
                  <c:v>2.5</c:v>
                </c:pt>
                <c:pt idx="123">
                  <c:v>2.7</c:v>
                </c:pt>
                <c:pt idx="124">
                  <c:v>2.8</c:v>
                </c:pt>
                <c:pt idx="125">
                  <c:v>2.7</c:v>
                </c:pt>
                <c:pt idx="126">
                  <c:v>2.7</c:v>
                </c:pt>
                <c:pt idx="127">
                  <c:v>2.9</c:v>
                </c:pt>
                <c:pt idx="128">
                  <c:v>3</c:v>
                </c:pt>
                <c:pt idx="129">
                  <c:v>3</c:v>
                </c:pt>
                <c:pt idx="130">
                  <c:v>2.8</c:v>
                </c:pt>
                <c:pt idx="131">
                  <c:v>2.8</c:v>
                </c:pt>
                <c:pt idx="132">
                  <c:v>2.8</c:v>
                </c:pt>
                <c:pt idx="133">
                  <c:v>2.8</c:v>
                </c:pt>
                <c:pt idx="134">
                  <c:v>3</c:v>
                </c:pt>
                <c:pt idx="135">
                  <c:v>2.9</c:v>
                </c:pt>
                <c:pt idx="136">
                  <c:v>3</c:v>
                </c:pt>
                <c:pt idx="137">
                  <c:v>3</c:v>
                </c:pt>
                <c:pt idx="138">
                  <c:v>2.9</c:v>
                </c:pt>
                <c:pt idx="139">
                  <c:v>3.1</c:v>
                </c:pt>
                <c:pt idx="140">
                  <c:v>2.9</c:v>
                </c:pt>
                <c:pt idx="141">
                  <c:v>2.5</c:v>
                </c:pt>
                <c:pt idx="142">
                  <c:v>2.5</c:v>
                </c:pt>
                <c:pt idx="143">
                  <c:v>2.6</c:v>
                </c:pt>
                <c:pt idx="144">
                  <c:v>2.6</c:v>
                </c:pt>
                <c:pt idx="145">
                  <c:v>2.9</c:v>
                </c:pt>
                <c:pt idx="146">
                  <c:v>2.7</c:v>
                </c:pt>
                <c:pt idx="147">
                  <c:v>2.7</c:v>
                </c:pt>
                <c:pt idx="148">
                  <c:v>2.9</c:v>
                </c:pt>
                <c:pt idx="149">
                  <c:v>2.9</c:v>
                </c:pt>
                <c:pt idx="150">
                  <c:v>3</c:v>
                </c:pt>
                <c:pt idx="151">
                  <c:v>2.9</c:v>
                </c:pt>
                <c:pt idx="152">
                  <c:v>3</c:v>
                </c:pt>
                <c:pt idx="153">
                  <c:v>3.2</c:v>
                </c:pt>
                <c:pt idx="154">
                  <c:v>3.4</c:v>
                </c:pt>
                <c:pt idx="155">
                  <c:v>3.4</c:v>
                </c:pt>
                <c:pt idx="156">
                  <c:v>3.5</c:v>
                </c:pt>
                <c:pt idx="157">
                  <c:v>3.7</c:v>
                </c:pt>
                <c:pt idx="158">
                  <c:v>3.6</c:v>
                </c:pt>
                <c:pt idx="159">
                  <c:v>3.7</c:v>
                </c:pt>
                <c:pt idx="160">
                  <c:v>3.8</c:v>
                </c:pt>
                <c:pt idx="161">
                  <c:v>3.7</c:v>
                </c:pt>
              </c:numCache>
            </c:numRef>
          </c:val>
          <c:smooth val="0"/>
        </c:ser>
        <c:dLbls>
          <c:showLegendKey val="0"/>
          <c:showVal val="0"/>
          <c:showCatName val="0"/>
          <c:showSerName val="0"/>
          <c:showPercent val="0"/>
          <c:showBubbleSize val="0"/>
        </c:dLbls>
        <c:marker val="1"/>
        <c:smooth val="0"/>
        <c:axId val="179287168"/>
        <c:axId val="179288704"/>
      </c:lineChart>
      <c:dateAx>
        <c:axId val="179287168"/>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5E6A71"/>
                </a:solidFill>
                <a:latin typeface="Corbel" panose="020B0503020204020204" pitchFamily="34" charset="0"/>
                <a:ea typeface="+mn-ea"/>
                <a:cs typeface="+mn-cs"/>
              </a:defRPr>
            </a:pPr>
            <a:endParaRPr lang="nl-NL"/>
          </a:p>
        </c:txPr>
        <c:crossAx val="179288704"/>
        <c:crosses val="autoZero"/>
        <c:auto val="1"/>
        <c:lblOffset val="100"/>
        <c:baseTimeUnit val="months"/>
        <c:majorUnit val="24"/>
        <c:majorTimeUnit val="months"/>
      </c:dateAx>
      <c:valAx>
        <c:axId val="179288704"/>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5E6A71"/>
                </a:solidFill>
                <a:latin typeface="Corbel" panose="020B0503020204020204" pitchFamily="34" charset="0"/>
                <a:ea typeface="+mn-ea"/>
                <a:cs typeface="+mn-cs"/>
              </a:defRPr>
            </a:pPr>
            <a:endParaRPr lang="nl-NL"/>
          </a:p>
        </c:txPr>
        <c:crossAx val="179287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2000" b="0" i="0" u="none" strike="noStrike" kern="1200" spc="0" baseline="0">
                <a:solidFill>
                  <a:srgbClr val="000099"/>
                </a:solidFill>
                <a:latin typeface="Corbel" panose="020B0503020204020204" pitchFamily="34" charset="0"/>
                <a:ea typeface="+mn-ea"/>
                <a:cs typeface="+mn-cs"/>
              </a:defRPr>
            </a:pPr>
            <a:r>
              <a:rPr lang="nl-NL" sz="1000" dirty="0" smtClean="0"/>
              <a:t>Lagere</a:t>
            </a:r>
            <a:r>
              <a:rPr lang="nl-NL" sz="1000" baseline="0" dirty="0" smtClean="0"/>
              <a:t> werkloosheid, hogere lonen en stijgende huizenprijzen zorgen voor inflatie in Duitsland</a:t>
            </a:r>
            <a:endParaRPr lang="nl-NL" sz="1000" dirty="0"/>
          </a:p>
        </c:rich>
      </c:tx>
      <c:layout>
        <c:manualLayout>
          <c:xMode val="edge"/>
          <c:yMode val="edge"/>
          <c:x val="1.0578670689303756E-3"/>
          <c:y val="4.1043852882529236E-5"/>
        </c:manualLayout>
      </c:layout>
      <c:overlay val="0"/>
      <c:spPr>
        <a:noFill/>
        <a:ln>
          <a:noFill/>
        </a:ln>
        <a:effectLst/>
      </c:spPr>
    </c:title>
    <c:autoTitleDeleted val="0"/>
    <c:plotArea>
      <c:layout>
        <c:manualLayout>
          <c:layoutTarget val="inner"/>
          <c:xMode val="edge"/>
          <c:yMode val="edge"/>
          <c:x val="8.088451443569554E-2"/>
          <c:y val="0.13842315921230736"/>
          <c:w val="0.83432130358705159"/>
          <c:h val="0.76021191436098212"/>
        </c:manualLayout>
      </c:layout>
      <c:lineChart>
        <c:grouping val="standard"/>
        <c:varyColors val="0"/>
        <c:ser>
          <c:idx val="1"/>
          <c:order val="1"/>
          <c:tx>
            <c:strRef>
              <c:f>duitsland!$B$1</c:f>
              <c:strCache>
                <c:ptCount val="1"/>
                <c:pt idx="0">
                  <c:v>Werkloosheid</c:v>
                </c:pt>
              </c:strCache>
            </c:strRef>
          </c:tx>
          <c:spPr>
            <a:ln w="28575" cap="rnd">
              <a:solidFill>
                <a:schemeClr val="accent2"/>
              </a:solidFill>
              <a:round/>
              <a:headEnd type="none"/>
              <a:tailEnd type="none"/>
            </a:ln>
            <a:effectLst/>
          </c:spPr>
          <c:marker>
            <c:symbol val="none"/>
          </c:marker>
          <c:cat>
            <c:numRef>
              <c:f>duitsland!$A$2:$A$41</c:f>
              <c:numCache>
                <c:formatCode>m/d/yyyy</c:formatCode>
                <c:ptCount val="40"/>
                <c:pt idx="0">
                  <c:v>42369</c:v>
                </c:pt>
                <c:pt idx="1">
                  <c:v>42277</c:v>
                </c:pt>
                <c:pt idx="2">
                  <c:v>42185</c:v>
                </c:pt>
                <c:pt idx="3">
                  <c:v>42094</c:v>
                </c:pt>
                <c:pt idx="4">
                  <c:v>42004</c:v>
                </c:pt>
                <c:pt idx="5">
                  <c:v>41912</c:v>
                </c:pt>
                <c:pt idx="6">
                  <c:v>41820</c:v>
                </c:pt>
                <c:pt idx="7">
                  <c:v>41729</c:v>
                </c:pt>
                <c:pt idx="8">
                  <c:v>41639</c:v>
                </c:pt>
                <c:pt idx="9">
                  <c:v>41547</c:v>
                </c:pt>
                <c:pt idx="10">
                  <c:v>41455</c:v>
                </c:pt>
                <c:pt idx="11">
                  <c:v>41364</c:v>
                </c:pt>
                <c:pt idx="12">
                  <c:v>41274</c:v>
                </c:pt>
                <c:pt idx="13">
                  <c:v>41182</c:v>
                </c:pt>
                <c:pt idx="14">
                  <c:v>41090</c:v>
                </c:pt>
                <c:pt idx="15">
                  <c:v>40999</c:v>
                </c:pt>
                <c:pt idx="16">
                  <c:v>40908</c:v>
                </c:pt>
                <c:pt idx="17">
                  <c:v>40816</c:v>
                </c:pt>
                <c:pt idx="18">
                  <c:v>40724</c:v>
                </c:pt>
                <c:pt idx="19">
                  <c:v>40633</c:v>
                </c:pt>
                <c:pt idx="20">
                  <c:v>40543</c:v>
                </c:pt>
                <c:pt idx="21">
                  <c:v>40451</c:v>
                </c:pt>
                <c:pt idx="22">
                  <c:v>40359</c:v>
                </c:pt>
                <c:pt idx="23">
                  <c:v>40268</c:v>
                </c:pt>
                <c:pt idx="24">
                  <c:v>40178</c:v>
                </c:pt>
                <c:pt idx="25">
                  <c:v>40086</c:v>
                </c:pt>
                <c:pt idx="26">
                  <c:v>39994</c:v>
                </c:pt>
                <c:pt idx="27">
                  <c:v>39903</c:v>
                </c:pt>
                <c:pt idx="28">
                  <c:v>39813</c:v>
                </c:pt>
                <c:pt idx="29">
                  <c:v>39721</c:v>
                </c:pt>
                <c:pt idx="30">
                  <c:v>39629</c:v>
                </c:pt>
                <c:pt idx="31">
                  <c:v>39538</c:v>
                </c:pt>
                <c:pt idx="32">
                  <c:v>39447</c:v>
                </c:pt>
                <c:pt idx="33">
                  <c:v>39355</c:v>
                </c:pt>
                <c:pt idx="34">
                  <c:v>39263</c:v>
                </c:pt>
                <c:pt idx="35">
                  <c:v>39172</c:v>
                </c:pt>
                <c:pt idx="36">
                  <c:v>39082</c:v>
                </c:pt>
                <c:pt idx="37">
                  <c:v>38990</c:v>
                </c:pt>
                <c:pt idx="38">
                  <c:v>38898</c:v>
                </c:pt>
                <c:pt idx="39">
                  <c:v>38807</c:v>
                </c:pt>
              </c:numCache>
            </c:numRef>
          </c:cat>
          <c:val>
            <c:numRef>
              <c:f>duitsland!$B$2:$B$41</c:f>
              <c:numCache>
                <c:formatCode>General</c:formatCode>
                <c:ptCount val="40"/>
                <c:pt idx="0">
                  <c:v>6.3</c:v>
                </c:pt>
                <c:pt idx="1">
                  <c:v>6.4</c:v>
                </c:pt>
                <c:pt idx="2">
                  <c:v>6.4</c:v>
                </c:pt>
                <c:pt idx="3">
                  <c:v>6.5</c:v>
                </c:pt>
                <c:pt idx="4">
                  <c:v>6.5</c:v>
                </c:pt>
                <c:pt idx="5">
                  <c:v>6.7</c:v>
                </c:pt>
                <c:pt idx="6">
                  <c:v>6.7</c:v>
                </c:pt>
                <c:pt idx="7">
                  <c:v>6.8</c:v>
                </c:pt>
                <c:pt idx="8">
                  <c:v>6.8</c:v>
                </c:pt>
                <c:pt idx="9">
                  <c:v>6.8</c:v>
                </c:pt>
                <c:pt idx="10">
                  <c:v>6.8</c:v>
                </c:pt>
                <c:pt idx="11">
                  <c:v>6.9</c:v>
                </c:pt>
                <c:pt idx="12">
                  <c:v>6.9</c:v>
                </c:pt>
                <c:pt idx="13">
                  <c:v>6.8</c:v>
                </c:pt>
                <c:pt idx="14">
                  <c:v>6.8</c:v>
                </c:pt>
                <c:pt idx="15">
                  <c:v>6.8</c:v>
                </c:pt>
                <c:pt idx="16">
                  <c:v>6.8</c:v>
                </c:pt>
                <c:pt idx="17">
                  <c:v>6.9</c:v>
                </c:pt>
                <c:pt idx="18">
                  <c:v>7</c:v>
                </c:pt>
                <c:pt idx="19">
                  <c:v>7.2</c:v>
                </c:pt>
                <c:pt idx="20">
                  <c:v>7.4</c:v>
                </c:pt>
                <c:pt idx="21">
                  <c:v>7.5</c:v>
                </c:pt>
                <c:pt idx="22">
                  <c:v>7.7</c:v>
                </c:pt>
                <c:pt idx="23">
                  <c:v>8</c:v>
                </c:pt>
                <c:pt idx="24">
                  <c:v>8.1</c:v>
                </c:pt>
                <c:pt idx="25">
                  <c:v>8.1999999999999993</c:v>
                </c:pt>
                <c:pt idx="26">
                  <c:v>8.3000000000000007</c:v>
                </c:pt>
                <c:pt idx="27">
                  <c:v>8.1</c:v>
                </c:pt>
                <c:pt idx="28">
                  <c:v>7.7</c:v>
                </c:pt>
                <c:pt idx="29">
                  <c:v>7.6</c:v>
                </c:pt>
                <c:pt idx="30">
                  <c:v>7.7</c:v>
                </c:pt>
                <c:pt idx="31">
                  <c:v>7.9</c:v>
                </c:pt>
                <c:pt idx="32">
                  <c:v>8.4</c:v>
                </c:pt>
                <c:pt idx="33">
                  <c:v>8.6999999999999993</c:v>
                </c:pt>
                <c:pt idx="34">
                  <c:v>9</c:v>
                </c:pt>
                <c:pt idx="35">
                  <c:v>9.3000000000000007</c:v>
                </c:pt>
                <c:pt idx="36">
                  <c:v>9.8000000000000007</c:v>
                </c:pt>
                <c:pt idx="37">
                  <c:v>10.5</c:v>
                </c:pt>
                <c:pt idx="38">
                  <c:v>10.8</c:v>
                </c:pt>
                <c:pt idx="39">
                  <c:v>11.4</c:v>
                </c:pt>
              </c:numCache>
            </c:numRef>
          </c:val>
          <c:smooth val="0"/>
        </c:ser>
        <c:ser>
          <c:idx val="2"/>
          <c:order val="2"/>
          <c:tx>
            <c:strRef>
              <c:f>duitsland!$C$1</c:f>
              <c:strCache>
                <c:ptCount val="1"/>
                <c:pt idx="0">
                  <c:v>Loonkostenindex</c:v>
                </c:pt>
              </c:strCache>
            </c:strRef>
          </c:tx>
          <c:spPr>
            <a:ln w="28575" cap="rnd">
              <a:solidFill>
                <a:srgbClr val="90D1E3"/>
              </a:solidFill>
              <a:round/>
              <a:headEnd type="none"/>
              <a:tailEnd type="none"/>
            </a:ln>
            <a:effectLst/>
          </c:spPr>
          <c:marker>
            <c:symbol val="none"/>
          </c:marker>
          <c:cat>
            <c:numRef>
              <c:f>duitsland!$A$2:$A$41</c:f>
              <c:numCache>
                <c:formatCode>m/d/yyyy</c:formatCode>
                <c:ptCount val="40"/>
                <c:pt idx="0">
                  <c:v>42369</c:v>
                </c:pt>
                <c:pt idx="1">
                  <c:v>42277</c:v>
                </c:pt>
                <c:pt idx="2">
                  <c:v>42185</c:v>
                </c:pt>
                <c:pt idx="3">
                  <c:v>42094</c:v>
                </c:pt>
                <c:pt idx="4">
                  <c:v>42004</c:v>
                </c:pt>
                <c:pt idx="5">
                  <c:v>41912</c:v>
                </c:pt>
                <c:pt idx="6">
                  <c:v>41820</c:v>
                </c:pt>
                <c:pt idx="7">
                  <c:v>41729</c:v>
                </c:pt>
                <c:pt idx="8">
                  <c:v>41639</c:v>
                </c:pt>
                <c:pt idx="9">
                  <c:v>41547</c:v>
                </c:pt>
                <c:pt idx="10">
                  <c:v>41455</c:v>
                </c:pt>
                <c:pt idx="11">
                  <c:v>41364</c:v>
                </c:pt>
                <c:pt idx="12">
                  <c:v>41274</c:v>
                </c:pt>
                <c:pt idx="13">
                  <c:v>41182</c:v>
                </c:pt>
                <c:pt idx="14">
                  <c:v>41090</c:v>
                </c:pt>
                <c:pt idx="15">
                  <c:v>40999</c:v>
                </c:pt>
                <c:pt idx="16">
                  <c:v>40908</c:v>
                </c:pt>
                <c:pt idx="17">
                  <c:v>40816</c:v>
                </c:pt>
                <c:pt idx="18">
                  <c:v>40724</c:v>
                </c:pt>
                <c:pt idx="19">
                  <c:v>40633</c:v>
                </c:pt>
                <c:pt idx="20">
                  <c:v>40543</c:v>
                </c:pt>
                <c:pt idx="21">
                  <c:v>40451</c:v>
                </c:pt>
                <c:pt idx="22">
                  <c:v>40359</c:v>
                </c:pt>
                <c:pt idx="23">
                  <c:v>40268</c:v>
                </c:pt>
                <c:pt idx="24">
                  <c:v>40178</c:v>
                </c:pt>
                <c:pt idx="25">
                  <c:v>40086</c:v>
                </c:pt>
                <c:pt idx="26">
                  <c:v>39994</c:v>
                </c:pt>
                <c:pt idx="27">
                  <c:v>39903</c:v>
                </c:pt>
                <c:pt idx="28">
                  <c:v>39813</c:v>
                </c:pt>
                <c:pt idx="29">
                  <c:v>39721</c:v>
                </c:pt>
                <c:pt idx="30">
                  <c:v>39629</c:v>
                </c:pt>
                <c:pt idx="31">
                  <c:v>39538</c:v>
                </c:pt>
                <c:pt idx="32">
                  <c:v>39447</c:v>
                </c:pt>
                <c:pt idx="33">
                  <c:v>39355</c:v>
                </c:pt>
                <c:pt idx="34">
                  <c:v>39263</c:v>
                </c:pt>
                <c:pt idx="35">
                  <c:v>39172</c:v>
                </c:pt>
                <c:pt idx="36">
                  <c:v>39082</c:v>
                </c:pt>
                <c:pt idx="37">
                  <c:v>38990</c:v>
                </c:pt>
                <c:pt idx="38">
                  <c:v>38898</c:v>
                </c:pt>
                <c:pt idx="39">
                  <c:v>38807</c:v>
                </c:pt>
              </c:numCache>
            </c:numRef>
          </c:cat>
          <c:val>
            <c:numRef>
              <c:f>duitsland!$C$2:$C$41</c:f>
              <c:numCache>
                <c:formatCode>General</c:formatCode>
                <c:ptCount val="40"/>
                <c:pt idx="1">
                  <c:v>2.8000000000000003</c:v>
                </c:pt>
                <c:pt idx="2">
                  <c:v>2.7333333333333329</c:v>
                </c:pt>
                <c:pt idx="3">
                  <c:v>2.6</c:v>
                </c:pt>
                <c:pt idx="4">
                  <c:v>2.3000000000000003</c:v>
                </c:pt>
                <c:pt idx="5">
                  <c:v>1.7833333333333334</c:v>
                </c:pt>
                <c:pt idx="6">
                  <c:v>1.3</c:v>
                </c:pt>
                <c:pt idx="7">
                  <c:v>0.73666666666666669</c:v>
                </c:pt>
                <c:pt idx="8">
                  <c:v>1.01</c:v>
                </c:pt>
                <c:pt idx="9">
                  <c:v>1.93</c:v>
                </c:pt>
                <c:pt idx="10">
                  <c:v>3.0366666666666666</c:v>
                </c:pt>
                <c:pt idx="11">
                  <c:v>3.6933333333333334</c:v>
                </c:pt>
                <c:pt idx="12">
                  <c:v>3.5066666666666664</c:v>
                </c:pt>
                <c:pt idx="13">
                  <c:v>2.9733333333333332</c:v>
                </c:pt>
                <c:pt idx="14">
                  <c:v>2.956666666666667</c:v>
                </c:pt>
                <c:pt idx="15">
                  <c:v>2.7433333333333336</c:v>
                </c:pt>
                <c:pt idx="16">
                  <c:v>3.19</c:v>
                </c:pt>
                <c:pt idx="17">
                  <c:v>2.64</c:v>
                </c:pt>
                <c:pt idx="18">
                  <c:v>2.2833333333333332</c:v>
                </c:pt>
                <c:pt idx="19">
                  <c:v>1.4000000000000001</c:v>
                </c:pt>
                <c:pt idx="20">
                  <c:v>1.1066666666666667</c:v>
                </c:pt>
                <c:pt idx="21">
                  <c:v>0.97000000000000008</c:v>
                </c:pt>
                <c:pt idx="22">
                  <c:v>0.71</c:v>
                </c:pt>
                <c:pt idx="23">
                  <c:v>1.4333333333333333</c:v>
                </c:pt>
                <c:pt idx="24">
                  <c:v>2.6033333333333335</c:v>
                </c:pt>
                <c:pt idx="25">
                  <c:v>3.69</c:v>
                </c:pt>
                <c:pt idx="26">
                  <c:v>3.7333333333333329</c:v>
                </c:pt>
                <c:pt idx="27">
                  <c:v>2.8333333333333335</c:v>
                </c:pt>
                <c:pt idx="28">
                  <c:v>2.08</c:v>
                </c:pt>
                <c:pt idx="29">
                  <c:v>2.1066666666666669</c:v>
                </c:pt>
                <c:pt idx="30">
                  <c:v>1.7400000000000002</c:v>
                </c:pt>
                <c:pt idx="31">
                  <c:v>1.61</c:v>
                </c:pt>
                <c:pt idx="32">
                  <c:v>0.83333333333333337</c:v>
                </c:pt>
                <c:pt idx="33">
                  <c:v>0.63333333333333341</c:v>
                </c:pt>
                <c:pt idx="34">
                  <c:v>0.81666666666666676</c:v>
                </c:pt>
                <c:pt idx="35">
                  <c:v>1.0666666666666667</c:v>
                </c:pt>
                <c:pt idx="36">
                  <c:v>1.4333333333333333</c:v>
                </c:pt>
                <c:pt idx="37">
                  <c:v>1.0599999999999998</c:v>
                </c:pt>
                <c:pt idx="38">
                  <c:v>0.76</c:v>
                </c:pt>
                <c:pt idx="39">
                  <c:v>0.08</c:v>
                </c:pt>
              </c:numCache>
            </c:numRef>
          </c:val>
          <c:smooth val="0"/>
        </c:ser>
        <c:dLbls>
          <c:showLegendKey val="0"/>
          <c:showVal val="0"/>
          <c:showCatName val="0"/>
          <c:showSerName val="0"/>
          <c:showPercent val="0"/>
          <c:showBubbleSize val="0"/>
        </c:dLbls>
        <c:marker val="1"/>
        <c:smooth val="0"/>
        <c:axId val="179344512"/>
        <c:axId val="179346048"/>
      </c:lineChart>
      <c:lineChart>
        <c:grouping val="standard"/>
        <c:varyColors val="0"/>
        <c:ser>
          <c:idx val="0"/>
          <c:order val="0"/>
          <c:tx>
            <c:strRef>
              <c:f>duitsland!$D$1</c:f>
              <c:strCache>
                <c:ptCount val="1"/>
                <c:pt idx="0">
                  <c:v>Huizenprijzen (rechter-as, 2010=100)</c:v>
                </c:pt>
              </c:strCache>
            </c:strRef>
          </c:tx>
          <c:spPr>
            <a:ln w="28575" cap="rnd">
              <a:solidFill>
                <a:schemeClr val="accent1"/>
              </a:solidFill>
              <a:round/>
              <a:headEnd type="none"/>
              <a:tailEnd type="none"/>
            </a:ln>
            <a:effectLst/>
          </c:spPr>
          <c:marker>
            <c:symbol val="none"/>
          </c:marker>
          <c:cat>
            <c:numRef>
              <c:f>duitsland!$A$2:$A$41</c:f>
              <c:numCache>
                <c:formatCode>m/d/yyyy</c:formatCode>
                <c:ptCount val="40"/>
                <c:pt idx="0">
                  <c:v>42369</c:v>
                </c:pt>
                <c:pt idx="1">
                  <c:v>42277</c:v>
                </c:pt>
                <c:pt idx="2">
                  <c:v>42185</c:v>
                </c:pt>
                <c:pt idx="3">
                  <c:v>42094</c:v>
                </c:pt>
                <c:pt idx="4">
                  <c:v>42004</c:v>
                </c:pt>
                <c:pt idx="5">
                  <c:v>41912</c:v>
                </c:pt>
                <c:pt idx="6">
                  <c:v>41820</c:v>
                </c:pt>
                <c:pt idx="7">
                  <c:v>41729</c:v>
                </c:pt>
                <c:pt idx="8">
                  <c:v>41639</c:v>
                </c:pt>
                <c:pt idx="9">
                  <c:v>41547</c:v>
                </c:pt>
                <c:pt idx="10">
                  <c:v>41455</c:v>
                </c:pt>
                <c:pt idx="11">
                  <c:v>41364</c:v>
                </c:pt>
                <c:pt idx="12">
                  <c:v>41274</c:v>
                </c:pt>
                <c:pt idx="13">
                  <c:v>41182</c:v>
                </c:pt>
                <c:pt idx="14">
                  <c:v>41090</c:v>
                </c:pt>
                <c:pt idx="15">
                  <c:v>40999</c:v>
                </c:pt>
                <c:pt idx="16">
                  <c:v>40908</c:v>
                </c:pt>
                <c:pt idx="17">
                  <c:v>40816</c:v>
                </c:pt>
                <c:pt idx="18">
                  <c:v>40724</c:v>
                </c:pt>
                <c:pt idx="19">
                  <c:v>40633</c:v>
                </c:pt>
                <c:pt idx="20">
                  <c:v>40543</c:v>
                </c:pt>
                <c:pt idx="21">
                  <c:v>40451</c:v>
                </c:pt>
                <c:pt idx="22">
                  <c:v>40359</c:v>
                </c:pt>
                <c:pt idx="23">
                  <c:v>40268</c:v>
                </c:pt>
                <c:pt idx="24">
                  <c:v>40178</c:v>
                </c:pt>
                <c:pt idx="25">
                  <c:v>40086</c:v>
                </c:pt>
                <c:pt idx="26">
                  <c:v>39994</c:v>
                </c:pt>
                <c:pt idx="27">
                  <c:v>39903</c:v>
                </c:pt>
                <c:pt idx="28">
                  <c:v>39813</c:v>
                </c:pt>
                <c:pt idx="29">
                  <c:v>39721</c:v>
                </c:pt>
                <c:pt idx="30">
                  <c:v>39629</c:v>
                </c:pt>
                <c:pt idx="31">
                  <c:v>39538</c:v>
                </c:pt>
                <c:pt idx="32">
                  <c:v>39447</c:v>
                </c:pt>
                <c:pt idx="33">
                  <c:v>39355</c:v>
                </c:pt>
                <c:pt idx="34">
                  <c:v>39263</c:v>
                </c:pt>
                <c:pt idx="35">
                  <c:v>39172</c:v>
                </c:pt>
                <c:pt idx="36">
                  <c:v>39082</c:v>
                </c:pt>
                <c:pt idx="37">
                  <c:v>38990</c:v>
                </c:pt>
                <c:pt idx="38">
                  <c:v>38898</c:v>
                </c:pt>
                <c:pt idx="39">
                  <c:v>38807</c:v>
                </c:pt>
              </c:numCache>
            </c:numRef>
          </c:cat>
          <c:val>
            <c:numRef>
              <c:f>duitsland!$D$2:$D$41</c:f>
              <c:numCache>
                <c:formatCode>General</c:formatCode>
                <c:ptCount val="40"/>
                <c:pt idx="0">
                  <c:v>117.5</c:v>
                </c:pt>
                <c:pt idx="1">
                  <c:v>117</c:v>
                </c:pt>
                <c:pt idx="2">
                  <c:v>116.5</c:v>
                </c:pt>
                <c:pt idx="3">
                  <c:v>116</c:v>
                </c:pt>
                <c:pt idx="4">
                  <c:v>113.6</c:v>
                </c:pt>
                <c:pt idx="5">
                  <c:v>113.8</c:v>
                </c:pt>
                <c:pt idx="6">
                  <c:v>113.4</c:v>
                </c:pt>
                <c:pt idx="7">
                  <c:v>111.8</c:v>
                </c:pt>
                <c:pt idx="8">
                  <c:v>110.9</c:v>
                </c:pt>
                <c:pt idx="9">
                  <c:v>110.8</c:v>
                </c:pt>
                <c:pt idx="10">
                  <c:v>111</c:v>
                </c:pt>
                <c:pt idx="11">
                  <c:v>108.9</c:v>
                </c:pt>
                <c:pt idx="12">
                  <c:v>109.3</c:v>
                </c:pt>
                <c:pt idx="13">
                  <c:v>107.8</c:v>
                </c:pt>
                <c:pt idx="14">
                  <c:v>106.3</c:v>
                </c:pt>
                <c:pt idx="15">
                  <c:v>104.9</c:v>
                </c:pt>
                <c:pt idx="16">
                  <c:v>104.1</c:v>
                </c:pt>
                <c:pt idx="17">
                  <c:v>103.4</c:v>
                </c:pt>
                <c:pt idx="18">
                  <c:v>103.9</c:v>
                </c:pt>
                <c:pt idx="19">
                  <c:v>102.6</c:v>
                </c:pt>
                <c:pt idx="20">
                  <c:v>99.9</c:v>
                </c:pt>
                <c:pt idx="21">
                  <c:v>100.6</c:v>
                </c:pt>
                <c:pt idx="22">
                  <c:v>100.5</c:v>
                </c:pt>
                <c:pt idx="23">
                  <c:v>99</c:v>
                </c:pt>
                <c:pt idx="24">
                  <c:v>100.4</c:v>
                </c:pt>
                <c:pt idx="25">
                  <c:v>98.9</c:v>
                </c:pt>
                <c:pt idx="26">
                  <c:v>99.1</c:v>
                </c:pt>
                <c:pt idx="27">
                  <c:v>97.6</c:v>
                </c:pt>
                <c:pt idx="28">
                  <c:v>97.6</c:v>
                </c:pt>
                <c:pt idx="29">
                  <c:v>97.3</c:v>
                </c:pt>
                <c:pt idx="30">
                  <c:v>99.1</c:v>
                </c:pt>
                <c:pt idx="31">
                  <c:v>98.8</c:v>
                </c:pt>
                <c:pt idx="32">
                  <c:v>97.3</c:v>
                </c:pt>
                <c:pt idx="33">
                  <c:v>97.3</c:v>
                </c:pt>
                <c:pt idx="34">
                  <c:v>97.5</c:v>
                </c:pt>
                <c:pt idx="35">
                  <c:v>95.4</c:v>
                </c:pt>
                <c:pt idx="36">
                  <c:v>99</c:v>
                </c:pt>
                <c:pt idx="37">
                  <c:v>98.2</c:v>
                </c:pt>
                <c:pt idx="38">
                  <c:v>99.6</c:v>
                </c:pt>
                <c:pt idx="39">
                  <c:v>99.2</c:v>
                </c:pt>
              </c:numCache>
            </c:numRef>
          </c:val>
          <c:smooth val="0"/>
        </c:ser>
        <c:dLbls>
          <c:showLegendKey val="0"/>
          <c:showVal val="0"/>
          <c:showCatName val="0"/>
          <c:showSerName val="0"/>
          <c:showPercent val="0"/>
          <c:showBubbleSize val="0"/>
        </c:dLbls>
        <c:marker val="1"/>
        <c:smooth val="0"/>
        <c:axId val="179361664"/>
        <c:axId val="179360128"/>
      </c:lineChart>
      <c:dateAx>
        <c:axId val="179344512"/>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5E6A71"/>
                </a:solidFill>
                <a:latin typeface="Corbel" panose="020B0503020204020204" pitchFamily="34" charset="0"/>
                <a:ea typeface="+mn-ea"/>
                <a:cs typeface="+mn-cs"/>
              </a:defRPr>
            </a:pPr>
            <a:endParaRPr lang="nl-NL"/>
          </a:p>
        </c:txPr>
        <c:crossAx val="179346048"/>
        <c:crosses val="autoZero"/>
        <c:auto val="1"/>
        <c:lblOffset val="100"/>
        <c:baseTimeUnit val="months"/>
        <c:majorUnit val="24"/>
        <c:majorTimeUnit val="months"/>
      </c:dateAx>
      <c:valAx>
        <c:axId val="179346048"/>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E6A71"/>
                </a:solidFill>
                <a:latin typeface="Corbel" panose="020B0503020204020204" pitchFamily="34" charset="0"/>
                <a:ea typeface="+mn-ea"/>
                <a:cs typeface="+mn-cs"/>
              </a:defRPr>
            </a:pPr>
            <a:endParaRPr lang="nl-NL"/>
          </a:p>
        </c:txPr>
        <c:crossAx val="179344512"/>
        <c:crosses val="autoZero"/>
        <c:crossBetween val="between"/>
      </c:valAx>
      <c:valAx>
        <c:axId val="179360128"/>
        <c:scaling>
          <c:orientation val="minMax"/>
          <c:min val="90"/>
        </c:scaling>
        <c:delete val="0"/>
        <c:axPos val="r"/>
        <c:numFmt formatCode="General" sourceLinked="1"/>
        <c:majorTickMark val="out"/>
        <c:minorTickMark val="none"/>
        <c:tickLblPos val="nextTo"/>
        <c:txPr>
          <a:bodyPr/>
          <a:lstStyle/>
          <a:p>
            <a:pPr>
              <a:defRPr>
                <a:solidFill>
                  <a:schemeClr val="bg1">
                    <a:lumMod val="75000"/>
                  </a:schemeClr>
                </a:solidFill>
              </a:defRPr>
            </a:pPr>
            <a:endParaRPr lang="nl-NL"/>
          </a:p>
        </c:txPr>
        <c:crossAx val="179361664"/>
        <c:crosses val="max"/>
        <c:crossBetween val="between"/>
      </c:valAx>
      <c:dateAx>
        <c:axId val="179361664"/>
        <c:scaling>
          <c:orientation val="minMax"/>
        </c:scaling>
        <c:delete val="1"/>
        <c:axPos val="b"/>
        <c:numFmt formatCode="m/d/yyyy" sourceLinked="1"/>
        <c:majorTickMark val="out"/>
        <c:minorTickMark val="none"/>
        <c:tickLblPos val="nextTo"/>
        <c:crossAx val="179360128"/>
        <c:crosses val="autoZero"/>
        <c:auto val="1"/>
        <c:lblOffset val="100"/>
        <c:baseTimeUnit val="months"/>
      </c:dateAx>
      <c:spPr>
        <a:noFill/>
        <a:ln>
          <a:noFill/>
        </a:ln>
        <a:effectLst/>
      </c:spPr>
    </c:plotArea>
    <c:legend>
      <c:legendPos val="b"/>
      <c:layout>
        <c:manualLayout>
          <c:xMode val="edge"/>
          <c:yMode val="edge"/>
          <c:x val="0.1406446397226975"/>
          <c:y val="0.12427874889021495"/>
          <c:w val="0.68800620798162293"/>
          <c:h val="0.15848981908684703"/>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5E6A71"/>
              </a:solidFill>
              <a:latin typeface="Corbel" panose="020B0503020204020204" pitchFamily="34" charset="0"/>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rgbClr val="000099"/>
                </a:solidFill>
                <a:latin typeface="Corbel" panose="020B0503020204020204" pitchFamily="34" charset="0"/>
                <a:ea typeface="+mn-ea"/>
                <a:cs typeface="+mn-cs"/>
              </a:defRPr>
            </a:pPr>
            <a:r>
              <a:rPr lang="nl-NL" sz="1100"/>
              <a:t>3e</a:t>
            </a:r>
            <a:r>
              <a:rPr lang="nl-NL" sz="1100" baseline="0"/>
              <a:t> kwartaal: China</a:t>
            </a:r>
            <a:endParaRPr lang="nl-NL" sz="1100"/>
          </a:p>
        </c:rich>
      </c:tx>
      <c:layout>
        <c:manualLayout>
          <c:xMode val="edge"/>
          <c:yMode val="edge"/>
          <c:x val="1.0577705451586656E-3"/>
          <c:y val="2.2222222222222223E-2"/>
        </c:manualLayout>
      </c:layout>
      <c:overlay val="0"/>
      <c:spPr>
        <a:noFill/>
        <a:ln>
          <a:noFill/>
        </a:ln>
        <a:effectLst/>
      </c:spPr>
    </c:title>
    <c:autoTitleDeleted val="0"/>
    <c:plotArea>
      <c:layout>
        <c:manualLayout>
          <c:layoutTarget val="inner"/>
          <c:xMode val="edge"/>
          <c:yMode val="edge"/>
          <c:x val="0.24143734170453526"/>
          <c:y val="0.10076311463826432"/>
          <c:w val="0.6831851502532188"/>
          <c:h val="0.81310871665950546"/>
        </c:manualLayout>
      </c:layout>
      <c:lineChart>
        <c:grouping val="standard"/>
        <c:varyColors val="0"/>
        <c:ser>
          <c:idx val="0"/>
          <c:order val="0"/>
          <c:tx>
            <c:strRef>
              <c:f>Blad1!$H$67</c:f>
              <c:strCache>
                <c:ptCount val="1"/>
                <c:pt idx="0">
                  <c:v>aandelen - 9,6%</c:v>
                </c:pt>
              </c:strCache>
            </c:strRef>
          </c:tx>
          <c:spPr>
            <a:ln w="28575" cap="rnd">
              <a:solidFill>
                <a:schemeClr val="accent1"/>
              </a:solidFill>
              <a:round/>
              <a:headEnd type="none"/>
              <a:tailEnd type="none"/>
            </a:ln>
            <a:effectLst/>
          </c:spPr>
          <c:marker>
            <c:symbol val="none"/>
          </c:marker>
          <c:cat>
            <c:numRef>
              <c:f>Blad1!$G$68:$G$134</c:f>
              <c:numCache>
                <c:formatCode>[$-F800]dddd\,\ mmmm\ dd\,\ yyyy</c:formatCode>
                <c:ptCount val="67"/>
                <c:pt idx="0">
                  <c:v>42277</c:v>
                </c:pt>
                <c:pt idx="1">
                  <c:v>42276</c:v>
                </c:pt>
                <c:pt idx="2">
                  <c:v>42275</c:v>
                </c:pt>
                <c:pt idx="3">
                  <c:v>42272</c:v>
                </c:pt>
                <c:pt idx="4">
                  <c:v>42271</c:v>
                </c:pt>
                <c:pt idx="5">
                  <c:v>42270</c:v>
                </c:pt>
                <c:pt idx="6">
                  <c:v>42269</c:v>
                </c:pt>
                <c:pt idx="7">
                  <c:v>42268</c:v>
                </c:pt>
                <c:pt idx="8">
                  <c:v>42265</c:v>
                </c:pt>
                <c:pt idx="9">
                  <c:v>42264</c:v>
                </c:pt>
                <c:pt idx="10">
                  <c:v>42263</c:v>
                </c:pt>
                <c:pt idx="11">
                  <c:v>42262</c:v>
                </c:pt>
                <c:pt idx="12">
                  <c:v>42261</c:v>
                </c:pt>
                <c:pt idx="13">
                  <c:v>42258</c:v>
                </c:pt>
                <c:pt idx="14">
                  <c:v>42257</c:v>
                </c:pt>
                <c:pt idx="15">
                  <c:v>42256</c:v>
                </c:pt>
                <c:pt idx="16">
                  <c:v>42255</c:v>
                </c:pt>
                <c:pt idx="17">
                  <c:v>42254</c:v>
                </c:pt>
                <c:pt idx="18">
                  <c:v>42251</c:v>
                </c:pt>
                <c:pt idx="19">
                  <c:v>42250</c:v>
                </c:pt>
                <c:pt idx="20">
                  <c:v>42249</c:v>
                </c:pt>
                <c:pt idx="21">
                  <c:v>42248</c:v>
                </c:pt>
                <c:pt idx="22">
                  <c:v>42247</c:v>
                </c:pt>
                <c:pt idx="23">
                  <c:v>42244</c:v>
                </c:pt>
                <c:pt idx="24">
                  <c:v>42243</c:v>
                </c:pt>
                <c:pt idx="25">
                  <c:v>42242</c:v>
                </c:pt>
                <c:pt idx="26">
                  <c:v>42241</c:v>
                </c:pt>
                <c:pt idx="27">
                  <c:v>42240</c:v>
                </c:pt>
                <c:pt idx="28">
                  <c:v>42237</c:v>
                </c:pt>
                <c:pt idx="29">
                  <c:v>42236</c:v>
                </c:pt>
                <c:pt idx="30">
                  <c:v>42235</c:v>
                </c:pt>
                <c:pt idx="31">
                  <c:v>42234</c:v>
                </c:pt>
                <c:pt idx="32">
                  <c:v>42233</c:v>
                </c:pt>
                <c:pt idx="33">
                  <c:v>42230</c:v>
                </c:pt>
                <c:pt idx="34">
                  <c:v>42229</c:v>
                </c:pt>
                <c:pt idx="35">
                  <c:v>42228</c:v>
                </c:pt>
                <c:pt idx="36">
                  <c:v>42227</c:v>
                </c:pt>
                <c:pt idx="37">
                  <c:v>42226</c:v>
                </c:pt>
                <c:pt idx="38">
                  <c:v>42223</c:v>
                </c:pt>
                <c:pt idx="39">
                  <c:v>42222</c:v>
                </c:pt>
                <c:pt idx="40">
                  <c:v>42221</c:v>
                </c:pt>
                <c:pt idx="41">
                  <c:v>42220</c:v>
                </c:pt>
                <c:pt idx="42">
                  <c:v>42219</c:v>
                </c:pt>
                <c:pt idx="43">
                  <c:v>42216</c:v>
                </c:pt>
                <c:pt idx="44">
                  <c:v>42215</c:v>
                </c:pt>
                <c:pt idx="45">
                  <c:v>42214</c:v>
                </c:pt>
                <c:pt idx="46">
                  <c:v>42213</c:v>
                </c:pt>
                <c:pt idx="47">
                  <c:v>42212</c:v>
                </c:pt>
                <c:pt idx="48">
                  <c:v>42209</c:v>
                </c:pt>
                <c:pt idx="49">
                  <c:v>42208</c:v>
                </c:pt>
                <c:pt idx="50">
                  <c:v>42207</c:v>
                </c:pt>
                <c:pt idx="51">
                  <c:v>42206</c:v>
                </c:pt>
                <c:pt idx="52">
                  <c:v>42205</c:v>
                </c:pt>
                <c:pt idx="53">
                  <c:v>42202</c:v>
                </c:pt>
                <c:pt idx="54">
                  <c:v>42201</c:v>
                </c:pt>
                <c:pt idx="55">
                  <c:v>42200</c:v>
                </c:pt>
                <c:pt idx="56">
                  <c:v>42199</c:v>
                </c:pt>
                <c:pt idx="57">
                  <c:v>42198</c:v>
                </c:pt>
                <c:pt idx="58">
                  <c:v>42195</c:v>
                </c:pt>
                <c:pt idx="59">
                  <c:v>42194</c:v>
                </c:pt>
                <c:pt idx="60">
                  <c:v>42193</c:v>
                </c:pt>
                <c:pt idx="61">
                  <c:v>42192</c:v>
                </c:pt>
                <c:pt idx="62">
                  <c:v>42191</c:v>
                </c:pt>
                <c:pt idx="63">
                  <c:v>42188</c:v>
                </c:pt>
                <c:pt idx="64">
                  <c:v>42187</c:v>
                </c:pt>
                <c:pt idx="65">
                  <c:v>42186</c:v>
                </c:pt>
                <c:pt idx="66">
                  <c:v>42185</c:v>
                </c:pt>
              </c:numCache>
            </c:numRef>
          </c:cat>
          <c:val>
            <c:numRef>
              <c:f>Blad1!$H$68:$H$134</c:f>
              <c:numCache>
                <c:formatCode>General</c:formatCode>
                <c:ptCount val="67"/>
                <c:pt idx="0">
                  <c:v>90.383714628338524</c:v>
                </c:pt>
                <c:pt idx="1">
                  <c:v>88.132974640551083</c:v>
                </c:pt>
                <c:pt idx="2">
                  <c:v>88.767635251620362</c:v>
                </c:pt>
                <c:pt idx="3">
                  <c:v>90.852414432398092</c:v>
                </c:pt>
                <c:pt idx="4">
                  <c:v>89.515225233399605</c:v>
                </c:pt>
                <c:pt idx="5">
                  <c:v>91.212353811029061</c:v>
                </c:pt>
                <c:pt idx="6">
                  <c:v>91.697300240082185</c:v>
                </c:pt>
                <c:pt idx="7">
                  <c:v>92.719427530243237</c:v>
                </c:pt>
                <c:pt idx="8">
                  <c:v>91.476530064226282</c:v>
                </c:pt>
                <c:pt idx="9">
                  <c:v>93.06446906029521</c:v>
                </c:pt>
                <c:pt idx="10">
                  <c:v>93.225954381929327</c:v>
                </c:pt>
                <c:pt idx="11">
                  <c:v>92.208976965351169</c:v>
                </c:pt>
                <c:pt idx="12">
                  <c:v>91.37052849964563</c:v>
                </c:pt>
                <c:pt idx="13">
                  <c:v>91.700120408949005</c:v>
                </c:pt>
                <c:pt idx="14">
                  <c:v>92.152389663958473</c:v>
                </c:pt>
                <c:pt idx="15">
                  <c:v>92.795694705684724</c:v>
                </c:pt>
                <c:pt idx="16">
                  <c:v>92.369481358683785</c:v>
                </c:pt>
                <c:pt idx="17">
                  <c:v>90.981283888007397</c:v>
                </c:pt>
                <c:pt idx="18">
                  <c:v>91.294016092128786</c:v>
                </c:pt>
                <c:pt idx="19">
                  <c:v>93.000770028716673</c:v>
                </c:pt>
                <c:pt idx="20">
                  <c:v>91.459792975081967</c:v>
                </c:pt>
                <c:pt idx="21">
                  <c:v>90.508782986779536</c:v>
                </c:pt>
                <c:pt idx="22">
                  <c:v>93.425634599303052</c:v>
                </c:pt>
                <c:pt idx="23">
                  <c:v>93.947611071737725</c:v>
                </c:pt>
                <c:pt idx="24">
                  <c:v>93.528080298790755</c:v>
                </c:pt>
                <c:pt idx="25">
                  <c:v>89.976138919066045</c:v>
                </c:pt>
                <c:pt idx="26">
                  <c:v>88.288145236244304</c:v>
                </c:pt>
                <c:pt idx="27">
                  <c:v>87.130343300382307</c:v>
                </c:pt>
                <c:pt idx="28">
                  <c:v>92.703671369400425</c:v>
                </c:pt>
                <c:pt idx="29">
                  <c:v>96.225510511872898</c:v>
                </c:pt>
                <c:pt idx="30">
                  <c:v>99.071551362632022</c:v>
                </c:pt>
                <c:pt idx="31">
                  <c:v>100.28980300507384</c:v>
                </c:pt>
                <c:pt idx="32">
                  <c:v>100.23812034518866</c:v>
                </c:pt>
                <c:pt idx="33">
                  <c:v>99.731900033596773</c:v>
                </c:pt>
                <c:pt idx="34">
                  <c:v>99.466191079928493</c:v>
                </c:pt>
                <c:pt idx="35">
                  <c:v>98.88462321317779</c:v>
                </c:pt>
                <c:pt idx="36">
                  <c:v>100.70216073981612</c:v>
                </c:pt>
                <c:pt idx="37">
                  <c:v>102.3005834071073</c:v>
                </c:pt>
                <c:pt idx="38">
                  <c:v>101.63888595972799</c:v>
                </c:pt>
                <c:pt idx="39">
                  <c:v>102.16086243216267</c:v>
                </c:pt>
                <c:pt idx="40">
                  <c:v>103.18513550298323</c:v>
                </c:pt>
                <c:pt idx="41">
                  <c:v>102.09532416001883</c:v>
                </c:pt>
                <c:pt idx="42">
                  <c:v>102.07736091049765</c:v>
                </c:pt>
                <c:pt idx="43">
                  <c:v>101.7220809412988</c:v>
                </c:pt>
                <c:pt idx="44">
                  <c:v>102.48211645090331</c:v>
                </c:pt>
                <c:pt idx="45">
                  <c:v>101.59223055738798</c:v>
                </c:pt>
                <c:pt idx="46">
                  <c:v>100.72650002329704</c:v>
                </c:pt>
                <c:pt idx="47">
                  <c:v>99.462389982760186</c:v>
                </c:pt>
                <c:pt idx="48">
                  <c:v>101.51590207392766</c:v>
                </c:pt>
                <c:pt idx="49">
                  <c:v>102.44514771554059</c:v>
                </c:pt>
                <c:pt idx="50">
                  <c:v>103.54231602076625</c:v>
                </c:pt>
                <c:pt idx="51">
                  <c:v>103.82666261216301</c:v>
                </c:pt>
                <c:pt idx="52">
                  <c:v>104.67344896843127</c:v>
                </c:pt>
                <c:pt idx="53">
                  <c:v>104.76663715707359</c:v>
                </c:pt>
                <c:pt idx="54">
                  <c:v>104.34324397893946</c:v>
                </c:pt>
                <c:pt idx="55">
                  <c:v>103.06975381151953</c:v>
                </c:pt>
                <c:pt idx="56">
                  <c:v>102.75015510928766</c:v>
                </c:pt>
                <c:pt idx="57">
                  <c:v>102.11420702982268</c:v>
                </c:pt>
                <c:pt idx="58">
                  <c:v>99.723255602939844</c:v>
                </c:pt>
                <c:pt idx="59">
                  <c:v>99.386613271469443</c:v>
                </c:pt>
                <c:pt idx="60">
                  <c:v>98.49157750437125</c:v>
                </c:pt>
                <c:pt idx="61">
                  <c:v>100.88118015483954</c:v>
                </c:pt>
                <c:pt idx="62">
                  <c:v>99.993869198115632</c:v>
                </c:pt>
                <c:pt idx="63">
                  <c:v>100.76831209214841</c:v>
                </c:pt>
                <c:pt idx="64">
                  <c:v>100.95051952415169</c:v>
                </c:pt>
                <c:pt idx="65">
                  <c:v>100.96547868074953</c:v>
                </c:pt>
                <c:pt idx="66">
                  <c:v>100</c:v>
                </c:pt>
              </c:numCache>
            </c:numRef>
          </c:val>
          <c:smooth val="0"/>
        </c:ser>
        <c:ser>
          <c:idx val="1"/>
          <c:order val="1"/>
          <c:tx>
            <c:strRef>
              <c:f>Blad1!$I$67</c:f>
              <c:strCache>
                <c:ptCount val="1"/>
                <c:pt idx="0">
                  <c:v>obligaties +1,7%</c:v>
                </c:pt>
              </c:strCache>
            </c:strRef>
          </c:tx>
          <c:spPr>
            <a:ln w="28575" cap="rnd">
              <a:solidFill>
                <a:schemeClr val="accent2"/>
              </a:solidFill>
              <a:round/>
              <a:headEnd type="none"/>
              <a:tailEnd type="none"/>
            </a:ln>
            <a:effectLst/>
          </c:spPr>
          <c:marker>
            <c:symbol val="none"/>
          </c:marker>
          <c:cat>
            <c:numRef>
              <c:f>Blad1!$G$68:$G$134</c:f>
              <c:numCache>
                <c:formatCode>[$-F800]dddd\,\ mmmm\ dd\,\ yyyy</c:formatCode>
                <c:ptCount val="67"/>
                <c:pt idx="0">
                  <c:v>42277</c:v>
                </c:pt>
                <c:pt idx="1">
                  <c:v>42276</c:v>
                </c:pt>
                <c:pt idx="2">
                  <c:v>42275</c:v>
                </c:pt>
                <c:pt idx="3">
                  <c:v>42272</c:v>
                </c:pt>
                <c:pt idx="4">
                  <c:v>42271</c:v>
                </c:pt>
                <c:pt idx="5">
                  <c:v>42270</c:v>
                </c:pt>
                <c:pt idx="6">
                  <c:v>42269</c:v>
                </c:pt>
                <c:pt idx="7">
                  <c:v>42268</c:v>
                </c:pt>
                <c:pt idx="8">
                  <c:v>42265</c:v>
                </c:pt>
                <c:pt idx="9">
                  <c:v>42264</c:v>
                </c:pt>
                <c:pt idx="10">
                  <c:v>42263</c:v>
                </c:pt>
                <c:pt idx="11">
                  <c:v>42262</c:v>
                </c:pt>
                <c:pt idx="12">
                  <c:v>42261</c:v>
                </c:pt>
                <c:pt idx="13">
                  <c:v>42258</c:v>
                </c:pt>
                <c:pt idx="14">
                  <c:v>42257</c:v>
                </c:pt>
                <c:pt idx="15">
                  <c:v>42256</c:v>
                </c:pt>
                <c:pt idx="16">
                  <c:v>42255</c:v>
                </c:pt>
                <c:pt idx="17">
                  <c:v>42254</c:v>
                </c:pt>
                <c:pt idx="18">
                  <c:v>42251</c:v>
                </c:pt>
                <c:pt idx="19">
                  <c:v>42250</c:v>
                </c:pt>
                <c:pt idx="20">
                  <c:v>42249</c:v>
                </c:pt>
                <c:pt idx="21">
                  <c:v>42248</c:v>
                </c:pt>
                <c:pt idx="22">
                  <c:v>42247</c:v>
                </c:pt>
                <c:pt idx="23">
                  <c:v>42244</c:v>
                </c:pt>
                <c:pt idx="24">
                  <c:v>42243</c:v>
                </c:pt>
                <c:pt idx="25">
                  <c:v>42242</c:v>
                </c:pt>
                <c:pt idx="26">
                  <c:v>42241</c:v>
                </c:pt>
                <c:pt idx="27">
                  <c:v>42240</c:v>
                </c:pt>
                <c:pt idx="28">
                  <c:v>42237</c:v>
                </c:pt>
                <c:pt idx="29">
                  <c:v>42236</c:v>
                </c:pt>
                <c:pt idx="30">
                  <c:v>42235</c:v>
                </c:pt>
                <c:pt idx="31">
                  <c:v>42234</c:v>
                </c:pt>
                <c:pt idx="32">
                  <c:v>42233</c:v>
                </c:pt>
                <c:pt idx="33">
                  <c:v>42230</c:v>
                </c:pt>
                <c:pt idx="34">
                  <c:v>42229</c:v>
                </c:pt>
                <c:pt idx="35">
                  <c:v>42228</c:v>
                </c:pt>
                <c:pt idx="36">
                  <c:v>42227</c:v>
                </c:pt>
                <c:pt idx="37">
                  <c:v>42226</c:v>
                </c:pt>
                <c:pt idx="38">
                  <c:v>42223</c:v>
                </c:pt>
                <c:pt idx="39">
                  <c:v>42222</c:v>
                </c:pt>
                <c:pt idx="40">
                  <c:v>42221</c:v>
                </c:pt>
                <c:pt idx="41">
                  <c:v>42220</c:v>
                </c:pt>
                <c:pt idx="42">
                  <c:v>42219</c:v>
                </c:pt>
                <c:pt idx="43">
                  <c:v>42216</c:v>
                </c:pt>
                <c:pt idx="44">
                  <c:v>42215</c:v>
                </c:pt>
                <c:pt idx="45">
                  <c:v>42214</c:v>
                </c:pt>
                <c:pt idx="46">
                  <c:v>42213</c:v>
                </c:pt>
                <c:pt idx="47">
                  <c:v>42212</c:v>
                </c:pt>
                <c:pt idx="48">
                  <c:v>42209</c:v>
                </c:pt>
                <c:pt idx="49">
                  <c:v>42208</c:v>
                </c:pt>
                <c:pt idx="50">
                  <c:v>42207</c:v>
                </c:pt>
                <c:pt idx="51">
                  <c:v>42206</c:v>
                </c:pt>
                <c:pt idx="52">
                  <c:v>42205</c:v>
                </c:pt>
                <c:pt idx="53">
                  <c:v>42202</c:v>
                </c:pt>
                <c:pt idx="54">
                  <c:v>42201</c:v>
                </c:pt>
                <c:pt idx="55">
                  <c:v>42200</c:v>
                </c:pt>
                <c:pt idx="56">
                  <c:v>42199</c:v>
                </c:pt>
                <c:pt idx="57">
                  <c:v>42198</c:v>
                </c:pt>
                <c:pt idx="58">
                  <c:v>42195</c:v>
                </c:pt>
                <c:pt idx="59">
                  <c:v>42194</c:v>
                </c:pt>
                <c:pt idx="60">
                  <c:v>42193</c:v>
                </c:pt>
                <c:pt idx="61">
                  <c:v>42192</c:v>
                </c:pt>
                <c:pt idx="62">
                  <c:v>42191</c:v>
                </c:pt>
                <c:pt idx="63">
                  <c:v>42188</c:v>
                </c:pt>
                <c:pt idx="64">
                  <c:v>42187</c:v>
                </c:pt>
                <c:pt idx="65">
                  <c:v>42186</c:v>
                </c:pt>
                <c:pt idx="66">
                  <c:v>42185</c:v>
                </c:pt>
              </c:numCache>
            </c:numRef>
          </c:cat>
          <c:val>
            <c:numRef>
              <c:f>Blad1!$I$68:$I$134</c:f>
              <c:numCache>
                <c:formatCode>General</c:formatCode>
                <c:ptCount val="67"/>
                <c:pt idx="0">
                  <c:v>101.69390185069234</c:v>
                </c:pt>
                <c:pt idx="1">
                  <c:v>101.64215157953802</c:v>
                </c:pt>
                <c:pt idx="2">
                  <c:v>101.61832934727938</c:v>
                </c:pt>
                <c:pt idx="3">
                  <c:v>101.45503799581891</c:v>
                </c:pt>
                <c:pt idx="4">
                  <c:v>101.75668647718368</c:v>
                </c:pt>
                <c:pt idx="5">
                  <c:v>101.72443878755529</c:v>
                </c:pt>
                <c:pt idx="6">
                  <c:v>101.77400784893369</c:v>
                </c:pt>
                <c:pt idx="7">
                  <c:v>101.42916286024177</c:v>
                </c:pt>
                <c:pt idx="8">
                  <c:v>101.56871751708188</c:v>
                </c:pt>
                <c:pt idx="9">
                  <c:v>100.94989547300604</c:v>
                </c:pt>
                <c:pt idx="10">
                  <c:v>100.9682432964153</c:v>
                </c:pt>
                <c:pt idx="11">
                  <c:v>101.10061279164057</c:v>
                </c:pt>
                <c:pt idx="12">
                  <c:v>101.43053146245411</c:v>
                </c:pt>
                <c:pt idx="13">
                  <c:v>101.45144541501152</c:v>
                </c:pt>
                <c:pt idx="14">
                  <c:v>101.3673191477714</c:v>
                </c:pt>
                <c:pt idx="15">
                  <c:v>101.34700395868191</c:v>
                </c:pt>
                <c:pt idx="16">
                  <c:v>101.38622296582942</c:v>
                </c:pt>
                <c:pt idx="17">
                  <c:v>101.33956218415227</c:v>
                </c:pt>
                <c:pt idx="18">
                  <c:v>101.4529850925004</c:v>
                </c:pt>
                <c:pt idx="19">
                  <c:v>101.15843623511216</c:v>
                </c:pt>
                <c:pt idx="20">
                  <c:v>100.84951705449431</c:v>
                </c:pt>
                <c:pt idx="21">
                  <c:v>100.80512302023136</c:v>
                </c:pt>
                <c:pt idx="22">
                  <c:v>100.95926184439676</c:v>
                </c:pt>
                <c:pt idx="23">
                  <c:v>101.17490223047945</c:v>
                </c:pt>
                <c:pt idx="24">
                  <c:v>101.12956728219551</c:v>
                </c:pt>
                <c:pt idx="25">
                  <c:v>101.19530295720725</c:v>
                </c:pt>
                <c:pt idx="26">
                  <c:v>101.01948034173998</c:v>
                </c:pt>
                <c:pt idx="27">
                  <c:v>101.73667066982814</c:v>
                </c:pt>
                <c:pt idx="28">
                  <c:v>101.83970075512627</c:v>
                </c:pt>
                <c:pt idx="29">
                  <c:v>101.89893556962934</c:v>
                </c:pt>
                <c:pt idx="30">
                  <c:v>101.75938091278924</c:v>
                </c:pt>
                <c:pt idx="31">
                  <c:v>101.77041526812629</c:v>
                </c:pt>
                <c:pt idx="32">
                  <c:v>101.92309995244106</c:v>
                </c:pt>
                <c:pt idx="33">
                  <c:v>101.7502283854942</c:v>
                </c:pt>
                <c:pt idx="34">
                  <c:v>101.85744981506761</c:v>
                </c:pt>
                <c:pt idx="35">
                  <c:v>101.99584971379106</c:v>
                </c:pt>
                <c:pt idx="36">
                  <c:v>101.98849347689969</c:v>
                </c:pt>
                <c:pt idx="37">
                  <c:v>101.56538154918928</c:v>
                </c:pt>
                <c:pt idx="38">
                  <c:v>101.65793327379913</c:v>
                </c:pt>
                <c:pt idx="39">
                  <c:v>101.42565581707261</c:v>
                </c:pt>
                <c:pt idx="40">
                  <c:v>101.28892390229549</c:v>
                </c:pt>
                <c:pt idx="41">
                  <c:v>101.80206419428677</c:v>
                </c:pt>
                <c:pt idx="42">
                  <c:v>101.83208790532009</c:v>
                </c:pt>
                <c:pt idx="43">
                  <c:v>101.81895787784541</c:v>
                </c:pt>
                <c:pt idx="44">
                  <c:v>101.69403015714975</c:v>
                </c:pt>
                <c:pt idx="45">
                  <c:v>101.39486226729485</c:v>
                </c:pt>
                <c:pt idx="46">
                  <c:v>101.48270942179978</c:v>
                </c:pt>
                <c:pt idx="47">
                  <c:v>101.48108420667261</c:v>
                </c:pt>
                <c:pt idx="48">
                  <c:v>101.49502684171088</c:v>
                </c:pt>
                <c:pt idx="49">
                  <c:v>101.19756970462142</c:v>
                </c:pt>
                <c:pt idx="50">
                  <c:v>101.15749532109119</c:v>
                </c:pt>
                <c:pt idx="51">
                  <c:v>100.98492313587826</c:v>
                </c:pt>
                <c:pt idx="52">
                  <c:v>101.15253413807143</c:v>
                </c:pt>
                <c:pt idx="53">
                  <c:v>100.96435133387394</c:v>
                </c:pt>
                <c:pt idx="54">
                  <c:v>100.63498865770917</c:v>
                </c:pt>
                <c:pt idx="55">
                  <c:v>100.58738696201101</c:v>
                </c:pt>
                <c:pt idx="56">
                  <c:v>100.21978896153887</c:v>
                </c:pt>
                <c:pt idx="57">
                  <c:v>100.07591465396604</c:v>
                </c:pt>
                <c:pt idx="58">
                  <c:v>99.934136018530879</c:v>
                </c:pt>
                <c:pt idx="59">
                  <c:v>100.368496145674</c:v>
                </c:pt>
                <c:pt idx="60">
                  <c:v>100.44979967085116</c:v>
                </c:pt>
                <c:pt idx="61">
                  <c:v>100.42927063766598</c:v>
                </c:pt>
                <c:pt idx="62">
                  <c:v>99.863011472308045</c:v>
                </c:pt>
                <c:pt idx="63">
                  <c:v>99.96082376167162</c:v>
                </c:pt>
                <c:pt idx="64">
                  <c:v>99.645360951725976</c:v>
                </c:pt>
                <c:pt idx="65">
                  <c:v>99.905737522624705</c:v>
                </c:pt>
                <c:pt idx="66">
                  <c:v>100</c:v>
                </c:pt>
              </c:numCache>
            </c:numRef>
          </c:val>
          <c:smooth val="0"/>
        </c:ser>
        <c:dLbls>
          <c:showLegendKey val="0"/>
          <c:showVal val="0"/>
          <c:showCatName val="0"/>
          <c:showSerName val="0"/>
          <c:showPercent val="0"/>
          <c:showBubbleSize val="0"/>
        </c:dLbls>
        <c:marker val="1"/>
        <c:smooth val="0"/>
        <c:axId val="178881280"/>
        <c:axId val="178882816"/>
      </c:lineChart>
      <c:dateAx>
        <c:axId val="178881280"/>
        <c:scaling>
          <c:orientation val="minMax"/>
        </c:scaling>
        <c:delete val="0"/>
        <c:axPos val="b"/>
        <c:numFmt formatCode="mmm"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accent2"/>
                </a:solidFill>
                <a:latin typeface="Corbel" panose="020B0503020204020204" pitchFamily="34" charset="0"/>
                <a:ea typeface="+mn-ea"/>
                <a:cs typeface="+mn-cs"/>
              </a:defRPr>
            </a:pPr>
            <a:endParaRPr lang="nl-NL"/>
          </a:p>
        </c:txPr>
        <c:crossAx val="178882816"/>
        <c:crosses val="autoZero"/>
        <c:auto val="1"/>
        <c:lblOffset val="100"/>
        <c:baseTimeUnit val="days"/>
        <c:majorUnit val="1"/>
        <c:majorTimeUnit val="months"/>
      </c:dateAx>
      <c:valAx>
        <c:axId val="178882816"/>
        <c:scaling>
          <c:orientation val="minMax"/>
          <c:max val="120"/>
          <c:min val="8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5E6A71"/>
                </a:solidFill>
                <a:latin typeface="Corbel" panose="020B0503020204020204" pitchFamily="34" charset="0"/>
                <a:ea typeface="+mn-ea"/>
                <a:cs typeface="+mn-cs"/>
              </a:defRPr>
            </a:pPr>
            <a:endParaRPr lang="nl-NL"/>
          </a:p>
        </c:txPr>
        <c:crossAx val="178881280"/>
        <c:crosses val="autoZero"/>
        <c:crossBetween val="between"/>
      </c:valAx>
      <c:spPr>
        <a:noFill/>
        <a:ln>
          <a:noFill/>
        </a:ln>
        <a:effectLst/>
      </c:spPr>
    </c:plotArea>
    <c:legend>
      <c:legendPos val="b"/>
      <c:layout>
        <c:manualLayout>
          <c:xMode val="edge"/>
          <c:yMode val="edge"/>
          <c:x val="0.13019751389115208"/>
          <c:y val="7.7913443873770832E-2"/>
          <c:w val="0.76369394033899918"/>
          <c:h val="9.6957553822238557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5E6A71"/>
              </a:solidFill>
              <a:latin typeface="Corbel" panose="020B0503020204020204" pitchFamily="34" charset="0"/>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rgbClr val="000099"/>
                </a:solidFill>
                <a:latin typeface="Corbel" panose="020B0503020204020204" pitchFamily="34" charset="0"/>
                <a:ea typeface="+mn-ea"/>
                <a:cs typeface="+mn-cs"/>
              </a:defRPr>
            </a:pPr>
            <a:r>
              <a:rPr lang="nl-NL" sz="1100"/>
              <a:t>2e kwartaal: Griekenland</a:t>
            </a:r>
          </a:p>
        </c:rich>
      </c:tx>
      <c:layout>
        <c:manualLayout>
          <c:xMode val="edge"/>
          <c:yMode val="edge"/>
          <c:x val="1.0577705451586656E-3"/>
          <c:y val="2.2222222222222223E-2"/>
        </c:manualLayout>
      </c:layout>
      <c:overlay val="0"/>
      <c:spPr>
        <a:noFill/>
        <a:ln>
          <a:noFill/>
        </a:ln>
        <a:effectLst/>
      </c:spPr>
    </c:title>
    <c:autoTitleDeleted val="0"/>
    <c:plotArea>
      <c:layout>
        <c:manualLayout>
          <c:layoutTarget val="inner"/>
          <c:xMode val="edge"/>
          <c:yMode val="edge"/>
          <c:x val="0.17034836403007367"/>
          <c:y val="0.10174484782272963"/>
          <c:w val="0.74354784487996894"/>
          <c:h val="0.7976279679000623"/>
        </c:manualLayout>
      </c:layout>
      <c:lineChart>
        <c:grouping val="standard"/>
        <c:varyColors val="0"/>
        <c:ser>
          <c:idx val="0"/>
          <c:order val="0"/>
          <c:tx>
            <c:strRef>
              <c:f>Blad1!$E$133</c:f>
              <c:strCache>
                <c:ptCount val="1"/>
                <c:pt idx="0">
                  <c:v>aandelen -3,3%</c:v>
                </c:pt>
              </c:strCache>
            </c:strRef>
          </c:tx>
          <c:spPr>
            <a:ln w="28575" cap="rnd">
              <a:solidFill>
                <a:schemeClr val="accent1"/>
              </a:solidFill>
              <a:round/>
              <a:headEnd type="none"/>
              <a:tailEnd type="none"/>
            </a:ln>
            <a:effectLst/>
          </c:spPr>
          <c:marker>
            <c:symbol val="none"/>
          </c:marker>
          <c:cat>
            <c:numRef>
              <c:f>Blad1!$D$134:$D$199</c:f>
              <c:numCache>
                <c:formatCode>[$-F800]dddd\,\ mmmm\ dd\,\ yyyy</c:formatCode>
                <c:ptCount val="66"/>
                <c:pt idx="0">
                  <c:v>42185</c:v>
                </c:pt>
                <c:pt idx="1">
                  <c:v>42184</c:v>
                </c:pt>
                <c:pt idx="2">
                  <c:v>42181</c:v>
                </c:pt>
                <c:pt idx="3">
                  <c:v>42180</c:v>
                </c:pt>
                <c:pt idx="4">
                  <c:v>42179</c:v>
                </c:pt>
                <c:pt idx="5">
                  <c:v>42178</c:v>
                </c:pt>
                <c:pt idx="6">
                  <c:v>42177</c:v>
                </c:pt>
                <c:pt idx="7">
                  <c:v>42174</c:v>
                </c:pt>
                <c:pt idx="8">
                  <c:v>42173</c:v>
                </c:pt>
                <c:pt idx="9">
                  <c:v>42172</c:v>
                </c:pt>
                <c:pt idx="10">
                  <c:v>42171</c:v>
                </c:pt>
                <c:pt idx="11">
                  <c:v>42170</c:v>
                </c:pt>
                <c:pt idx="12">
                  <c:v>42167</c:v>
                </c:pt>
                <c:pt idx="13">
                  <c:v>42166</c:v>
                </c:pt>
                <c:pt idx="14">
                  <c:v>42165</c:v>
                </c:pt>
                <c:pt idx="15">
                  <c:v>42164</c:v>
                </c:pt>
                <c:pt idx="16">
                  <c:v>42163</c:v>
                </c:pt>
                <c:pt idx="17">
                  <c:v>42160</c:v>
                </c:pt>
                <c:pt idx="18">
                  <c:v>42159</c:v>
                </c:pt>
                <c:pt idx="19">
                  <c:v>42158</c:v>
                </c:pt>
                <c:pt idx="20">
                  <c:v>42157</c:v>
                </c:pt>
                <c:pt idx="21">
                  <c:v>42156</c:v>
                </c:pt>
                <c:pt idx="22">
                  <c:v>42153</c:v>
                </c:pt>
                <c:pt idx="23">
                  <c:v>42152</c:v>
                </c:pt>
                <c:pt idx="24">
                  <c:v>42151</c:v>
                </c:pt>
                <c:pt idx="25">
                  <c:v>42150</c:v>
                </c:pt>
                <c:pt idx="26">
                  <c:v>42149</c:v>
                </c:pt>
                <c:pt idx="27">
                  <c:v>42146</c:v>
                </c:pt>
                <c:pt idx="28">
                  <c:v>42145</c:v>
                </c:pt>
                <c:pt idx="29">
                  <c:v>42144</c:v>
                </c:pt>
                <c:pt idx="30">
                  <c:v>42143</c:v>
                </c:pt>
                <c:pt idx="31">
                  <c:v>42142</c:v>
                </c:pt>
                <c:pt idx="32">
                  <c:v>42139</c:v>
                </c:pt>
                <c:pt idx="33">
                  <c:v>42138</c:v>
                </c:pt>
                <c:pt idx="34">
                  <c:v>42137</c:v>
                </c:pt>
                <c:pt idx="35">
                  <c:v>42136</c:v>
                </c:pt>
                <c:pt idx="36">
                  <c:v>42135</c:v>
                </c:pt>
                <c:pt idx="37">
                  <c:v>42132</c:v>
                </c:pt>
                <c:pt idx="38">
                  <c:v>42131</c:v>
                </c:pt>
                <c:pt idx="39">
                  <c:v>42130</c:v>
                </c:pt>
                <c:pt idx="40">
                  <c:v>42129</c:v>
                </c:pt>
                <c:pt idx="41">
                  <c:v>42128</c:v>
                </c:pt>
                <c:pt idx="42">
                  <c:v>42125</c:v>
                </c:pt>
                <c:pt idx="43">
                  <c:v>42124</c:v>
                </c:pt>
                <c:pt idx="44">
                  <c:v>42123</c:v>
                </c:pt>
                <c:pt idx="45">
                  <c:v>42122</c:v>
                </c:pt>
                <c:pt idx="46">
                  <c:v>42121</c:v>
                </c:pt>
                <c:pt idx="47">
                  <c:v>42118</c:v>
                </c:pt>
                <c:pt idx="48">
                  <c:v>42117</c:v>
                </c:pt>
                <c:pt idx="49">
                  <c:v>42116</c:v>
                </c:pt>
                <c:pt idx="50">
                  <c:v>42115</c:v>
                </c:pt>
                <c:pt idx="51">
                  <c:v>42114</c:v>
                </c:pt>
                <c:pt idx="52">
                  <c:v>42111</c:v>
                </c:pt>
                <c:pt idx="53">
                  <c:v>42110</c:v>
                </c:pt>
                <c:pt idx="54">
                  <c:v>42109</c:v>
                </c:pt>
                <c:pt idx="55">
                  <c:v>42108</c:v>
                </c:pt>
                <c:pt idx="56">
                  <c:v>42107</c:v>
                </c:pt>
                <c:pt idx="57">
                  <c:v>42104</c:v>
                </c:pt>
                <c:pt idx="58">
                  <c:v>42103</c:v>
                </c:pt>
                <c:pt idx="59">
                  <c:v>42102</c:v>
                </c:pt>
                <c:pt idx="60">
                  <c:v>42101</c:v>
                </c:pt>
                <c:pt idx="61">
                  <c:v>42100</c:v>
                </c:pt>
                <c:pt idx="62">
                  <c:v>42097</c:v>
                </c:pt>
                <c:pt idx="63">
                  <c:v>42096</c:v>
                </c:pt>
                <c:pt idx="64">
                  <c:v>42095</c:v>
                </c:pt>
                <c:pt idx="65">
                  <c:v>42094</c:v>
                </c:pt>
              </c:numCache>
            </c:numRef>
          </c:cat>
          <c:val>
            <c:numRef>
              <c:f>Blad1!$E$134:$E$199</c:f>
              <c:numCache>
                <c:formatCode>General</c:formatCode>
                <c:ptCount val="66"/>
                <c:pt idx="0">
                  <c:v>96.72749440784871</c:v>
                </c:pt>
                <c:pt idx="1">
                  <c:v>96.611915374087047</c:v>
                </c:pt>
                <c:pt idx="2">
                  <c:v>98.827071468049425</c:v>
                </c:pt>
                <c:pt idx="3">
                  <c:v>98.689076387719325</c:v>
                </c:pt>
                <c:pt idx="4">
                  <c:v>99.010017244937416</c:v>
                </c:pt>
                <c:pt idx="5">
                  <c:v>99.49830752918237</c:v>
                </c:pt>
                <c:pt idx="6">
                  <c:v>97.596679578625782</c:v>
                </c:pt>
                <c:pt idx="7">
                  <c:v>97.000934594957457</c:v>
                </c:pt>
                <c:pt idx="8">
                  <c:v>96.680764659975864</c:v>
                </c:pt>
                <c:pt idx="9">
                  <c:v>97.13127975463324</c:v>
                </c:pt>
                <c:pt idx="10">
                  <c:v>97.155712059358635</c:v>
                </c:pt>
                <c:pt idx="11">
                  <c:v>96.717946832458438</c:v>
                </c:pt>
                <c:pt idx="12">
                  <c:v>97.323713805200995</c:v>
                </c:pt>
                <c:pt idx="13">
                  <c:v>98.044407492889732</c:v>
                </c:pt>
                <c:pt idx="14">
                  <c:v>97.310608127180814</c:v>
                </c:pt>
                <c:pt idx="15">
                  <c:v>96.500309554928805</c:v>
                </c:pt>
                <c:pt idx="16">
                  <c:v>96.93279692959463</c:v>
                </c:pt>
                <c:pt idx="17">
                  <c:v>98.214781307152023</c:v>
                </c:pt>
                <c:pt idx="18">
                  <c:v>97.508794443666929</c:v>
                </c:pt>
                <c:pt idx="19">
                  <c:v>98.431232550471691</c:v>
                </c:pt>
                <c:pt idx="20">
                  <c:v>99.300892134932738</c:v>
                </c:pt>
                <c:pt idx="21">
                  <c:v>101.22410590811081</c:v>
                </c:pt>
                <c:pt idx="22">
                  <c:v>100.67248139705343</c:v>
                </c:pt>
                <c:pt idx="23">
                  <c:v>101.75426319996774</c:v>
                </c:pt>
                <c:pt idx="24">
                  <c:v>102.35635346665939</c:v>
                </c:pt>
                <c:pt idx="25">
                  <c:v>101.58394868741594</c:v>
                </c:pt>
                <c:pt idx="26">
                  <c:v>101.65167124080527</c:v>
                </c:pt>
                <c:pt idx="27">
                  <c:v>101.6587281443546</c:v>
                </c:pt>
                <c:pt idx="28">
                  <c:v>101.06535522910622</c:v>
                </c:pt>
                <c:pt idx="29">
                  <c:v>100.91502539299245</c:v>
                </c:pt>
                <c:pt idx="30">
                  <c:v>100.71695767992732</c:v>
                </c:pt>
                <c:pt idx="31">
                  <c:v>98.854468858299754</c:v>
                </c:pt>
                <c:pt idx="32">
                  <c:v>98.117229993381926</c:v>
                </c:pt>
                <c:pt idx="33">
                  <c:v>98.377505200760012</c:v>
                </c:pt>
                <c:pt idx="34">
                  <c:v>97.916849513607374</c:v>
                </c:pt>
                <c:pt idx="35">
                  <c:v>98.520540926482482</c:v>
                </c:pt>
                <c:pt idx="36">
                  <c:v>99.628118973463671</c:v>
                </c:pt>
                <c:pt idx="37">
                  <c:v>99.272486615603938</c:v>
                </c:pt>
                <c:pt idx="38">
                  <c:v>97.525695431159008</c:v>
                </c:pt>
                <c:pt idx="39">
                  <c:v>97.031771484416694</c:v>
                </c:pt>
                <c:pt idx="40">
                  <c:v>98.56910902738079</c:v>
                </c:pt>
                <c:pt idx="41">
                  <c:v>99.654271027793527</c:v>
                </c:pt>
                <c:pt idx="42">
                  <c:v>98.904045088276533</c:v>
                </c:pt>
                <c:pt idx="43">
                  <c:v>98.626987496827354</c:v>
                </c:pt>
                <c:pt idx="44">
                  <c:v>100.08658049732789</c:v>
                </c:pt>
                <c:pt idx="45">
                  <c:v>102.07034131692494</c:v>
                </c:pt>
                <c:pt idx="46">
                  <c:v>102.87601435575809</c:v>
                </c:pt>
                <c:pt idx="47">
                  <c:v>102.90020945364149</c:v>
                </c:pt>
                <c:pt idx="48">
                  <c:v>103.04371959304794</c:v>
                </c:pt>
                <c:pt idx="49">
                  <c:v>103.41044137077091</c:v>
                </c:pt>
                <c:pt idx="50">
                  <c:v>102.93282539441569</c:v>
                </c:pt>
                <c:pt idx="51">
                  <c:v>102.56539199616674</c:v>
                </c:pt>
                <c:pt idx="52">
                  <c:v>101.93406598619931</c:v>
                </c:pt>
                <c:pt idx="53">
                  <c:v>103.65334117697292</c:v>
                </c:pt>
                <c:pt idx="54">
                  <c:v>104.217656254077</c:v>
                </c:pt>
                <c:pt idx="55">
                  <c:v>103.17376824417124</c:v>
                </c:pt>
                <c:pt idx="56">
                  <c:v>104.00731308693867</c:v>
                </c:pt>
                <c:pt idx="57">
                  <c:v>103.78410144862218</c:v>
                </c:pt>
                <c:pt idx="58">
                  <c:v>102.82193119578342</c:v>
                </c:pt>
                <c:pt idx="59">
                  <c:v>101.37686711435505</c:v>
                </c:pt>
                <c:pt idx="60">
                  <c:v>100.44909185360544</c:v>
                </c:pt>
                <c:pt idx="61">
                  <c:v>98.8729116902648</c:v>
                </c:pt>
                <c:pt idx="62">
                  <c:v>99.398443448702835</c:v>
                </c:pt>
                <c:pt idx="63">
                  <c:v>99.336532462942358</c:v>
                </c:pt>
                <c:pt idx="64">
                  <c:v>99.79084286707166</c:v>
                </c:pt>
                <c:pt idx="65">
                  <c:v>100</c:v>
                </c:pt>
              </c:numCache>
            </c:numRef>
          </c:val>
          <c:smooth val="0"/>
        </c:ser>
        <c:ser>
          <c:idx val="1"/>
          <c:order val="1"/>
          <c:tx>
            <c:strRef>
              <c:f>Blad1!$F$133</c:f>
              <c:strCache>
                <c:ptCount val="1"/>
                <c:pt idx="0">
                  <c:v>obligaties - 4,3%</c:v>
                </c:pt>
              </c:strCache>
            </c:strRef>
          </c:tx>
          <c:spPr>
            <a:ln w="28575" cap="rnd">
              <a:solidFill>
                <a:schemeClr val="accent2"/>
              </a:solidFill>
              <a:round/>
              <a:headEnd type="none"/>
              <a:tailEnd type="none"/>
            </a:ln>
            <a:effectLst/>
          </c:spPr>
          <c:marker>
            <c:symbol val="none"/>
          </c:marker>
          <c:cat>
            <c:numRef>
              <c:f>Blad1!$D$134:$D$199</c:f>
              <c:numCache>
                <c:formatCode>[$-F800]dddd\,\ mmmm\ dd\,\ yyyy</c:formatCode>
                <c:ptCount val="66"/>
                <c:pt idx="0">
                  <c:v>42185</c:v>
                </c:pt>
                <c:pt idx="1">
                  <c:v>42184</c:v>
                </c:pt>
                <c:pt idx="2">
                  <c:v>42181</c:v>
                </c:pt>
                <c:pt idx="3">
                  <c:v>42180</c:v>
                </c:pt>
                <c:pt idx="4">
                  <c:v>42179</c:v>
                </c:pt>
                <c:pt idx="5">
                  <c:v>42178</c:v>
                </c:pt>
                <c:pt idx="6">
                  <c:v>42177</c:v>
                </c:pt>
                <c:pt idx="7">
                  <c:v>42174</c:v>
                </c:pt>
                <c:pt idx="8">
                  <c:v>42173</c:v>
                </c:pt>
                <c:pt idx="9">
                  <c:v>42172</c:v>
                </c:pt>
                <c:pt idx="10">
                  <c:v>42171</c:v>
                </c:pt>
                <c:pt idx="11">
                  <c:v>42170</c:v>
                </c:pt>
                <c:pt idx="12">
                  <c:v>42167</c:v>
                </c:pt>
                <c:pt idx="13">
                  <c:v>42166</c:v>
                </c:pt>
                <c:pt idx="14">
                  <c:v>42165</c:v>
                </c:pt>
                <c:pt idx="15">
                  <c:v>42164</c:v>
                </c:pt>
                <c:pt idx="16">
                  <c:v>42163</c:v>
                </c:pt>
                <c:pt idx="17">
                  <c:v>42160</c:v>
                </c:pt>
                <c:pt idx="18">
                  <c:v>42159</c:v>
                </c:pt>
                <c:pt idx="19">
                  <c:v>42158</c:v>
                </c:pt>
                <c:pt idx="20">
                  <c:v>42157</c:v>
                </c:pt>
                <c:pt idx="21">
                  <c:v>42156</c:v>
                </c:pt>
                <c:pt idx="22">
                  <c:v>42153</c:v>
                </c:pt>
                <c:pt idx="23">
                  <c:v>42152</c:v>
                </c:pt>
                <c:pt idx="24">
                  <c:v>42151</c:v>
                </c:pt>
                <c:pt idx="25">
                  <c:v>42150</c:v>
                </c:pt>
                <c:pt idx="26">
                  <c:v>42149</c:v>
                </c:pt>
                <c:pt idx="27">
                  <c:v>42146</c:v>
                </c:pt>
                <c:pt idx="28">
                  <c:v>42145</c:v>
                </c:pt>
                <c:pt idx="29">
                  <c:v>42144</c:v>
                </c:pt>
                <c:pt idx="30">
                  <c:v>42143</c:v>
                </c:pt>
                <c:pt idx="31">
                  <c:v>42142</c:v>
                </c:pt>
                <c:pt idx="32">
                  <c:v>42139</c:v>
                </c:pt>
                <c:pt idx="33">
                  <c:v>42138</c:v>
                </c:pt>
                <c:pt idx="34">
                  <c:v>42137</c:v>
                </c:pt>
                <c:pt idx="35">
                  <c:v>42136</c:v>
                </c:pt>
                <c:pt idx="36">
                  <c:v>42135</c:v>
                </c:pt>
                <c:pt idx="37">
                  <c:v>42132</c:v>
                </c:pt>
                <c:pt idx="38">
                  <c:v>42131</c:v>
                </c:pt>
                <c:pt idx="39">
                  <c:v>42130</c:v>
                </c:pt>
                <c:pt idx="40">
                  <c:v>42129</c:v>
                </c:pt>
                <c:pt idx="41">
                  <c:v>42128</c:v>
                </c:pt>
                <c:pt idx="42">
                  <c:v>42125</c:v>
                </c:pt>
                <c:pt idx="43">
                  <c:v>42124</c:v>
                </c:pt>
                <c:pt idx="44">
                  <c:v>42123</c:v>
                </c:pt>
                <c:pt idx="45">
                  <c:v>42122</c:v>
                </c:pt>
                <c:pt idx="46">
                  <c:v>42121</c:v>
                </c:pt>
                <c:pt idx="47">
                  <c:v>42118</c:v>
                </c:pt>
                <c:pt idx="48">
                  <c:v>42117</c:v>
                </c:pt>
                <c:pt idx="49">
                  <c:v>42116</c:v>
                </c:pt>
                <c:pt idx="50">
                  <c:v>42115</c:v>
                </c:pt>
                <c:pt idx="51">
                  <c:v>42114</c:v>
                </c:pt>
                <c:pt idx="52">
                  <c:v>42111</c:v>
                </c:pt>
                <c:pt idx="53">
                  <c:v>42110</c:v>
                </c:pt>
                <c:pt idx="54">
                  <c:v>42109</c:v>
                </c:pt>
                <c:pt idx="55">
                  <c:v>42108</c:v>
                </c:pt>
                <c:pt idx="56">
                  <c:v>42107</c:v>
                </c:pt>
                <c:pt idx="57">
                  <c:v>42104</c:v>
                </c:pt>
                <c:pt idx="58">
                  <c:v>42103</c:v>
                </c:pt>
                <c:pt idx="59">
                  <c:v>42102</c:v>
                </c:pt>
                <c:pt idx="60">
                  <c:v>42101</c:v>
                </c:pt>
                <c:pt idx="61">
                  <c:v>42100</c:v>
                </c:pt>
                <c:pt idx="62">
                  <c:v>42097</c:v>
                </c:pt>
                <c:pt idx="63">
                  <c:v>42096</c:v>
                </c:pt>
                <c:pt idx="64">
                  <c:v>42095</c:v>
                </c:pt>
                <c:pt idx="65">
                  <c:v>42094</c:v>
                </c:pt>
              </c:numCache>
            </c:numRef>
          </c:cat>
          <c:val>
            <c:numRef>
              <c:f>Blad1!$F$134:$F$199</c:f>
              <c:numCache>
                <c:formatCode>General</c:formatCode>
                <c:ptCount val="66"/>
                <c:pt idx="0">
                  <c:v>95.654938039021246</c:v>
                </c:pt>
                <c:pt idx="1">
                  <c:v>95.494855301651427</c:v>
                </c:pt>
                <c:pt idx="2">
                  <c:v>95.531020172552246</c:v>
                </c:pt>
                <c:pt idx="3">
                  <c:v>95.72027208746988</c:v>
                </c:pt>
                <c:pt idx="4">
                  <c:v>95.776073992343996</c:v>
                </c:pt>
                <c:pt idx="5">
                  <c:v>95.77071471848879</c:v>
                </c:pt>
                <c:pt idx="6">
                  <c:v>95.668193036953213</c:v>
                </c:pt>
                <c:pt idx="7">
                  <c:v>95.78204692351089</c:v>
                </c:pt>
                <c:pt idx="8">
                  <c:v>95.661238254087664</c:v>
                </c:pt>
                <c:pt idx="9">
                  <c:v>95.610631981118985</c:v>
                </c:pt>
                <c:pt idx="10">
                  <c:v>95.542761482448782</c:v>
                </c:pt>
                <c:pt idx="11">
                  <c:v>95.486345920262991</c:v>
                </c:pt>
                <c:pt idx="12">
                  <c:v>95.709839913171578</c:v>
                </c:pt>
                <c:pt idx="13">
                  <c:v>95.780819608887541</c:v>
                </c:pt>
                <c:pt idx="14">
                  <c:v>95.265306556601075</c:v>
                </c:pt>
                <c:pt idx="15">
                  <c:v>95.465767945078483</c:v>
                </c:pt>
                <c:pt idx="16">
                  <c:v>95.835476020113219</c:v>
                </c:pt>
                <c:pt idx="17">
                  <c:v>96.045674104602384</c:v>
                </c:pt>
                <c:pt idx="18">
                  <c:v>96.264054286580418</c:v>
                </c:pt>
                <c:pt idx="19">
                  <c:v>96.221875574025276</c:v>
                </c:pt>
                <c:pt idx="20">
                  <c:v>96.887202831333013</c:v>
                </c:pt>
                <c:pt idx="21">
                  <c:v>97.664256629851309</c:v>
                </c:pt>
                <c:pt idx="22">
                  <c:v>97.806379663233045</c:v>
                </c:pt>
                <c:pt idx="23">
                  <c:v>97.641674040782021</c:v>
                </c:pt>
                <c:pt idx="24">
                  <c:v>97.648301539748019</c:v>
                </c:pt>
                <c:pt idx="25">
                  <c:v>97.555598375199068</c:v>
                </c:pt>
                <c:pt idx="26">
                  <c:v>97.555598375199068</c:v>
                </c:pt>
                <c:pt idx="27">
                  <c:v>97.479177584653002</c:v>
                </c:pt>
                <c:pt idx="28">
                  <c:v>97.373260332659527</c:v>
                </c:pt>
                <c:pt idx="29">
                  <c:v>97.432539628966424</c:v>
                </c:pt>
                <c:pt idx="30">
                  <c:v>97.492637135022193</c:v>
                </c:pt>
                <c:pt idx="31">
                  <c:v>97.215632224536392</c:v>
                </c:pt>
                <c:pt idx="32">
                  <c:v>97.390074542999173</c:v>
                </c:pt>
                <c:pt idx="33">
                  <c:v>97.014148073872875</c:v>
                </c:pt>
                <c:pt idx="34">
                  <c:v>97.02932586471475</c:v>
                </c:pt>
                <c:pt idx="35">
                  <c:v>97.194031487165773</c:v>
                </c:pt>
                <c:pt idx="36">
                  <c:v>97.679679883617837</c:v>
                </c:pt>
                <c:pt idx="37">
                  <c:v>97.930420261164357</c:v>
                </c:pt>
                <c:pt idx="38">
                  <c:v>97.586567614194465</c:v>
                </c:pt>
                <c:pt idx="39">
                  <c:v>97.369005641965316</c:v>
                </c:pt>
                <c:pt idx="40">
                  <c:v>97.859358744473496</c:v>
                </c:pt>
                <c:pt idx="41">
                  <c:v>97.859358744473496</c:v>
                </c:pt>
                <c:pt idx="42">
                  <c:v>98.948232278292764</c:v>
                </c:pt>
                <c:pt idx="43">
                  <c:v>98.940868390552765</c:v>
                </c:pt>
                <c:pt idx="44">
                  <c:v>99.224746262929244</c:v>
                </c:pt>
                <c:pt idx="45">
                  <c:v>99.959130423043078</c:v>
                </c:pt>
                <c:pt idx="46">
                  <c:v>99.938634268833454</c:v>
                </c:pt>
                <c:pt idx="47">
                  <c:v>99.876163954505898</c:v>
                </c:pt>
                <c:pt idx="48">
                  <c:v>99.925788375775909</c:v>
                </c:pt>
                <c:pt idx="49">
                  <c:v>99.926320212112699</c:v>
                </c:pt>
                <c:pt idx="50">
                  <c:v>100.01030944283598</c:v>
                </c:pt>
                <c:pt idx="51">
                  <c:v>100.12620885376586</c:v>
                </c:pt>
                <c:pt idx="52">
                  <c:v>100.1071445666168</c:v>
                </c:pt>
                <c:pt idx="53">
                  <c:v>100.23290340502078</c:v>
                </c:pt>
                <c:pt idx="54">
                  <c:v>100.34000706115013</c:v>
                </c:pt>
                <c:pt idx="55">
                  <c:v>100.14555951432705</c:v>
                </c:pt>
                <c:pt idx="56">
                  <c:v>100.10497631078223</c:v>
                </c:pt>
                <c:pt idx="57">
                  <c:v>100.0906576401767</c:v>
                </c:pt>
                <c:pt idx="58">
                  <c:v>100.01399138670597</c:v>
                </c:pt>
                <c:pt idx="59">
                  <c:v>100.06942509719308</c:v>
                </c:pt>
                <c:pt idx="60">
                  <c:v>100.00666840945343</c:v>
                </c:pt>
                <c:pt idx="61">
                  <c:v>100.00666840945343</c:v>
                </c:pt>
                <c:pt idx="62">
                  <c:v>100.00666840945343</c:v>
                </c:pt>
                <c:pt idx="63">
                  <c:v>99.914578902216164</c:v>
                </c:pt>
                <c:pt idx="64">
                  <c:v>100.02953737193482</c:v>
                </c:pt>
                <c:pt idx="65">
                  <c:v>100</c:v>
                </c:pt>
              </c:numCache>
            </c:numRef>
          </c:val>
          <c:smooth val="0"/>
        </c:ser>
        <c:dLbls>
          <c:showLegendKey val="0"/>
          <c:showVal val="0"/>
          <c:showCatName val="0"/>
          <c:showSerName val="0"/>
          <c:showPercent val="0"/>
          <c:showBubbleSize val="0"/>
        </c:dLbls>
        <c:marker val="1"/>
        <c:smooth val="0"/>
        <c:axId val="178908160"/>
        <c:axId val="178918144"/>
      </c:lineChart>
      <c:dateAx>
        <c:axId val="178908160"/>
        <c:scaling>
          <c:orientation val="minMax"/>
        </c:scaling>
        <c:delete val="0"/>
        <c:axPos val="b"/>
        <c:numFmt formatCode="mmm"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accent2"/>
                </a:solidFill>
                <a:latin typeface="Corbel" panose="020B0503020204020204" pitchFamily="34" charset="0"/>
                <a:ea typeface="+mn-ea"/>
                <a:cs typeface="+mn-cs"/>
              </a:defRPr>
            </a:pPr>
            <a:endParaRPr lang="nl-NL"/>
          </a:p>
        </c:txPr>
        <c:crossAx val="178918144"/>
        <c:crosses val="autoZero"/>
        <c:auto val="1"/>
        <c:lblOffset val="100"/>
        <c:baseTimeUnit val="days"/>
        <c:majorUnit val="1"/>
        <c:majorTimeUnit val="months"/>
      </c:dateAx>
      <c:valAx>
        <c:axId val="178918144"/>
        <c:scaling>
          <c:orientation val="minMax"/>
          <c:max val="120"/>
          <c:min val="8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5E6A71"/>
                </a:solidFill>
                <a:latin typeface="Corbel" panose="020B0503020204020204" pitchFamily="34" charset="0"/>
                <a:ea typeface="+mn-ea"/>
                <a:cs typeface="+mn-cs"/>
              </a:defRPr>
            </a:pPr>
            <a:endParaRPr lang="nl-NL"/>
          </a:p>
        </c:txPr>
        <c:crossAx val="178908160"/>
        <c:crosses val="autoZero"/>
        <c:crossBetween val="between"/>
      </c:valAx>
      <c:spPr>
        <a:noFill/>
        <a:ln>
          <a:noFill/>
        </a:ln>
        <a:effectLst/>
      </c:spPr>
    </c:plotArea>
    <c:legend>
      <c:legendPos val="b"/>
      <c:layout>
        <c:manualLayout>
          <c:xMode val="edge"/>
          <c:yMode val="edge"/>
          <c:x val="4.5403538196305875E-2"/>
          <c:y val="8.1933203301511756E-2"/>
          <c:w val="0.87083080205205288"/>
          <c:h val="0.1076746420788313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5E6A71"/>
              </a:solidFill>
              <a:latin typeface="Corbel" panose="020B0503020204020204" pitchFamily="34" charset="0"/>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rgbClr val="000099"/>
                </a:solidFill>
                <a:latin typeface="Corbel" panose="020B0503020204020204" pitchFamily="34" charset="0"/>
                <a:ea typeface="+mn-ea"/>
                <a:cs typeface="+mn-cs"/>
              </a:defRPr>
            </a:pPr>
            <a:r>
              <a:rPr lang="nl-NL" sz="1100"/>
              <a:t>4e</a:t>
            </a:r>
            <a:r>
              <a:rPr lang="nl-NL" sz="1100" baseline="0"/>
              <a:t> kwartaal: Draghi</a:t>
            </a:r>
            <a:endParaRPr lang="nl-NL" sz="1100"/>
          </a:p>
        </c:rich>
      </c:tx>
      <c:layout>
        <c:manualLayout>
          <c:xMode val="edge"/>
          <c:yMode val="edge"/>
          <c:x val="1.6836726770100483E-2"/>
          <c:y val="1.1425930058337851E-2"/>
        </c:manualLayout>
      </c:layout>
      <c:overlay val="0"/>
      <c:spPr>
        <a:noFill/>
        <a:ln>
          <a:noFill/>
        </a:ln>
        <a:effectLst/>
      </c:spPr>
    </c:title>
    <c:autoTitleDeleted val="0"/>
    <c:plotArea>
      <c:layout>
        <c:manualLayout>
          <c:layoutTarget val="inner"/>
          <c:xMode val="edge"/>
          <c:yMode val="edge"/>
          <c:x val="0.1854975071500348"/>
          <c:y val="8.3049065881166645E-2"/>
          <c:w val="0.73413188595670342"/>
          <c:h val="0.81651893334481684"/>
        </c:manualLayout>
      </c:layout>
      <c:lineChart>
        <c:grouping val="standard"/>
        <c:varyColors val="0"/>
        <c:ser>
          <c:idx val="0"/>
          <c:order val="0"/>
          <c:tx>
            <c:strRef>
              <c:f>Blad1!$E$1</c:f>
              <c:strCache>
                <c:ptCount val="1"/>
                <c:pt idx="0">
                  <c:v>Aandelen + 7,9%</c:v>
                </c:pt>
              </c:strCache>
            </c:strRef>
          </c:tx>
          <c:spPr>
            <a:ln w="28575" cap="rnd">
              <a:solidFill>
                <a:schemeClr val="accent1"/>
              </a:solidFill>
              <a:round/>
              <a:headEnd type="none"/>
              <a:tailEnd type="none"/>
            </a:ln>
            <a:effectLst/>
          </c:spPr>
          <c:marker>
            <c:symbol val="none"/>
          </c:marker>
          <c:cat>
            <c:numRef>
              <c:f>Blad1!$D$2:$D$68</c:f>
              <c:numCache>
                <c:formatCode>m/d/yyyy</c:formatCode>
                <c:ptCount val="67"/>
                <c:pt idx="0">
                  <c:v>42369</c:v>
                </c:pt>
                <c:pt idx="1">
                  <c:v>42368</c:v>
                </c:pt>
                <c:pt idx="2">
                  <c:v>42367</c:v>
                </c:pt>
                <c:pt idx="3">
                  <c:v>42366</c:v>
                </c:pt>
                <c:pt idx="4">
                  <c:v>42363</c:v>
                </c:pt>
                <c:pt idx="5">
                  <c:v>42362</c:v>
                </c:pt>
                <c:pt idx="6">
                  <c:v>42361</c:v>
                </c:pt>
                <c:pt idx="7">
                  <c:v>42360</c:v>
                </c:pt>
                <c:pt idx="8">
                  <c:v>42359</c:v>
                </c:pt>
                <c:pt idx="9">
                  <c:v>42356</c:v>
                </c:pt>
                <c:pt idx="10">
                  <c:v>42355</c:v>
                </c:pt>
                <c:pt idx="11">
                  <c:v>42354</c:v>
                </c:pt>
                <c:pt idx="12">
                  <c:v>42353</c:v>
                </c:pt>
                <c:pt idx="13">
                  <c:v>42352</c:v>
                </c:pt>
                <c:pt idx="14">
                  <c:v>42349</c:v>
                </c:pt>
                <c:pt idx="15">
                  <c:v>42348</c:v>
                </c:pt>
                <c:pt idx="16">
                  <c:v>42347</c:v>
                </c:pt>
                <c:pt idx="17">
                  <c:v>42346</c:v>
                </c:pt>
                <c:pt idx="18">
                  <c:v>42345</c:v>
                </c:pt>
                <c:pt idx="19">
                  <c:v>42342</c:v>
                </c:pt>
                <c:pt idx="20">
                  <c:v>42341</c:v>
                </c:pt>
                <c:pt idx="21">
                  <c:v>42340</c:v>
                </c:pt>
                <c:pt idx="22">
                  <c:v>42339</c:v>
                </c:pt>
                <c:pt idx="23">
                  <c:v>42338</c:v>
                </c:pt>
                <c:pt idx="24">
                  <c:v>42335</c:v>
                </c:pt>
                <c:pt idx="25">
                  <c:v>42334</c:v>
                </c:pt>
                <c:pt idx="26">
                  <c:v>42333</c:v>
                </c:pt>
                <c:pt idx="27">
                  <c:v>42332</c:v>
                </c:pt>
                <c:pt idx="28">
                  <c:v>42331</c:v>
                </c:pt>
                <c:pt idx="29">
                  <c:v>42328</c:v>
                </c:pt>
                <c:pt idx="30">
                  <c:v>42327</c:v>
                </c:pt>
                <c:pt idx="31">
                  <c:v>42326</c:v>
                </c:pt>
                <c:pt idx="32">
                  <c:v>42325</c:v>
                </c:pt>
                <c:pt idx="33">
                  <c:v>42324</c:v>
                </c:pt>
                <c:pt idx="34">
                  <c:v>42321</c:v>
                </c:pt>
                <c:pt idx="35">
                  <c:v>42320</c:v>
                </c:pt>
                <c:pt idx="36">
                  <c:v>42319</c:v>
                </c:pt>
                <c:pt idx="37">
                  <c:v>42318</c:v>
                </c:pt>
                <c:pt idx="38">
                  <c:v>42317</c:v>
                </c:pt>
                <c:pt idx="39">
                  <c:v>42314</c:v>
                </c:pt>
                <c:pt idx="40">
                  <c:v>42313</c:v>
                </c:pt>
                <c:pt idx="41">
                  <c:v>42312</c:v>
                </c:pt>
                <c:pt idx="42">
                  <c:v>42311</c:v>
                </c:pt>
                <c:pt idx="43">
                  <c:v>42310</c:v>
                </c:pt>
                <c:pt idx="44">
                  <c:v>42307</c:v>
                </c:pt>
                <c:pt idx="45">
                  <c:v>42306</c:v>
                </c:pt>
                <c:pt idx="46">
                  <c:v>42305</c:v>
                </c:pt>
                <c:pt idx="47">
                  <c:v>42304</c:v>
                </c:pt>
                <c:pt idx="48">
                  <c:v>42303</c:v>
                </c:pt>
                <c:pt idx="49">
                  <c:v>42300</c:v>
                </c:pt>
                <c:pt idx="50">
                  <c:v>42299</c:v>
                </c:pt>
                <c:pt idx="51">
                  <c:v>42298</c:v>
                </c:pt>
                <c:pt idx="52">
                  <c:v>42297</c:v>
                </c:pt>
                <c:pt idx="53">
                  <c:v>42296</c:v>
                </c:pt>
                <c:pt idx="54">
                  <c:v>42293</c:v>
                </c:pt>
                <c:pt idx="55">
                  <c:v>42292</c:v>
                </c:pt>
                <c:pt idx="56">
                  <c:v>42291</c:v>
                </c:pt>
                <c:pt idx="57">
                  <c:v>42290</c:v>
                </c:pt>
                <c:pt idx="58">
                  <c:v>42289</c:v>
                </c:pt>
                <c:pt idx="59">
                  <c:v>42286</c:v>
                </c:pt>
                <c:pt idx="60">
                  <c:v>42285</c:v>
                </c:pt>
                <c:pt idx="61">
                  <c:v>42284</c:v>
                </c:pt>
                <c:pt idx="62">
                  <c:v>42283</c:v>
                </c:pt>
                <c:pt idx="63">
                  <c:v>42282</c:v>
                </c:pt>
                <c:pt idx="64">
                  <c:v>42279</c:v>
                </c:pt>
                <c:pt idx="65">
                  <c:v>42278</c:v>
                </c:pt>
                <c:pt idx="66">
                  <c:v>42277</c:v>
                </c:pt>
              </c:numCache>
            </c:numRef>
          </c:cat>
          <c:val>
            <c:numRef>
              <c:f>Blad1!$E$2:$E$68</c:f>
              <c:numCache>
                <c:formatCode>General</c:formatCode>
                <c:ptCount val="67"/>
                <c:pt idx="0">
                  <c:v>107.92474305683679</c:v>
                </c:pt>
                <c:pt idx="1">
                  <c:v>108.18460294548574</c:v>
                </c:pt>
                <c:pt idx="2">
                  <c:v>108.89920068156411</c:v>
                </c:pt>
                <c:pt idx="3">
                  <c:v>107.34139796616056</c:v>
                </c:pt>
                <c:pt idx="4">
                  <c:v>107.67980594957729</c:v>
                </c:pt>
                <c:pt idx="5">
                  <c:v>107.71745205717325</c:v>
                </c:pt>
                <c:pt idx="6">
                  <c:v>108.33918939451492</c:v>
                </c:pt>
                <c:pt idx="7">
                  <c:v>106.12525911374959</c:v>
                </c:pt>
                <c:pt idx="8">
                  <c:v>105.89890765240229</c:v>
                </c:pt>
                <c:pt idx="9">
                  <c:v>106.2769288373254</c:v>
                </c:pt>
                <c:pt idx="10">
                  <c:v>107.75713308950414</c:v>
                </c:pt>
                <c:pt idx="11">
                  <c:v>107.34933417262673</c:v>
                </c:pt>
                <c:pt idx="12">
                  <c:v>106.139774910192</c:v>
                </c:pt>
                <c:pt idx="13">
                  <c:v>104.17559772522547</c:v>
                </c:pt>
                <c:pt idx="14">
                  <c:v>104.81232567478102</c:v>
                </c:pt>
                <c:pt idx="15">
                  <c:v>107.09680001302353</c:v>
                </c:pt>
                <c:pt idx="16">
                  <c:v>106.949946277987</c:v>
                </c:pt>
                <c:pt idx="17">
                  <c:v>108.21838269608534</c:v>
                </c:pt>
                <c:pt idx="18">
                  <c:v>109.49217774931898</c:v>
                </c:pt>
                <c:pt idx="19">
                  <c:v>109.66372190447248</c:v>
                </c:pt>
                <c:pt idx="20">
                  <c:v>109.15763612289859</c:v>
                </c:pt>
                <c:pt idx="21">
                  <c:v>113.14758088147514</c:v>
                </c:pt>
                <c:pt idx="22">
                  <c:v>113.65217438491008</c:v>
                </c:pt>
                <c:pt idx="23">
                  <c:v>113.04420670494136</c:v>
                </c:pt>
                <c:pt idx="24">
                  <c:v>113.20048892458298</c:v>
                </c:pt>
                <c:pt idx="25">
                  <c:v>113.29443461651165</c:v>
                </c:pt>
                <c:pt idx="26">
                  <c:v>113.08415906057022</c:v>
                </c:pt>
                <c:pt idx="27">
                  <c:v>112.56755950119923</c:v>
                </c:pt>
                <c:pt idx="28">
                  <c:v>112.93208235204742</c:v>
                </c:pt>
                <c:pt idx="29">
                  <c:v>112.74466578396152</c:v>
                </c:pt>
                <c:pt idx="30">
                  <c:v>111.82257355574608</c:v>
                </c:pt>
                <c:pt idx="31">
                  <c:v>112.02762613820123</c:v>
                </c:pt>
                <c:pt idx="32">
                  <c:v>111.07677364039894</c:v>
                </c:pt>
                <c:pt idx="33">
                  <c:v>109.72619409383444</c:v>
                </c:pt>
                <c:pt idx="34">
                  <c:v>108.88373525357875</c:v>
                </c:pt>
                <c:pt idx="35">
                  <c:v>109.83085705603368</c:v>
                </c:pt>
                <c:pt idx="36">
                  <c:v>111.28060526801313</c:v>
                </c:pt>
                <c:pt idx="37">
                  <c:v>111.55654106206792</c:v>
                </c:pt>
                <c:pt idx="38">
                  <c:v>111.20415992880477</c:v>
                </c:pt>
                <c:pt idx="39">
                  <c:v>112.10006945876427</c:v>
                </c:pt>
                <c:pt idx="40">
                  <c:v>111.35196329538427</c:v>
                </c:pt>
                <c:pt idx="41">
                  <c:v>111.5840803768138</c:v>
                </c:pt>
                <c:pt idx="42">
                  <c:v>110.76061416741734</c:v>
                </c:pt>
                <c:pt idx="43">
                  <c:v>109.67179377258766</c:v>
                </c:pt>
                <c:pt idx="44">
                  <c:v>108.9807333326098</c:v>
                </c:pt>
                <c:pt idx="45">
                  <c:v>109.86056695716348</c:v>
                </c:pt>
                <c:pt idx="46">
                  <c:v>109.41444362444514</c:v>
                </c:pt>
                <c:pt idx="47">
                  <c:v>108.56011438990242</c:v>
                </c:pt>
                <c:pt idx="48">
                  <c:v>109.14000010852931</c:v>
                </c:pt>
                <c:pt idx="49">
                  <c:v>109.40318370757861</c:v>
                </c:pt>
                <c:pt idx="50">
                  <c:v>107.0331746996451</c:v>
                </c:pt>
                <c:pt idx="51">
                  <c:v>104.2780222702163</c:v>
                </c:pt>
                <c:pt idx="52">
                  <c:v>104.70942631401874</c:v>
                </c:pt>
                <c:pt idx="53">
                  <c:v>105.17779815717216</c:v>
                </c:pt>
                <c:pt idx="54">
                  <c:v>104.7372369520626</c:v>
                </c:pt>
                <c:pt idx="55">
                  <c:v>104.20571461130224</c:v>
                </c:pt>
                <c:pt idx="56">
                  <c:v>102.30095722859531</c:v>
                </c:pt>
                <c:pt idx="57">
                  <c:v>103.37105631586371</c:v>
                </c:pt>
                <c:pt idx="58">
                  <c:v>104.25265354185433</c:v>
                </c:pt>
                <c:pt idx="59">
                  <c:v>104.31193768246492</c:v>
                </c:pt>
                <c:pt idx="60">
                  <c:v>104.31329429895486</c:v>
                </c:pt>
                <c:pt idx="61">
                  <c:v>104.1399865423644</c:v>
                </c:pt>
                <c:pt idx="62">
                  <c:v>102.91143464907044</c:v>
                </c:pt>
                <c:pt idx="63">
                  <c:v>103.09396739779251</c:v>
                </c:pt>
                <c:pt idx="64">
                  <c:v>100.5794109028554</c:v>
                </c:pt>
                <c:pt idx="65">
                  <c:v>100.04639628395611</c:v>
                </c:pt>
                <c:pt idx="66">
                  <c:v>100</c:v>
                </c:pt>
              </c:numCache>
            </c:numRef>
          </c:val>
          <c:smooth val="0"/>
        </c:ser>
        <c:ser>
          <c:idx val="1"/>
          <c:order val="1"/>
          <c:tx>
            <c:strRef>
              <c:f>Blad1!$F$1</c:f>
              <c:strCache>
                <c:ptCount val="1"/>
                <c:pt idx="0">
                  <c:v>Obligaties +0,5%</c:v>
                </c:pt>
              </c:strCache>
            </c:strRef>
          </c:tx>
          <c:spPr>
            <a:ln w="28575" cap="rnd">
              <a:solidFill>
                <a:schemeClr val="accent2"/>
              </a:solidFill>
              <a:round/>
              <a:headEnd type="none"/>
              <a:tailEnd type="none"/>
            </a:ln>
            <a:effectLst/>
          </c:spPr>
          <c:marker>
            <c:symbol val="none"/>
          </c:marker>
          <c:cat>
            <c:numRef>
              <c:f>Blad1!$D$2:$D$68</c:f>
              <c:numCache>
                <c:formatCode>m/d/yyyy</c:formatCode>
                <c:ptCount val="67"/>
                <c:pt idx="0">
                  <c:v>42369</c:v>
                </c:pt>
                <c:pt idx="1">
                  <c:v>42368</c:v>
                </c:pt>
                <c:pt idx="2">
                  <c:v>42367</c:v>
                </c:pt>
                <c:pt idx="3">
                  <c:v>42366</c:v>
                </c:pt>
                <c:pt idx="4">
                  <c:v>42363</c:v>
                </c:pt>
                <c:pt idx="5">
                  <c:v>42362</c:v>
                </c:pt>
                <c:pt idx="6">
                  <c:v>42361</c:v>
                </c:pt>
                <c:pt idx="7">
                  <c:v>42360</c:v>
                </c:pt>
                <c:pt idx="8">
                  <c:v>42359</c:v>
                </c:pt>
                <c:pt idx="9">
                  <c:v>42356</c:v>
                </c:pt>
                <c:pt idx="10">
                  <c:v>42355</c:v>
                </c:pt>
                <c:pt idx="11">
                  <c:v>42354</c:v>
                </c:pt>
                <c:pt idx="12">
                  <c:v>42353</c:v>
                </c:pt>
                <c:pt idx="13">
                  <c:v>42352</c:v>
                </c:pt>
                <c:pt idx="14">
                  <c:v>42349</c:v>
                </c:pt>
                <c:pt idx="15">
                  <c:v>42348</c:v>
                </c:pt>
                <c:pt idx="16">
                  <c:v>42347</c:v>
                </c:pt>
                <c:pt idx="17">
                  <c:v>42346</c:v>
                </c:pt>
                <c:pt idx="18">
                  <c:v>42345</c:v>
                </c:pt>
                <c:pt idx="19">
                  <c:v>42342</c:v>
                </c:pt>
                <c:pt idx="20">
                  <c:v>42341</c:v>
                </c:pt>
                <c:pt idx="21">
                  <c:v>42340</c:v>
                </c:pt>
                <c:pt idx="22">
                  <c:v>42339</c:v>
                </c:pt>
                <c:pt idx="23">
                  <c:v>42338</c:v>
                </c:pt>
                <c:pt idx="24">
                  <c:v>42335</c:v>
                </c:pt>
                <c:pt idx="25">
                  <c:v>42334</c:v>
                </c:pt>
                <c:pt idx="26">
                  <c:v>42333</c:v>
                </c:pt>
                <c:pt idx="27">
                  <c:v>42332</c:v>
                </c:pt>
                <c:pt idx="28">
                  <c:v>42331</c:v>
                </c:pt>
                <c:pt idx="29">
                  <c:v>42328</c:v>
                </c:pt>
                <c:pt idx="30">
                  <c:v>42327</c:v>
                </c:pt>
                <c:pt idx="31">
                  <c:v>42326</c:v>
                </c:pt>
                <c:pt idx="32">
                  <c:v>42325</c:v>
                </c:pt>
                <c:pt idx="33">
                  <c:v>42324</c:v>
                </c:pt>
                <c:pt idx="34">
                  <c:v>42321</c:v>
                </c:pt>
                <c:pt idx="35">
                  <c:v>42320</c:v>
                </c:pt>
                <c:pt idx="36">
                  <c:v>42319</c:v>
                </c:pt>
                <c:pt idx="37">
                  <c:v>42318</c:v>
                </c:pt>
                <c:pt idx="38">
                  <c:v>42317</c:v>
                </c:pt>
                <c:pt idx="39">
                  <c:v>42314</c:v>
                </c:pt>
                <c:pt idx="40">
                  <c:v>42313</c:v>
                </c:pt>
                <c:pt idx="41">
                  <c:v>42312</c:v>
                </c:pt>
                <c:pt idx="42">
                  <c:v>42311</c:v>
                </c:pt>
                <c:pt idx="43">
                  <c:v>42310</c:v>
                </c:pt>
                <c:pt idx="44">
                  <c:v>42307</c:v>
                </c:pt>
                <c:pt idx="45">
                  <c:v>42306</c:v>
                </c:pt>
                <c:pt idx="46">
                  <c:v>42305</c:v>
                </c:pt>
                <c:pt idx="47">
                  <c:v>42304</c:v>
                </c:pt>
                <c:pt idx="48">
                  <c:v>42303</c:v>
                </c:pt>
                <c:pt idx="49">
                  <c:v>42300</c:v>
                </c:pt>
                <c:pt idx="50">
                  <c:v>42299</c:v>
                </c:pt>
                <c:pt idx="51">
                  <c:v>42298</c:v>
                </c:pt>
                <c:pt idx="52">
                  <c:v>42297</c:v>
                </c:pt>
                <c:pt idx="53">
                  <c:v>42296</c:v>
                </c:pt>
                <c:pt idx="54">
                  <c:v>42293</c:v>
                </c:pt>
                <c:pt idx="55">
                  <c:v>42292</c:v>
                </c:pt>
                <c:pt idx="56">
                  <c:v>42291</c:v>
                </c:pt>
                <c:pt idx="57">
                  <c:v>42290</c:v>
                </c:pt>
                <c:pt idx="58">
                  <c:v>42289</c:v>
                </c:pt>
                <c:pt idx="59">
                  <c:v>42286</c:v>
                </c:pt>
                <c:pt idx="60">
                  <c:v>42285</c:v>
                </c:pt>
                <c:pt idx="61">
                  <c:v>42284</c:v>
                </c:pt>
                <c:pt idx="62">
                  <c:v>42283</c:v>
                </c:pt>
                <c:pt idx="63">
                  <c:v>42282</c:v>
                </c:pt>
                <c:pt idx="64">
                  <c:v>42279</c:v>
                </c:pt>
                <c:pt idx="65">
                  <c:v>42278</c:v>
                </c:pt>
                <c:pt idx="66">
                  <c:v>42277</c:v>
                </c:pt>
              </c:numCache>
            </c:numRef>
          </c:cat>
          <c:val>
            <c:numRef>
              <c:f>Blad1!$F$2:$F$68</c:f>
              <c:numCache>
                <c:formatCode>General</c:formatCode>
                <c:ptCount val="67"/>
                <c:pt idx="0">
                  <c:v>100.54269610279935</c:v>
                </c:pt>
                <c:pt idx="1">
                  <c:v>100.53542034134676</c:v>
                </c:pt>
                <c:pt idx="2">
                  <c:v>100.46733098994936</c:v>
                </c:pt>
                <c:pt idx="3">
                  <c:v>100.46733098994936</c:v>
                </c:pt>
                <c:pt idx="4">
                  <c:v>100.46733098994936</c:v>
                </c:pt>
                <c:pt idx="5">
                  <c:v>100.42106892290971</c:v>
                </c:pt>
                <c:pt idx="6">
                  <c:v>100.41379316145714</c:v>
                </c:pt>
                <c:pt idx="7">
                  <c:v>100.62428556648742</c:v>
                </c:pt>
                <c:pt idx="8">
                  <c:v>100.90265704079219</c:v>
                </c:pt>
                <c:pt idx="9">
                  <c:v>100.95484906369782</c:v>
                </c:pt>
                <c:pt idx="10">
                  <c:v>100.71369752514765</c:v>
                </c:pt>
                <c:pt idx="11">
                  <c:v>100.39251261061892</c:v>
                </c:pt>
                <c:pt idx="12">
                  <c:v>100.42632597598242</c:v>
                </c:pt>
                <c:pt idx="13">
                  <c:v>100.8248105988919</c:v>
                </c:pt>
                <c:pt idx="14">
                  <c:v>101.06676120950912</c:v>
                </c:pt>
                <c:pt idx="15">
                  <c:v>100.96107341453589</c:v>
                </c:pt>
                <c:pt idx="16">
                  <c:v>100.84289486146194</c:v>
                </c:pt>
                <c:pt idx="17">
                  <c:v>101.00216254135199</c:v>
                </c:pt>
                <c:pt idx="18">
                  <c:v>100.87712879107124</c:v>
                </c:pt>
                <c:pt idx="19">
                  <c:v>100.40285849106596</c:v>
                </c:pt>
                <c:pt idx="20">
                  <c:v>100.49996677542457</c:v>
                </c:pt>
                <c:pt idx="21">
                  <c:v>101.56706443633037</c:v>
                </c:pt>
                <c:pt idx="22">
                  <c:v>101.51037237599452</c:v>
                </c:pt>
                <c:pt idx="23">
                  <c:v>101.4679795000164</c:v>
                </c:pt>
                <c:pt idx="24">
                  <c:v>101.59267679890047</c:v>
                </c:pt>
                <c:pt idx="25">
                  <c:v>101.47441413297737</c:v>
                </c:pt>
                <c:pt idx="26">
                  <c:v>101.48084876593832</c:v>
                </c:pt>
                <c:pt idx="27">
                  <c:v>101.288650905601</c:v>
                </c:pt>
                <c:pt idx="28">
                  <c:v>101.17089291677286</c:v>
                </c:pt>
                <c:pt idx="29">
                  <c:v>101.37162823130024</c:v>
                </c:pt>
                <c:pt idx="30">
                  <c:v>101.2577394335336</c:v>
                </c:pt>
                <c:pt idx="31">
                  <c:v>101.10549517654867</c:v>
                </c:pt>
                <c:pt idx="32">
                  <c:v>100.93066661956347</c:v>
                </c:pt>
                <c:pt idx="33">
                  <c:v>100.87372222068014</c:v>
                </c:pt>
                <c:pt idx="34">
                  <c:v>100.78628691397526</c:v>
                </c:pt>
                <c:pt idx="35">
                  <c:v>100.56624770056497</c:v>
                </c:pt>
                <c:pt idx="36">
                  <c:v>100.52444361453099</c:v>
                </c:pt>
                <c:pt idx="37">
                  <c:v>100.35373658715478</c:v>
                </c:pt>
                <c:pt idx="38">
                  <c:v>100.0495004117324</c:v>
                </c:pt>
                <c:pt idx="39">
                  <c:v>100.09000074860435</c:v>
                </c:pt>
                <c:pt idx="40">
                  <c:v>100.51468652402808</c:v>
                </c:pt>
                <c:pt idx="41">
                  <c:v>100.62992112738134</c:v>
                </c:pt>
                <c:pt idx="42">
                  <c:v>100.69342632849936</c:v>
                </c:pt>
                <c:pt idx="43">
                  <c:v>100.68783282403004</c:v>
                </c:pt>
                <c:pt idx="44">
                  <c:v>100.98151283688249</c:v>
                </c:pt>
                <c:pt idx="45">
                  <c:v>100.96872768380969</c:v>
                </c:pt>
                <c:pt idx="46">
                  <c:v>101.43378762683166</c:v>
                </c:pt>
                <c:pt idx="47">
                  <c:v>101.33449240839481</c:v>
                </c:pt>
                <c:pt idx="48">
                  <c:v>101.05212557375478</c:v>
                </c:pt>
                <c:pt idx="49">
                  <c:v>100.95632103855816</c:v>
                </c:pt>
                <c:pt idx="50">
                  <c:v>100.933526456435</c:v>
                </c:pt>
                <c:pt idx="51">
                  <c:v>100.44773269609438</c:v>
                </c:pt>
                <c:pt idx="52">
                  <c:v>100.16734251340968</c:v>
                </c:pt>
                <c:pt idx="53">
                  <c:v>100.44714390615025</c:v>
                </c:pt>
                <c:pt idx="54">
                  <c:v>100.49214428045244</c:v>
                </c:pt>
                <c:pt idx="55">
                  <c:v>100.38557330056297</c:v>
                </c:pt>
                <c:pt idx="56">
                  <c:v>100.46817211844099</c:v>
                </c:pt>
                <c:pt idx="57">
                  <c:v>100.25082451620391</c:v>
                </c:pt>
                <c:pt idx="58">
                  <c:v>100.32412886424945</c:v>
                </c:pt>
                <c:pt idx="59">
                  <c:v>100.13079548044838</c:v>
                </c:pt>
                <c:pt idx="60">
                  <c:v>100.20658115754419</c:v>
                </c:pt>
                <c:pt idx="61">
                  <c:v>100.11910379441473</c:v>
                </c:pt>
                <c:pt idx="62">
                  <c:v>100.09916904916312</c:v>
                </c:pt>
                <c:pt idx="63">
                  <c:v>100.22533832290755</c:v>
                </c:pt>
                <c:pt idx="64">
                  <c:v>100.43166714190426</c:v>
                </c:pt>
                <c:pt idx="65">
                  <c:v>100.20981950223697</c:v>
                </c:pt>
                <c:pt idx="66">
                  <c:v>100</c:v>
                </c:pt>
              </c:numCache>
            </c:numRef>
          </c:val>
          <c:smooth val="0"/>
        </c:ser>
        <c:dLbls>
          <c:showLegendKey val="0"/>
          <c:showVal val="0"/>
          <c:showCatName val="0"/>
          <c:showSerName val="0"/>
          <c:showPercent val="0"/>
          <c:showBubbleSize val="0"/>
        </c:dLbls>
        <c:marker val="1"/>
        <c:smooth val="0"/>
        <c:axId val="178972544"/>
        <c:axId val="178974080"/>
      </c:lineChart>
      <c:dateAx>
        <c:axId val="178972544"/>
        <c:scaling>
          <c:orientation val="minMax"/>
        </c:scaling>
        <c:delete val="0"/>
        <c:axPos val="b"/>
        <c:numFmt formatCode="mmm"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accent2"/>
                </a:solidFill>
                <a:latin typeface="Corbel" panose="020B0503020204020204" pitchFamily="34" charset="0"/>
                <a:ea typeface="+mn-ea"/>
                <a:cs typeface="+mn-cs"/>
              </a:defRPr>
            </a:pPr>
            <a:endParaRPr lang="nl-NL"/>
          </a:p>
        </c:txPr>
        <c:crossAx val="178974080"/>
        <c:crosses val="autoZero"/>
        <c:auto val="1"/>
        <c:lblOffset val="100"/>
        <c:baseTimeUnit val="days"/>
        <c:majorUnit val="1"/>
        <c:majorTimeUnit val="months"/>
      </c:dateAx>
      <c:valAx>
        <c:axId val="178974080"/>
        <c:scaling>
          <c:orientation val="minMax"/>
          <c:max val="120"/>
          <c:min val="8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5E6A71"/>
                </a:solidFill>
                <a:latin typeface="Corbel" panose="020B0503020204020204" pitchFamily="34" charset="0"/>
                <a:ea typeface="+mn-ea"/>
                <a:cs typeface="+mn-cs"/>
              </a:defRPr>
            </a:pPr>
            <a:endParaRPr lang="nl-NL"/>
          </a:p>
        </c:txPr>
        <c:crossAx val="178972544"/>
        <c:crosses val="autoZero"/>
        <c:crossBetween val="between"/>
      </c:valAx>
      <c:spPr>
        <a:noFill/>
        <a:ln>
          <a:noFill/>
        </a:ln>
        <a:effectLst/>
      </c:spPr>
    </c:plotArea>
    <c:legend>
      <c:legendPos val="b"/>
      <c:layout>
        <c:manualLayout>
          <c:xMode val="edge"/>
          <c:yMode val="edge"/>
          <c:x val="0.13213899806600538"/>
          <c:y val="7.1248669309545376E-2"/>
          <c:w val="0.67461158486190043"/>
          <c:h val="0.10508781505931515"/>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5E6A71"/>
              </a:solidFill>
              <a:latin typeface="Corbel" panose="020B0503020204020204" pitchFamily="34" charset="0"/>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t" anchorCtr="0"/>
          <a:lstStyle/>
          <a:p>
            <a:pPr>
              <a:defRPr sz="1200" b="0" i="0" u="none" strike="noStrike" kern="1200" spc="0" baseline="0">
                <a:solidFill>
                  <a:srgbClr val="000099"/>
                </a:solidFill>
                <a:latin typeface="Corbel" panose="020B0503020204020204" pitchFamily="34" charset="0"/>
                <a:ea typeface="+mn-ea"/>
                <a:cs typeface="+mn-cs"/>
              </a:defRPr>
            </a:pPr>
            <a:r>
              <a:rPr lang="nl-NL" sz="1200"/>
              <a:t>Netto rendement na alle kosten</a:t>
            </a:r>
          </a:p>
        </c:rich>
      </c:tx>
      <c:layout>
        <c:manualLayout>
          <c:xMode val="edge"/>
          <c:yMode val="edge"/>
          <c:x val="7.131718380605191E-3"/>
          <c:y val="2.2222222222222223E-2"/>
        </c:manualLayout>
      </c:layout>
      <c:overlay val="0"/>
      <c:spPr>
        <a:noFill/>
        <a:ln>
          <a:noFill/>
        </a:ln>
        <a:effectLst/>
      </c:spPr>
    </c:title>
    <c:autoTitleDeleted val="0"/>
    <c:plotArea>
      <c:layout>
        <c:manualLayout>
          <c:layoutTarget val="inner"/>
          <c:xMode val="edge"/>
          <c:yMode val="edge"/>
          <c:x val="0.18196712514601457"/>
          <c:y val="0.1509613285400323"/>
          <c:w val="0.78110463802265551"/>
          <c:h val="0.65838910154714947"/>
        </c:manualLayout>
      </c:layout>
      <c:barChart>
        <c:barDir val="col"/>
        <c:grouping val="clustered"/>
        <c:varyColors val="0"/>
        <c:ser>
          <c:idx val="0"/>
          <c:order val="0"/>
          <c:tx>
            <c:strRef>
              <c:f>Rendemix!$L$46</c:f>
              <c:strCache>
                <c:ptCount val="1"/>
                <c:pt idx="0">
                  <c:v>Rendemix</c:v>
                </c:pt>
              </c:strCache>
            </c:strRef>
          </c:tx>
          <c:spPr>
            <a:solidFill>
              <a:schemeClr val="accent1"/>
            </a:solidFill>
            <a:ln>
              <a:noFill/>
            </a:ln>
            <a:effectLst/>
          </c:spPr>
          <c:invertIfNegative val="0"/>
          <c:dLbls>
            <c:txPr>
              <a:bodyPr/>
              <a:lstStyle/>
              <a:p>
                <a:pPr>
                  <a:defRPr sz="800"/>
                </a:pPr>
                <a:endParaRPr lang="nl-NL"/>
              </a:p>
            </c:txPr>
            <c:showLegendKey val="0"/>
            <c:showVal val="1"/>
            <c:showCatName val="0"/>
            <c:showSerName val="0"/>
            <c:showPercent val="0"/>
            <c:showBubbleSize val="0"/>
            <c:showLeaderLines val="0"/>
          </c:dLbls>
          <c:cat>
            <c:strRef>
              <c:f>Rendemix!$K$47:$K$51</c:f>
              <c:strCache>
                <c:ptCount val="5"/>
                <c:pt idx="0">
                  <c:v>Zeer Defensief</c:v>
                </c:pt>
                <c:pt idx="1">
                  <c:v>Defensief</c:v>
                </c:pt>
                <c:pt idx="2">
                  <c:v>Neutraal</c:v>
                </c:pt>
                <c:pt idx="3">
                  <c:v>Offensief</c:v>
                </c:pt>
                <c:pt idx="4">
                  <c:v>Zeer Offensief</c:v>
                </c:pt>
              </c:strCache>
            </c:strRef>
          </c:cat>
          <c:val>
            <c:numRef>
              <c:f>Rendemix!$L$47:$L$51</c:f>
              <c:numCache>
                <c:formatCode>0.0%</c:formatCode>
                <c:ptCount val="5"/>
                <c:pt idx="0">
                  <c:v>1.2999999999999998E-2</c:v>
                </c:pt>
                <c:pt idx="1">
                  <c:v>2.8000000000000001E-2</c:v>
                </c:pt>
                <c:pt idx="2">
                  <c:v>4.5000000000000005E-2</c:v>
                </c:pt>
                <c:pt idx="3">
                  <c:v>6.1000000000000006E-2</c:v>
                </c:pt>
                <c:pt idx="4">
                  <c:v>7.4999999999999997E-2</c:v>
                </c:pt>
              </c:numCache>
            </c:numRef>
          </c:val>
        </c:ser>
        <c:ser>
          <c:idx val="1"/>
          <c:order val="1"/>
          <c:tx>
            <c:strRef>
              <c:f>Rendemix!$M$46</c:f>
              <c:strCache>
                <c:ptCount val="1"/>
                <c:pt idx="0">
                  <c:v>RBBf</c:v>
                </c:pt>
              </c:strCache>
            </c:strRef>
          </c:tx>
          <c:spPr>
            <a:solidFill>
              <a:schemeClr val="accent2"/>
            </a:solidFill>
            <a:ln>
              <a:noFill/>
            </a:ln>
            <a:effectLst/>
          </c:spPr>
          <c:invertIfNegative val="0"/>
          <c:dLbls>
            <c:txPr>
              <a:bodyPr/>
              <a:lstStyle/>
              <a:p>
                <a:pPr>
                  <a:defRPr sz="800"/>
                </a:pPr>
                <a:endParaRPr lang="nl-NL"/>
              </a:p>
            </c:txPr>
            <c:showLegendKey val="0"/>
            <c:showVal val="1"/>
            <c:showCatName val="0"/>
            <c:showSerName val="0"/>
            <c:showPercent val="0"/>
            <c:showBubbleSize val="0"/>
            <c:showLeaderLines val="0"/>
          </c:dLbls>
          <c:cat>
            <c:strRef>
              <c:f>Rendemix!$K$47:$K$51</c:f>
              <c:strCache>
                <c:ptCount val="5"/>
                <c:pt idx="0">
                  <c:v>Zeer Defensief</c:v>
                </c:pt>
                <c:pt idx="1">
                  <c:v>Defensief</c:v>
                </c:pt>
                <c:pt idx="2">
                  <c:v>Neutraal</c:v>
                </c:pt>
                <c:pt idx="3">
                  <c:v>Offensief</c:v>
                </c:pt>
                <c:pt idx="4">
                  <c:v>Zeer Offensief</c:v>
                </c:pt>
              </c:strCache>
            </c:strRef>
          </c:cat>
          <c:val>
            <c:numRef>
              <c:f>Rendemix!$M$47:$M$51</c:f>
              <c:numCache>
                <c:formatCode>0.0%</c:formatCode>
                <c:ptCount val="5"/>
                <c:pt idx="0">
                  <c:v>1.3899999999999997E-2</c:v>
                </c:pt>
                <c:pt idx="1">
                  <c:v>2.8899999999999995E-2</c:v>
                </c:pt>
                <c:pt idx="2">
                  <c:v>4.5899999999999996E-2</c:v>
                </c:pt>
                <c:pt idx="3">
                  <c:v>6.3899999999999998E-2</c:v>
                </c:pt>
                <c:pt idx="4">
                  <c:v>7.9899999999999999E-2</c:v>
                </c:pt>
              </c:numCache>
            </c:numRef>
          </c:val>
        </c:ser>
        <c:dLbls>
          <c:showLegendKey val="0"/>
          <c:showVal val="0"/>
          <c:showCatName val="0"/>
          <c:showSerName val="0"/>
          <c:showPercent val="0"/>
          <c:showBubbleSize val="0"/>
        </c:dLbls>
        <c:gapWidth val="50"/>
        <c:axId val="179044736"/>
        <c:axId val="179046272"/>
      </c:barChart>
      <c:catAx>
        <c:axId val="179044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5E6A71"/>
                </a:solidFill>
                <a:latin typeface="Corbel" panose="020B0503020204020204" pitchFamily="34" charset="0"/>
                <a:ea typeface="+mn-ea"/>
                <a:cs typeface="+mn-cs"/>
              </a:defRPr>
            </a:pPr>
            <a:endParaRPr lang="nl-NL"/>
          </a:p>
        </c:txPr>
        <c:crossAx val="179046272"/>
        <c:crosses val="autoZero"/>
        <c:auto val="1"/>
        <c:lblAlgn val="ctr"/>
        <c:lblOffset val="100"/>
        <c:noMultiLvlLbl val="0"/>
      </c:catAx>
      <c:valAx>
        <c:axId val="179046272"/>
        <c:scaling>
          <c:orientation val="minMax"/>
        </c:scaling>
        <c:delete val="0"/>
        <c:axPos val="l"/>
        <c:majorGridlines>
          <c:spPr>
            <a:ln w="9525" cap="flat" cmpd="sng" algn="ctr">
              <a:solidFill>
                <a:srgbClr val="5E6A71">
                  <a:alpha val="60000"/>
                </a:srgbClr>
              </a:solidFill>
              <a:prstDash val="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5E6A71"/>
                </a:solidFill>
                <a:latin typeface="Corbel" panose="020B0503020204020204" pitchFamily="34" charset="0"/>
                <a:ea typeface="+mn-ea"/>
                <a:cs typeface="+mn-cs"/>
              </a:defRPr>
            </a:pPr>
            <a:endParaRPr lang="nl-NL"/>
          </a:p>
        </c:txPr>
        <c:crossAx val="179044736"/>
        <c:crosses val="autoZero"/>
        <c:crossBetween val="between"/>
      </c:valAx>
      <c:spPr>
        <a:noFill/>
        <a:ln>
          <a:noFill/>
        </a:ln>
        <a:effectLst/>
      </c:spPr>
    </c:plotArea>
    <c:legend>
      <c:legendPos val="b"/>
      <c:layout>
        <c:manualLayout>
          <c:xMode val="edge"/>
          <c:yMode val="edge"/>
          <c:x val="7.2999621995988256E-4"/>
          <c:y val="0.90198541848935554"/>
          <c:w val="0.54613968209222019"/>
          <c:h val="7.5792359288422276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E6A71"/>
              </a:solidFill>
              <a:latin typeface="Corbel" panose="020B0503020204020204" pitchFamily="34" charset="0"/>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200" b="0">
                <a:solidFill>
                  <a:srgbClr val="000099"/>
                </a:solidFill>
                <a:latin typeface="+mn-lt"/>
              </a:defRPr>
            </a:pPr>
            <a:r>
              <a:rPr lang="en-US" sz="1200" b="0">
                <a:solidFill>
                  <a:srgbClr val="000099"/>
                </a:solidFill>
                <a:latin typeface="+mn-lt"/>
              </a:rPr>
              <a:t>Cumulatief</a:t>
            </a:r>
            <a:r>
              <a:rPr lang="en-US" sz="1200" b="0" baseline="0">
                <a:solidFill>
                  <a:srgbClr val="000099"/>
                </a:solidFill>
                <a:latin typeface="+mn-lt"/>
              </a:rPr>
              <a:t> netto rendement RBB (f)</a:t>
            </a:r>
          </a:p>
          <a:p>
            <a:pPr algn="l">
              <a:defRPr sz="1200" b="0">
                <a:solidFill>
                  <a:srgbClr val="000099"/>
                </a:solidFill>
                <a:latin typeface="+mn-lt"/>
              </a:defRPr>
            </a:pPr>
            <a:endParaRPr lang="en-US" sz="1200" b="0" baseline="0">
              <a:solidFill>
                <a:srgbClr val="000099"/>
              </a:solidFill>
              <a:latin typeface="+mn-lt"/>
            </a:endParaRPr>
          </a:p>
        </c:rich>
      </c:tx>
      <c:layout>
        <c:manualLayout>
          <c:xMode val="edge"/>
          <c:yMode val="edge"/>
          <c:x val="0.11492009545956246"/>
          <c:y val="3.8603331335884269E-2"/>
        </c:manualLayout>
      </c:layout>
      <c:overlay val="0"/>
    </c:title>
    <c:autoTitleDeleted val="0"/>
    <c:plotArea>
      <c:layout>
        <c:manualLayout>
          <c:layoutTarget val="inner"/>
          <c:xMode val="edge"/>
          <c:yMode val="edge"/>
          <c:x val="0.10621157802260164"/>
          <c:y val="3.1654027047676517E-2"/>
          <c:w val="0.83732973468683347"/>
          <c:h val="0.89064719338517606"/>
        </c:manualLayout>
      </c:layout>
      <c:lineChart>
        <c:grouping val="standard"/>
        <c:varyColors val="0"/>
        <c:ser>
          <c:idx val="0"/>
          <c:order val="0"/>
          <c:tx>
            <c:strRef>
              <c:f>Rendemix!$B$1</c:f>
              <c:strCache>
                <c:ptCount val="1"/>
                <c:pt idx="0">
                  <c:v>neutraal profiel</c:v>
                </c:pt>
              </c:strCache>
            </c:strRef>
          </c:tx>
          <c:spPr>
            <a:ln>
              <a:solidFill>
                <a:srgbClr val="000099"/>
              </a:solidFill>
            </a:ln>
          </c:spPr>
          <c:marker>
            <c:symbol val="none"/>
          </c:marker>
          <c:cat>
            <c:numRef>
              <c:f>Rendemix!$A$2:$A$74</c:f>
              <c:numCache>
                <c:formatCode>[$-413]mmm/yy;@</c:formatCode>
                <c:ptCount val="73"/>
                <c:pt idx="0" formatCode="mmm\-yy">
                  <c:v>40148</c:v>
                </c:pt>
                <c:pt idx="1">
                  <c:v>40179</c:v>
                </c:pt>
                <c:pt idx="2">
                  <c:v>40210</c:v>
                </c:pt>
                <c:pt idx="3">
                  <c:v>40238</c:v>
                </c:pt>
                <c:pt idx="4">
                  <c:v>40269</c:v>
                </c:pt>
                <c:pt idx="5">
                  <c:v>40299</c:v>
                </c:pt>
                <c:pt idx="6">
                  <c:v>40330</c:v>
                </c:pt>
                <c:pt idx="7">
                  <c:v>40360</c:v>
                </c:pt>
                <c:pt idx="8">
                  <c:v>40391</c:v>
                </c:pt>
                <c:pt idx="9">
                  <c:v>40422</c:v>
                </c:pt>
                <c:pt idx="10">
                  <c:v>40452</c:v>
                </c:pt>
                <c:pt idx="11">
                  <c:v>40483</c:v>
                </c:pt>
                <c:pt idx="12">
                  <c:v>40513</c:v>
                </c:pt>
                <c:pt idx="13">
                  <c:v>40544</c:v>
                </c:pt>
                <c:pt idx="14">
                  <c:v>40575</c:v>
                </c:pt>
                <c:pt idx="15">
                  <c:v>40603</c:v>
                </c:pt>
                <c:pt idx="16">
                  <c:v>40634</c:v>
                </c:pt>
                <c:pt idx="17">
                  <c:v>40664</c:v>
                </c:pt>
                <c:pt idx="18">
                  <c:v>40695</c:v>
                </c:pt>
                <c:pt idx="19">
                  <c:v>40725</c:v>
                </c:pt>
                <c:pt idx="20">
                  <c:v>40756</c:v>
                </c:pt>
                <c:pt idx="21">
                  <c:v>40787</c:v>
                </c:pt>
                <c:pt idx="22">
                  <c:v>40817</c:v>
                </c:pt>
                <c:pt idx="23">
                  <c:v>40848</c:v>
                </c:pt>
                <c:pt idx="24">
                  <c:v>40878</c:v>
                </c:pt>
                <c:pt idx="25">
                  <c:v>40909</c:v>
                </c:pt>
                <c:pt idx="26">
                  <c:v>40940</c:v>
                </c:pt>
                <c:pt idx="27">
                  <c:v>40969</c:v>
                </c:pt>
                <c:pt idx="28">
                  <c:v>41000</c:v>
                </c:pt>
                <c:pt idx="29">
                  <c:v>41030</c:v>
                </c:pt>
                <c:pt idx="30">
                  <c:v>41061</c:v>
                </c:pt>
                <c:pt idx="31">
                  <c:v>41091</c:v>
                </c:pt>
                <c:pt idx="32">
                  <c:v>41122</c:v>
                </c:pt>
                <c:pt idx="33">
                  <c:v>41153</c:v>
                </c:pt>
                <c:pt idx="34">
                  <c:v>41183</c:v>
                </c:pt>
                <c:pt idx="35">
                  <c:v>41214</c:v>
                </c:pt>
                <c:pt idx="36">
                  <c:v>41244</c:v>
                </c:pt>
                <c:pt idx="37">
                  <c:v>41275</c:v>
                </c:pt>
                <c:pt idx="38">
                  <c:v>41306</c:v>
                </c:pt>
                <c:pt idx="39">
                  <c:v>41334</c:v>
                </c:pt>
                <c:pt idx="40">
                  <c:v>41365</c:v>
                </c:pt>
                <c:pt idx="41">
                  <c:v>41395</c:v>
                </c:pt>
                <c:pt idx="42">
                  <c:v>41426</c:v>
                </c:pt>
                <c:pt idx="43">
                  <c:v>41456</c:v>
                </c:pt>
                <c:pt idx="44">
                  <c:v>41487</c:v>
                </c:pt>
                <c:pt idx="45">
                  <c:v>41518</c:v>
                </c:pt>
                <c:pt idx="46">
                  <c:v>41548</c:v>
                </c:pt>
                <c:pt idx="47">
                  <c:v>41579</c:v>
                </c:pt>
                <c:pt idx="48">
                  <c:v>41609</c:v>
                </c:pt>
                <c:pt idx="49">
                  <c:v>41640</c:v>
                </c:pt>
                <c:pt idx="50">
                  <c:v>41671</c:v>
                </c:pt>
                <c:pt idx="51">
                  <c:v>41699</c:v>
                </c:pt>
                <c:pt idx="52">
                  <c:v>41730</c:v>
                </c:pt>
                <c:pt idx="53">
                  <c:v>41760</c:v>
                </c:pt>
                <c:pt idx="54">
                  <c:v>41791</c:v>
                </c:pt>
                <c:pt idx="55">
                  <c:v>41821</c:v>
                </c:pt>
                <c:pt idx="56">
                  <c:v>41852</c:v>
                </c:pt>
                <c:pt idx="57">
                  <c:v>41883</c:v>
                </c:pt>
                <c:pt idx="58">
                  <c:v>41913</c:v>
                </c:pt>
                <c:pt idx="59">
                  <c:v>41944</c:v>
                </c:pt>
                <c:pt idx="60">
                  <c:v>41974</c:v>
                </c:pt>
                <c:pt idx="61">
                  <c:v>42005</c:v>
                </c:pt>
                <c:pt idx="62">
                  <c:v>42036</c:v>
                </c:pt>
                <c:pt idx="63">
                  <c:v>42064</c:v>
                </c:pt>
                <c:pt idx="64">
                  <c:v>42095</c:v>
                </c:pt>
                <c:pt idx="65" formatCode="mmm\-yy">
                  <c:v>42125</c:v>
                </c:pt>
                <c:pt idx="66" formatCode="mmm\-yy">
                  <c:v>42156</c:v>
                </c:pt>
                <c:pt idx="67" formatCode="mmm\-yy">
                  <c:v>42186</c:v>
                </c:pt>
                <c:pt idx="68" formatCode="mmm\-yy">
                  <c:v>42217</c:v>
                </c:pt>
                <c:pt idx="69" formatCode="mmm\-yy">
                  <c:v>42248</c:v>
                </c:pt>
                <c:pt idx="70" formatCode="mmm\-yy">
                  <c:v>42278</c:v>
                </c:pt>
                <c:pt idx="71" formatCode="mmm\-yy">
                  <c:v>42309</c:v>
                </c:pt>
                <c:pt idx="72" formatCode="mmm\-yy">
                  <c:v>42339</c:v>
                </c:pt>
              </c:numCache>
            </c:numRef>
          </c:cat>
          <c:val>
            <c:numRef>
              <c:f>Rendemix!$C$2:$C$74</c:f>
              <c:numCache>
                <c:formatCode>General</c:formatCode>
                <c:ptCount val="73"/>
                <c:pt idx="0">
                  <c:v>100</c:v>
                </c:pt>
                <c:pt idx="1">
                  <c:v>99.446219382321615</c:v>
                </c:pt>
                <c:pt idx="2">
                  <c:v>101.0436634717785</c:v>
                </c:pt>
                <c:pt idx="3">
                  <c:v>105.47390841320556</c:v>
                </c:pt>
                <c:pt idx="4">
                  <c:v>107.05005324813632</c:v>
                </c:pt>
                <c:pt idx="5">
                  <c:v>105.0696272630458</c:v>
                </c:pt>
                <c:pt idx="6">
                  <c:v>104.33653320867612</c:v>
                </c:pt>
                <c:pt idx="7">
                  <c:v>104.48746433751694</c:v>
                </c:pt>
                <c:pt idx="8">
                  <c:v>105.30680475122426</c:v>
                </c:pt>
                <c:pt idx="9">
                  <c:v>106.3417610632756</c:v>
                </c:pt>
                <c:pt idx="10">
                  <c:v>107.31203260582373</c:v>
                </c:pt>
                <c:pt idx="11">
                  <c:v>110.33065518264016</c:v>
                </c:pt>
                <c:pt idx="12">
                  <c:v>113.06897709160934</c:v>
                </c:pt>
                <c:pt idx="13">
                  <c:v>111.96933601005479</c:v>
                </c:pt>
                <c:pt idx="14">
                  <c:v>113.39240093912538</c:v>
                </c:pt>
                <c:pt idx="15">
                  <c:v>112.57306052541806</c:v>
                </c:pt>
                <c:pt idx="16">
                  <c:v>111.4949810336979</c:v>
                </c:pt>
                <c:pt idx="17">
                  <c:v>111.59532651662822</c:v>
                </c:pt>
                <c:pt idx="18">
                  <c:v>108.99807299025207</c:v>
                </c:pt>
                <c:pt idx="19">
                  <c:v>110.25341219466719</c:v>
                </c:pt>
                <c:pt idx="20">
                  <c:v>104.47452309848029</c:v>
                </c:pt>
                <c:pt idx="21">
                  <c:v>102.4400078361523</c:v>
                </c:pt>
                <c:pt idx="22">
                  <c:v>106.96355772792408</c:v>
                </c:pt>
                <c:pt idx="23">
                  <c:v>103.95507239320506</c:v>
                </c:pt>
                <c:pt idx="24">
                  <c:v>108.34875960865803</c:v>
                </c:pt>
                <c:pt idx="25">
                  <c:v>111.96327076619815</c:v>
                </c:pt>
                <c:pt idx="26">
                  <c:v>114.88518098337131</c:v>
                </c:pt>
                <c:pt idx="27">
                  <c:v>115.38298790926009</c:v>
                </c:pt>
                <c:pt idx="28">
                  <c:v>115.07997499784955</c:v>
                </c:pt>
                <c:pt idx="29">
                  <c:v>114.4990512840604</c:v>
                </c:pt>
                <c:pt idx="30">
                  <c:v>115.36811429190905</c:v>
                </c:pt>
                <c:pt idx="31">
                  <c:v>119.21371810163934</c:v>
                </c:pt>
                <c:pt idx="32">
                  <c:v>118.62710057134151</c:v>
                </c:pt>
                <c:pt idx="33">
                  <c:v>118.82263974810746</c:v>
                </c:pt>
                <c:pt idx="34">
                  <c:v>117.71458441310043</c:v>
                </c:pt>
                <c:pt idx="35">
                  <c:v>119.23544467683557</c:v>
                </c:pt>
                <c:pt idx="36">
                  <c:v>119.25717125203177</c:v>
                </c:pt>
                <c:pt idx="37">
                  <c:v>120.53903918860851</c:v>
                </c:pt>
                <c:pt idx="38">
                  <c:v>122.99414218578097</c:v>
                </c:pt>
                <c:pt idx="39">
                  <c:v>125.88377668687775</c:v>
                </c:pt>
                <c:pt idx="40">
                  <c:v>126.36176134119449</c:v>
                </c:pt>
                <c:pt idx="41">
                  <c:v>127.43583631259465</c:v>
                </c:pt>
                <c:pt idx="42">
                  <c:v>126.21319141184435</c:v>
                </c:pt>
                <c:pt idx="43">
                  <c:v>128.74250376773773</c:v>
                </c:pt>
                <c:pt idx="44">
                  <c:v>127.28809970267359</c:v>
                </c:pt>
                <c:pt idx="45">
                  <c:v>129.20862255098754</c:v>
                </c:pt>
                <c:pt idx="46">
                  <c:v>132.28507985392656</c:v>
                </c:pt>
                <c:pt idx="47">
                  <c:v>133.53358643758793</c:v>
                </c:pt>
                <c:pt idx="48">
                  <c:v>133.28921997440713</c:v>
                </c:pt>
                <c:pt idx="49">
                  <c:v>132.90588017776074</c:v>
                </c:pt>
                <c:pt idx="50">
                  <c:v>135.24954246881535</c:v>
                </c:pt>
                <c:pt idx="51">
                  <c:v>136.06306846676529</c:v>
                </c:pt>
                <c:pt idx="52">
                  <c:v>136.72555954712996</c:v>
                </c:pt>
                <c:pt idx="53">
                  <c:v>140.14821047927327</c:v>
                </c:pt>
                <c:pt idx="54">
                  <c:v>141.9568231355083</c:v>
                </c:pt>
                <c:pt idx="55">
                  <c:v>143.40251142232032</c:v>
                </c:pt>
                <c:pt idx="56">
                  <c:v>146.83284289805366</c:v>
                </c:pt>
                <c:pt idx="57">
                  <c:v>147.75877080536878</c:v>
                </c:pt>
                <c:pt idx="58">
                  <c:v>149.17592517616305</c:v>
                </c:pt>
                <c:pt idx="59">
                  <c:v>151.54006523835488</c:v>
                </c:pt>
                <c:pt idx="60">
                  <c:v>153.07774228032847</c:v>
                </c:pt>
                <c:pt idx="61">
                  <c:v>158.60492032084426</c:v>
                </c:pt>
                <c:pt idx="62">
                  <c:v>163.9074000170107</c:v>
                </c:pt>
                <c:pt idx="63">
                  <c:v>166.82790207051383</c:v>
                </c:pt>
                <c:pt idx="64">
                  <c:v>165.12775892051323</c:v>
                </c:pt>
                <c:pt idx="65">
                  <c:v>165.5059014884412</c:v>
                </c:pt>
                <c:pt idx="66">
                  <c:v>160.19316205066224</c:v>
                </c:pt>
                <c:pt idx="67">
                  <c:v>162.85236854070322</c:v>
                </c:pt>
                <c:pt idx="68">
                  <c:v>156.24056237795068</c:v>
                </c:pt>
                <c:pt idx="69">
                  <c:v>152</c:v>
                </c:pt>
                <c:pt idx="70">
                  <c:v>159</c:v>
                </c:pt>
                <c:pt idx="71">
                  <c:v>165</c:v>
                </c:pt>
                <c:pt idx="72">
                  <c:v>160.57</c:v>
                </c:pt>
              </c:numCache>
            </c:numRef>
          </c:val>
          <c:smooth val="0"/>
        </c:ser>
        <c:dLbls>
          <c:showLegendKey val="0"/>
          <c:showVal val="0"/>
          <c:showCatName val="0"/>
          <c:showSerName val="0"/>
          <c:showPercent val="0"/>
          <c:showBubbleSize val="0"/>
        </c:dLbls>
        <c:marker val="1"/>
        <c:smooth val="0"/>
        <c:axId val="179058560"/>
        <c:axId val="179060096"/>
      </c:lineChart>
      <c:dateAx>
        <c:axId val="179058560"/>
        <c:scaling>
          <c:orientation val="minMax"/>
        </c:scaling>
        <c:delete val="0"/>
        <c:axPos val="b"/>
        <c:numFmt formatCode="mmm\-yy" sourceLinked="1"/>
        <c:majorTickMark val="out"/>
        <c:minorTickMark val="none"/>
        <c:tickLblPos val="nextTo"/>
        <c:crossAx val="179060096"/>
        <c:crosses val="autoZero"/>
        <c:auto val="1"/>
        <c:lblOffset val="100"/>
        <c:baseTimeUnit val="months"/>
        <c:majorUnit val="12"/>
        <c:majorTimeUnit val="months"/>
      </c:dateAx>
      <c:valAx>
        <c:axId val="179060096"/>
        <c:scaling>
          <c:orientation val="minMax"/>
          <c:min val="100"/>
        </c:scaling>
        <c:delete val="0"/>
        <c:axPos val="l"/>
        <c:majorGridlines>
          <c:spPr>
            <a:ln w="6350">
              <a:solidFill>
                <a:schemeClr val="bg1">
                  <a:lumMod val="75000"/>
                </a:schemeClr>
              </a:solidFill>
            </a:ln>
          </c:spPr>
        </c:majorGridlines>
        <c:numFmt formatCode="&quot;€&quot;\ #,##0" sourceLinked="0"/>
        <c:majorTickMark val="out"/>
        <c:minorTickMark val="none"/>
        <c:tickLblPos val="nextTo"/>
        <c:crossAx val="179058560"/>
        <c:crosses val="autoZero"/>
        <c:crossBetween val="between"/>
      </c:valAx>
    </c:plotArea>
    <c:legend>
      <c:legendPos val="r"/>
      <c:layout>
        <c:manualLayout>
          <c:xMode val="edge"/>
          <c:yMode val="edge"/>
          <c:x val="0.5110615928071367"/>
          <c:y val="0.83934329835387955"/>
          <c:w val="0.34847491270355435"/>
          <c:h val="6.5251802179236817E-2"/>
        </c:manualLayout>
      </c:layout>
      <c:overlay val="1"/>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000" b="0" i="0" u="none" strike="noStrike" kern="1200" spc="0" baseline="0">
                <a:solidFill>
                  <a:srgbClr val="000099"/>
                </a:solidFill>
                <a:latin typeface="Corbel" panose="020B0503020204020204" pitchFamily="34" charset="0"/>
                <a:ea typeface="+mn-ea"/>
                <a:cs typeface="+mn-cs"/>
              </a:defRPr>
            </a:pPr>
            <a:r>
              <a:rPr lang="nl-NL" sz="1000" dirty="0"/>
              <a:t>Renminbi</a:t>
            </a:r>
            <a:r>
              <a:rPr lang="nl-NL" sz="1000" baseline="0" dirty="0"/>
              <a:t> zet andere valuta opkomende markten onder druk</a:t>
            </a:r>
          </a:p>
          <a:p>
            <a:pPr algn="l">
              <a:defRPr sz="1000" b="0" i="0" u="none" strike="noStrike" kern="1200" spc="0" baseline="0">
                <a:solidFill>
                  <a:srgbClr val="000099"/>
                </a:solidFill>
                <a:latin typeface="Corbel" panose="020B0503020204020204" pitchFamily="34" charset="0"/>
                <a:ea typeface="+mn-ea"/>
                <a:cs typeface="+mn-cs"/>
              </a:defRPr>
            </a:pPr>
            <a:endParaRPr lang="nl-NL" sz="1000" dirty="0"/>
          </a:p>
        </c:rich>
      </c:tx>
      <c:layout>
        <c:manualLayout>
          <c:xMode val="edge"/>
          <c:yMode val="edge"/>
          <c:x val="1.0577705451586656E-3"/>
          <c:y val="2.2222222222222223E-2"/>
        </c:manualLayout>
      </c:layout>
      <c:overlay val="0"/>
      <c:spPr>
        <a:noFill/>
        <a:ln>
          <a:noFill/>
        </a:ln>
        <a:effectLst/>
      </c:spPr>
    </c:title>
    <c:autoTitleDeleted val="0"/>
    <c:plotArea>
      <c:layout>
        <c:manualLayout>
          <c:layoutTarget val="inner"/>
          <c:xMode val="edge"/>
          <c:yMode val="edge"/>
          <c:x val="9.1453477255740379E-2"/>
          <c:y val="0.14237310560424818"/>
          <c:w val="0.83532147885487829"/>
          <c:h val="0.7641188522745519"/>
        </c:manualLayout>
      </c:layout>
      <c:lineChart>
        <c:grouping val="standard"/>
        <c:varyColors val="0"/>
        <c:ser>
          <c:idx val="0"/>
          <c:order val="0"/>
          <c:tx>
            <c:strRef>
              <c:f>'emerging market curr'!$B$1</c:f>
              <c:strCache>
                <c:ptCount val="1"/>
                <c:pt idx="0">
                  <c:v>Emerging market valuta (linker-as)</c:v>
                </c:pt>
              </c:strCache>
            </c:strRef>
          </c:tx>
          <c:spPr>
            <a:ln w="28575" cap="rnd">
              <a:solidFill>
                <a:schemeClr val="accent1"/>
              </a:solidFill>
              <a:round/>
              <a:headEnd type="none"/>
              <a:tailEnd type="none"/>
            </a:ln>
            <a:effectLst/>
          </c:spPr>
          <c:marker>
            <c:symbol val="none"/>
          </c:marker>
          <c:cat>
            <c:numRef>
              <c:f>'emerging market curr'!$A$2:$A$207</c:f>
              <c:numCache>
                <c:formatCode>m/d/yyyy</c:formatCode>
                <c:ptCount val="206"/>
                <c:pt idx="0">
                  <c:v>42382</c:v>
                </c:pt>
                <c:pt idx="1">
                  <c:v>42369</c:v>
                </c:pt>
                <c:pt idx="2">
                  <c:v>42338</c:v>
                </c:pt>
                <c:pt idx="3">
                  <c:v>42307</c:v>
                </c:pt>
                <c:pt idx="4">
                  <c:v>42277</c:v>
                </c:pt>
                <c:pt idx="5">
                  <c:v>42247</c:v>
                </c:pt>
                <c:pt idx="6">
                  <c:v>42216</c:v>
                </c:pt>
                <c:pt idx="7">
                  <c:v>42185</c:v>
                </c:pt>
                <c:pt idx="8">
                  <c:v>42153</c:v>
                </c:pt>
                <c:pt idx="9">
                  <c:v>42124</c:v>
                </c:pt>
                <c:pt idx="10">
                  <c:v>42094</c:v>
                </c:pt>
                <c:pt idx="11">
                  <c:v>42062</c:v>
                </c:pt>
                <c:pt idx="12">
                  <c:v>42034</c:v>
                </c:pt>
                <c:pt idx="13">
                  <c:v>42004</c:v>
                </c:pt>
                <c:pt idx="14">
                  <c:v>41971</c:v>
                </c:pt>
                <c:pt idx="15">
                  <c:v>41943</c:v>
                </c:pt>
                <c:pt idx="16">
                  <c:v>41912</c:v>
                </c:pt>
                <c:pt idx="17">
                  <c:v>41880</c:v>
                </c:pt>
                <c:pt idx="18">
                  <c:v>41851</c:v>
                </c:pt>
                <c:pt idx="19">
                  <c:v>41820</c:v>
                </c:pt>
                <c:pt idx="20">
                  <c:v>41789</c:v>
                </c:pt>
                <c:pt idx="21">
                  <c:v>41759</c:v>
                </c:pt>
                <c:pt idx="22">
                  <c:v>41729</c:v>
                </c:pt>
                <c:pt idx="23">
                  <c:v>41698</c:v>
                </c:pt>
                <c:pt idx="24">
                  <c:v>41670</c:v>
                </c:pt>
                <c:pt idx="25">
                  <c:v>41639</c:v>
                </c:pt>
                <c:pt idx="26">
                  <c:v>41607</c:v>
                </c:pt>
                <c:pt idx="27">
                  <c:v>41578</c:v>
                </c:pt>
                <c:pt idx="28">
                  <c:v>41547</c:v>
                </c:pt>
                <c:pt idx="29">
                  <c:v>41516</c:v>
                </c:pt>
                <c:pt idx="30">
                  <c:v>41486</c:v>
                </c:pt>
                <c:pt idx="31">
                  <c:v>41453</c:v>
                </c:pt>
                <c:pt idx="32">
                  <c:v>41425</c:v>
                </c:pt>
                <c:pt idx="33">
                  <c:v>41394</c:v>
                </c:pt>
                <c:pt idx="34">
                  <c:v>41362</c:v>
                </c:pt>
                <c:pt idx="35">
                  <c:v>41333</c:v>
                </c:pt>
                <c:pt idx="36">
                  <c:v>41305</c:v>
                </c:pt>
                <c:pt idx="37">
                  <c:v>41274</c:v>
                </c:pt>
                <c:pt idx="38">
                  <c:v>41243</c:v>
                </c:pt>
                <c:pt idx="39">
                  <c:v>41213</c:v>
                </c:pt>
                <c:pt idx="40">
                  <c:v>41180</c:v>
                </c:pt>
                <c:pt idx="41">
                  <c:v>41152</c:v>
                </c:pt>
                <c:pt idx="42">
                  <c:v>41121</c:v>
                </c:pt>
                <c:pt idx="43">
                  <c:v>41089</c:v>
                </c:pt>
                <c:pt idx="44">
                  <c:v>41060</c:v>
                </c:pt>
                <c:pt idx="45">
                  <c:v>41029</c:v>
                </c:pt>
                <c:pt idx="46">
                  <c:v>40998</c:v>
                </c:pt>
                <c:pt idx="47">
                  <c:v>40968</c:v>
                </c:pt>
                <c:pt idx="48">
                  <c:v>40939</c:v>
                </c:pt>
                <c:pt idx="49">
                  <c:v>40907</c:v>
                </c:pt>
                <c:pt idx="50">
                  <c:v>40877</c:v>
                </c:pt>
                <c:pt idx="51">
                  <c:v>40847</c:v>
                </c:pt>
                <c:pt idx="52">
                  <c:v>40816</c:v>
                </c:pt>
                <c:pt idx="53">
                  <c:v>40786</c:v>
                </c:pt>
                <c:pt idx="54">
                  <c:v>40753</c:v>
                </c:pt>
                <c:pt idx="55">
                  <c:v>40724</c:v>
                </c:pt>
                <c:pt idx="56">
                  <c:v>40694</c:v>
                </c:pt>
                <c:pt idx="57">
                  <c:v>40662</c:v>
                </c:pt>
                <c:pt idx="58">
                  <c:v>40633</c:v>
                </c:pt>
                <c:pt idx="59">
                  <c:v>40602</c:v>
                </c:pt>
                <c:pt idx="60">
                  <c:v>40574</c:v>
                </c:pt>
                <c:pt idx="61">
                  <c:v>40543</c:v>
                </c:pt>
                <c:pt idx="62">
                  <c:v>40512</c:v>
                </c:pt>
                <c:pt idx="63">
                  <c:v>40480</c:v>
                </c:pt>
                <c:pt idx="64">
                  <c:v>40451</c:v>
                </c:pt>
                <c:pt idx="65">
                  <c:v>40421</c:v>
                </c:pt>
                <c:pt idx="66">
                  <c:v>40389</c:v>
                </c:pt>
                <c:pt idx="67">
                  <c:v>40359</c:v>
                </c:pt>
                <c:pt idx="68">
                  <c:v>40329</c:v>
                </c:pt>
                <c:pt idx="69">
                  <c:v>40298</c:v>
                </c:pt>
                <c:pt idx="70">
                  <c:v>40268</c:v>
                </c:pt>
                <c:pt idx="71">
                  <c:v>40235</c:v>
                </c:pt>
                <c:pt idx="72">
                  <c:v>40207</c:v>
                </c:pt>
                <c:pt idx="73">
                  <c:v>40178</c:v>
                </c:pt>
                <c:pt idx="74">
                  <c:v>40147</c:v>
                </c:pt>
                <c:pt idx="75">
                  <c:v>40116</c:v>
                </c:pt>
                <c:pt idx="76">
                  <c:v>40086</c:v>
                </c:pt>
                <c:pt idx="77">
                  <c:v>40056</c:v>
                </c:pt>
                <c:pt idx="78">
                  <c:v>40025</c:v>
                </c:pt>
                <c:pt idx="79">
                  <c:v>39994</c:v>
                </c:pt>
                <c:pt idx="80">
                  <c:v>39962</c:v>
                </c:pt>
                <c:pt idx="81">
                  <c:v>39933</c:v>
                </c:pt>
                <c:pt idx="82">
                  <c:v>39903</c:v>
                </c:pt>
                <c:pt idx="83">
                  <c:v>39871</c:v>
                </c:pt>
                <c:pt idx="84">
                  <c:v>39843</c:v>
                </c:pt>
                <c:pt idx="85">
                  <c:v>39813</c:v>
                </c:pt>
                <c:pt idx="86">
                  <c:v>39780</c:v>
                </c:pt>
                <c:pt idx="87">
                  <c:v>39752</c:v>
                </c:pt>
                <c:pt idx="88">
                  <c:v>39721</c:v>
                </c:pt>
                <c:pt idx="89">
                  <c:v>39689</c:v>
                </c:pt>
                <c:pt idx="90">
                  <c:v>39660</c:v>
                </c:pt>
                <c:pt idx="91">
                  <c:v>39629</c:v>
                </c:pt>
                <c:pt idx="92">
                  <c:v>39598</c:v>
                </c:pt>
                <c:pt idx="93">
                  <c:v>39568</c:v>
                </c:pt>
                <c:pt idx="94">
                  <c:v>39538</c:v>
                </c:pt>
                <c:pt idx="95">
                  <c:v>39507</c:v>
                </c:pt>
                <c:pt idx="96">
                  <c:v>39478</c:v>
                </c:pt>
                <c:pt idx="97">
                  <c:v>39447</c:v>
                </c:pt>
                <c:pt idx="98">
                  <c:v>39416</c:v>
                </c:pt>
                <c:pt idx="99">
                  <c:v>39386</c:v>
                </c:pt>
                <c:pt idx="100">
                  <c:v>39353</c:v>
                </c:pt>
                <c:pt idx="101">
                  <c:v>39325</c:v>
                </c:pt>
                <c:pt idx="102">
                  <c:v>39294</c:v>
                </c:pt>
                <c:pt idx="103">
                  <c:v>39262</c:v>
                </c:pt>
                <c:pt idx="104">
                  <c:v>39233</c:v>
                </c:pt>
                <c:pt idx="105">
                  <c:v>39202</c:v>
                </c:pt>
                <c:pt idx="106">
                  <c:v>39171</c:v>
                </c:pt>
                <c:pt idx="107">
                  <c:v>39141</c:v>
                </c:pt>
                <c:pt idx="108">
                  <c:v>39113</c:v>
                </c:pt>
                <c:pt idx="109">
                  <c:v>39080</c:v>
                </c:pt>
                <c:pt idx="110">
                  <c:v>39051</c:v>
                </c:pt>
                <c:pt idx="111">
                  <c:v>39021</c:v>
                </c:pt>
                <c:pt idx="112">
                  <c:v>38989</c:v>
                </c:pt>
                <c:pt idx="113">
                  <c:v>38960</c:v>
                </c:pt>
                <c:pt idx="114">
                  <c:v>38929</c:v>
                </c:pt>
                <c:pt idx="115">
                  <c:v>38898</c:v>
                </c:pt>
                <c:pt idx="116">
                  <c:v>38868</c:v>
                </c:pt>
                <c:pt idx="117">
                  <c:v>38835</c:v>
                </c:pt>
                <c:pt idx="118">
                  <c:v>38807</c:v>
                </c:pt>
                <c:pt idx="119">
                  <c:v>38776</c:v>
                </c:pt>
                <c:pt idx="120">
                  <c:v>38748</c:v>
                </c:pt>
                <c:pt idx="121">
                  <c:v>38716</c:v>
                </c:pt>
                <c:pt idx="122">
                  <c:v>38686</c:v>
                </c:pt>
                <c:pt idx="123">
                  <c:v>38656</c:v>
                </c:pt>
                <c:pt idx="124">
                  <c:v>38625</c:v>
                </c:pt>
                <c:pt idx="125">
                  <c:v>38595</c:v>
                </c:pt>
                <c:pt idx="126">
                  <c:v>38562</c:v>
                </c:pt>
                <c:pt idx="127">
                  <c:v>38533</c:v>
                </c:pt>
                <c:pt idx="128">
                  <c:v>38503</c:v>
                </c:pt>
                <c:pt idx="129">
                  <c:v>38471</c:v>
                </c:pt>
                <c:pt idx="130">
                  <c:v>38442</c:v>
                </c:pt>
                <c:pt idx="131">
                  <c:v>38411</c:v>
                </c:pt>
                <c:pt idx="132">
                  <c:v>38383</c:v>
                </c:pt>
                <c:pt idx="133">
                  <c:v>38352</c:v>
                </c:pt>
                <c:pt idx="134">
                  <c:v>38321</c:v>
                </c:pt>
                <c:pt idx="135">
                  <c:v>38289</c:v>
                </c:pt>
                <c:pt idx="136">
                  <c:v>38260</c:v>
                </c:pt>
                <c:pt idx="137">
                  <c:v>38230</c:v>
                </c:pt>
                <c:pt idx="138">
                  <c:v>38198</c:v>
                </c:pt>
                <c:pt idx="139">
                  <c:v>38168</c:v>
                </c:pt>
                <c:pt idx="140">
                  <c:v>38138</c:v>
                </c:pt>
                <c:pt idx="141">
                  <c:v>38107</c:v>
                </c:pt>
                <c:pt idx="142">
                  <c:v>38077</c:v>
                </c:pt>
                <c:pt idx="143">
                  <c:v>38044</c:v>
                </c:pt>
                <c:pt idx="144">
                  <c:v>38016</c:v>
                </c:pt>
                <c:pt idx="145">
                  <c:v>37986</c:v>
                </c:pt>
                <c:pt idx="146">
                  <c:v>37953</c:v>
                </c:pt>
                <c:pt idx="147">
                  <c:v>37925</c:v>
                </c:pt>
                <c:pt idx="148">
                  <c:v>37894</c:v>
                </c:pt>
                <c:pt idx="149">
                  <c:v>37862</c:v>
                </c:pt>
                <c:pt idx="150">
                  <c:v>37833</c:v>
                </c:pt>
                <c:pt idx="151">
                  <c:v>37802</c:v>
                </c:pt>
                <c:pt idx="152">
                  <c:v>37771</c:v>
                </c:pt>
                <c:pt idx="153">
                  <c:v>37741</c:v>
                </c:pt>
                <c:pt idx="154">
                  <c:v>37711</c:v>
                </c:pt>
                <c:pt idx="155">
                  <c:v>37680</c:v>
                </c:pt>
                <c:pt idx="156">
                  <c:v>37652</c:v>
                </c:pt>
                <c:pt idx="157">
                  <c:v>37621</c:v>
                </c:pt>
                <c:pt idx="158">
                  <c:v>37589</c:v>
                </c:pt>
                <c:pt idx="159">
                  <c:v>37560</c:v>
                </c:pt>
                <c:pt idx="160">
                  <c:v>37529</c:v>
                </c:pt>
                <c:pt idx="161">
                  <c:v>37498</c:v>
                </c:pt>
                <c:pt idx="162">
                  <c:v>37468</c:v>
                </c:pt>
                <c:pt idx="163">
                  <c:v>37435</c:v>
                </c:pt>
                <c:pt idx="164">
                  <c:v>37407</c:v>
                </c:pt>
                <c:pt idx="165">
                  <c:v>37376</c:v>
                </c:pt>
                <c:pt idx="166">
                  <c:v>37344</c:v>
                </c:pt>
                <c:pt idx="167">
                  <c:v>37315</c:v>
                </c:pt>
                <c:pt idx="168">
                  <c:v>37287</c:v>
                </c:pt>
                <c:pt idx="169">
                  <c:v>37256</c:v>
                </c:pt>
                <c:pt idx="170">
                  <c:v>37225</c:v>
                </c:pt>
                <c:pt idx="171">
                  <c:v>37195</c:v>
                </c:pt>
                <c:pt idx="172">
                  <c:v>37162</c:v>
                </c:pt>
                <c:pt idx="173">
                  <c:v>37134</c:v>
                </c:pt>
                <c:pt idx="174">
                  <c:v>37103</c:v>
                </c:pt>
                <c:pt idx="175">
                  <c:v>37071</c:v>
                </c:pt>
                <c:pt idx="176">
                  <c:v>37042</c:v>
                </c:pt>
                <c:pt idx="177">
                  <c:v>37011</c:v>
                </c:pt>
                <c:pt idx="178">
                  <c:v>36980</c:v>
                </c:pt>
                <c:pt idx="179">
                  <c:v>36950</c:v>
                </c:pt>
                <c:pt idx="180">
                  <c:v>36922</c:v>
                </c:pt>
                <c:pt idx="181">
                  <c:v>36889</c:v>
                </c:pt>
                <c:pt idx="182">
                  <c:v>36860</c:v>
                </c:pt>
                <c:pt idx="183">
                  <c:v>36830</c:v>
                </c:pt>
                <c:pt idx="184">
                  <c:v>36798</c:v>
                </c:pt>
                <c:pt idx="185">
                  <c:v>36769</c:v>
                </c:pt>
                <c:pt idx="186">
                  <c:v>36738</c:v>
                </c:pt>
                <c:pt idx="187">
                  <c:v>36707</c:v>
                </c:pt>
                <c:pt idx="188">
                  <c:v>36677</c:v>
                </c:pt>
                <c:pt idx="189">
                  <c:v>36644</c:v>
                </c:pt>
                <c:pt idx="190">
                  <c:v>36616</c:v>
                </c:pt>
                <c:pt idx="191">
                  <c:v>36585</c:v>
                </c:pt>
                <c:pt idx="192">
                  <c:v>36556</c:v>
                </c:pt>
                <c:pt idx="193">
                  <c:v>36525</c:v>
                </c:pt>
                <c:pt idx="194">
                  <c:v>36494</c:v>
                </c:pt>
                <c:pt idx="195">
                  <c:v>36462</c:v>
                </c:pt>
                <c:pt idx="196">
                  <c:v>36433</c:v>
                </c:pt>
                <c:pt idx="197">
                  <c:v>36403</c:v>
                </c:pt>
                <c:pt idx="198">
                  <c:v>36371</c:v>
                </c:pt>
                <c:pt idx="199">
                  <c:v>36341</c:v>
                </c:pt>
                <c:pt idx="200">
                  <c:v>36311</c:v>
                </c:pt>
                <c:pt idx="201">
                  <c:v>36280</c:v>
                </c:pt>
                <c:pt idx="202">
                  <c:v>36250</c:v>
                </c:pt>
                <c:pt idx="203">
                  <c:v>36217</c:v>
                </c:pt>
                <c:pt idx="204">
                  <c:v>36189</c:v>
                </c:pt>
                <c:pt idx="205">
                  <c:v>36160</c:v>
                </c:pt>
              </c:numCache>
            </c:numRef>
          </c:cat>
          <c:val>
            <c:numRef>
              <c:f>'emerging market curr'!$B$2:$B$207</c:f>
              <c:numCache>
                <c:formatCode>General</c:formatCode>
                <c:ptCount val="206"/>
                <c:pt idx="0">
                  <c:v>1425.05</c:v>
                </c:pt>
                <c:pt idx="1">
                  <c:v>1456.01</c:v>
                </c:pt>
                <c:pt idx="2">
                  <c:v>1475.8</c:v>
                </c:pt>
                <c:pt idx="3">
                  <c:v>1494.68</c:v>
                </c:pt>
                <c:pt idx="4">
                  <c:v>1463.18</c:v>
                </c:pt>
                <c:pt idx="5">
                  <c:v>1475.82</c:v>
                </c:pt>
                <c:pt idx="6">
                  <c:v>1522.96</c:v>
                </c:pt>
                <c:pt idx="7">
                  <c:v>1561.19</c:v>
                </c:pt>
                <c:pt idx="8">
                  <c:v>1562.46</c:v>
                </c:pt>
                <c:pt idx="9">
                  <c:v>1581.49</c:v>
                </c:pt>
                <c:pt idx="10">
                  <c:v>1544.93</c:v>
                </c:pt>
                <c:pt idx="11">
                  <c:v>1558.38</c:v>
                </c:pt>
                <c:pt idx="12">
                  <c:v>1555.72</c:v>
                </c:pt>
                <c:pt idx="13">
                  <c:v>1566.56</c:v>
                </c:pt>
                <c:pt idx="14">
                  <c:v>1601.53</c:v>
                </c:pt>
                <c:pt idx="15">
                  <c:v>1635.54</c:v>
                </c:pt>
                <c:pt idx="16">
                  <c:v>1634.12</c:v>
                </c:pt>
                <c:pt idx="17">
                  <c:v>1684.15</c:v>
                </c:pt>
                <c:pt idx="18">
                  <c:v>1672.51</c:v>
                </c:pt>
                <c:pt idx="19">
                  <c:v>1682.92</c:v>
                </c:pt>
                <c:pt idx="20">
                  <c:v>1670.71</c:v>
                </c:pt>
                <c:pt idx="21">
                  <c:v>1653.73</c:v>
                </c:pt>
                <c:pt idx="22">
                  <c:v>1642.56</c:v>
                </c:pt>
                <c:pt idx="23">
                  <c:v>1623.14</c:v>
                </c:pt>
                <c:pt idx="24">
                  <c:v>1605.51</c:v>
                </c:pt>
                <c:pt idx="25">
                  <c:v>1636.4</c:v>
                </c:pt>
                <c:pt idx="26">
                  <c:v>1636.71</c:v>
                </c:pt>
                <c:pt idx="27">
                  <c:v>1656.09</c:v>
                </c:pt>
                <c:pt idx="28">
                  <c:v>1635.46</c:v>
                </c:pt>
                <c:pt idx="29">
                  <c:v>1594.39</c:v>
                </c:pt>
                <c:pt idx="30">
                  <c:v>1615.49</c:v>
                </c:pt>
                <c:pt idx="31">
                  <c:v>1616.62</c:v>
                </c:pt>
                <c:pt idx="32">
                  <c:v>1634.49</c:v>
                </c:pt>
                <c:pt idx="33">
                  <c:v>1685.41</c:v>
                </c:pt>
                <c:pt idx="34">
                  <c:v>1664.5</c:v>
                </c:pt>
                <c:pt idx="35">
                  <c:v>1673.3</c:v>
                </c:pt>
                <c:pt idx="36">
                  <c:v>1674.32</c:v>
                </c:pt>
                <c:pt idx="37">
                  <c:v>1668.39</c:v>
                </c:pt>
                <c:pt idx="38">
                  <c:v>1647.76</c:v>
                </c:pt>
                <c:pt idx="39">
                  <c:v>1647.17</c:v>
                </c:pt>
                <c:pt idx="40">
                  <c:v>1645.17</c:v>
                </c:pt>
                <c:pt idx="41">
                  <c:v>1609.35</c:v>
                </c:pt>
                <c:pt idx="42">
                  <c:v>1605.04</c:v>
                </c:pt>
                <c:pt idx="43">
                  <c:v>1596.39</c:v>
                </c:pt>
                <c:pt idx="44">
                  <c:v>1563.78</c:v>
                </c:pt>
                <c:pt idx="45">
                  <c:v>1642.57</c:v>
                </c:pt>
                <c:pt idx="46">
                  <c:v>1648.16</c:v>
                </c:pt>
                <c:pt idx="47">
                  <c:v>1674.85</c:v>
                </c:pt>
                <c:pt idx="48">
                  <c:v>1644.78</c:v>
                </c:pt>
                <c:pt idx="49">
                  <c:v>1581.09</c:v>
                </c:pt>
                <c:pt idx="50">
                  <c:v>1591.86</c:v>
                </c:pt>
                <c:pt idx="51">
                  <c:v>1636.09</c:v>
                </c:pt>
                <c:pt idx="52">
                  <c:v>1568.74</c:v>
                </c:pt>
                <c:pt idx="53">
                  <c:v>1697.08</c:v>
                </c:pt>
                <c:pt idx="54">
                  <c:v>1719.7</c:v>
                </c:pt>
                <c:pt idx="55">
                  <c:v>1703.72</c:v>
                </c:pt>
                <c:pt idx="56">
                  <c:v>1691.79</c:v>
                </c:pt>
                <c:pt idx="57">
                  <c:v>1706.56</c:v>
                </c:pt>
                <c:pt idx="58">
                  <c:v>1661.61</c:v>
                </c:pt>
                <c:pt idx="59">
                  <c:v>1631.51</c:v>
                </c:pt>
                <c:pt idx="60">
                  <c:v>1618.15</c:v>
                </c:pt>
                <c:pt idx="61">
                  <c:v>1622.84</c:v>
                </c:pt>
                <c:pt idx="62">
                  <c:v>1573.84</c:v>
                </c:pt>
                <c:pt idx="63">
                  <c:v>1594.5</c:v>
                </c:pt>
                <c:pt idx="64">
                  <c:v>1580.81</c:v>
                </c:pt>
                <c:pt idx="65">
                  <c:v>1524.05</c:v>
                </c:pt>
                <c:pt idx="66">
                  <c:v>1528.86</c:v>
                </c:pt>
                <c:pt idx="67">
                  <c:v>1494.61</c:v>
                </c:pt>
                <c:pt idx="68">
                  <c:v>1492.65</c:v>
                </c:pt>
                <c:pt idx="69">
                  <c:v>1549.8</c:v>
                </c:pt>
                <c:pt idx="70">
                  <c:v>1529.13</c:v>
                </c:pt>
                <c:pt idx="71">
                  <c:v>1498.8</c:v>
                </c:pt>
                <c:pt idx="72">
                  <c:v>1487.83</c:v>
                </c:pt>
                <c:pt idx="73">
                  <c:v>1503.79</c:v>
                </c:pt>
                <c:pt idx="74">
                  <c:v>1503.74</c:v>
                </c:pt>
                <c:pt idx="75">
                  <c:v>1485.38</c:v>
                </c:pt>
                <c:pt idx="76">
                  <c:v>1475.36</c:v>
                </c:pt>
                <c:pt idx="77">
                  <c:v>1433.26</c:v>
                </c:pt>
                <c:pt idx="78">
                  <c:v>1435.5</c:v>
                </c:pt>
                <c:pt idx="79">
                  <c:v>1415.15</c:v>
                </c:pt>
                <c:pt idx="80">
                  <c:v>1412.53</c:v>
                </c:pt>
                <c:pt idx="81">
                  <c:v>1353.21</c:v>
                </c:pt>
                <c:pt idx="82">
                  <c:v>1295.45</c:v>
                </c:pt>
                <c:pt idx="83">
                  <c:v>1244.08</c:v>
                </c:pt>
                <c:pt idx="84">
                  <c:v>1273.57</c:v>
                </c:pt>
                <c:pt idx="85">
                  <c:v>1320.31</c:v>
                </c:pt>
                <c:pt idx="86">
                  <c:v>1274</c:v>
                </c:pt>
                <c:pt idx="87">
                  <c:v>1314.39</c:v>
                </c:pt>
                <c:pt idx="88">
                  <c:v>1402.92</c:v>
                </c:pt>
                <c:pt idx="89">
                  <c:v>1486.17</c:v>
                </c:pt>
                <c:pt idx="90">
                  <c:v>1535</c:v>
                </c:pt>
                <c:pt idx="91">
                  <c:v>1505.34</c:v>
                </c:pt>
                <c:pt idx="92">
                  <c:v>1496.39</c:v>
                </c:pt>
                <c:pt idx="93">
                  <c:v>1487.92</c:v>
                </c:pt>
                <c:pt idx="94">
                  <c:v>1472.94</c:v>
                </c:pt>
                <c:pt idx="95">
                  <c:v>1480.35</c:v>
                </c:pt>
                <c:pt idx="96">
                  <c:v>1454.83</c:v>
                </c:pt>
                <c:pt idx="97">
                  <c:v>1445.86</c:v>
                </c:pt>
                <c:pt idx="98">
                  <c:v>1441.79</c:v>
                </c:pt>
                <c:pt idx="99">
                  <c:v>1446.55</c:v>
                </c:pt>
                <c:pt idx="100">
                  <c:v>1409.5</c:v>
                </c:pt>
                <c:pt idx="101">
                  <c:v>1365.9</c:v>
                </c:pt>
                <c:pt idx="102">
                  <c:v>1376.56</c:v>
                </c:pt>
                <c:pt idx="103">
                  <c:v>1362.33</c:v>
                </c:pt>
                <c:pt idx="104">
                  <c:v>1354.2</c:v>
                </c:pt>
                <c:pt idx="105">
                  <c:v>1334.97</c:v>
                </c:pt>
                <c:pt idx="106">
                  <c:v>1310.69</c:v>
                </c:pt>
                <c:pt idx="107">
                  <c:v>1294.4100000000001</c:v>
                </c:pt>
                <c:pt idx="108">
                  <c:v>1285.22</c:v>
                </c:pt>
                <c:pt idx="109">
                  <c:v>1287.99</c:v>
                </c:pt>
                <c:pt idx="110">
                  <c:v>1275.1300000000001</c:v>
                </c:pt>
                <c:pt idx="111">
                  <c:v>1255.2</c:v>
                </c:pt>
                <c:pt idx="112">
                  <c:v>1233.0899999999999</c:v>
                </c:pt>
                <c:pt idx="113">
                  <c:v>1233.9100000000001</c:v>
                </c:pt>
                <c:pt idx="114">
                  <c:v>1230.71</c:v>
                </c:pt>
                <c:pt idx="115">
                  <c:v>1220.6500000000001</c:v>
                </c:pt>
                <c:pt idx="116">
                  <c:v>1217.4100000000001</c:v>
                </c:pt>
                <c:pt idx="117">
                  <c:v>1246.9100000000001</c:v>
                </c:pt>
                <c:pt idx="118">
                  <c:v>1218.5999999999999</c:v>
                </c:pt>
                <c:pt idx="119">
                  <c:v>1218.26</c:v>
                </c:pt>
                <c:pt idx="120">
                  <c:v>1213.4100000000001</c:v>
                </c:pt>
                <c:pt idx="121">
                  <c:v>1172.71</c:v>
                </c:pt>
                <c:pt idx="122">
                  <c:v>1161.4100000000001</c:v>
                </c:pt>
                <c:pt idx="123">
                  <c:v>1146.56</c:v>
                </c:pt>
                <c:pt idx="124">
                  <c:v>1153.8</c:v>
                </c:pt>
                <c:pt idx="125">
                  <c:v>1141.72</c:v>
                </c:pt>
                <c:pt idx="126">
                  <c:v>1141.7</c:v>
                </c:pt>
                <c:pt idx="127">
                  <c:v>1131.46</c:v>
                </c:pt>
                <c:pt idx="128">
                  <c:v>1131.6099999999999</c:v>
                </c:pt>
                <c:pt idx="129">
                  <c:v>1138.6099999999999</c:v>
                </c:pt>
                <c:pt idx="130">
                  <c:v>1122.44</c:v>
                </c:pt>
                <c:pt idx="131">
                  <c:v>1140.1500000000001</c:v>
                </c:pt>
                <c:pt idx="132">
                  <c:v>1117.67</c:v>
                </c:pt>
                <c:pt idx="133">
                  <c:v>1122</c:v>
                </c:pt>
                <c:pt idx="134">
                  <c:v>1098.5999999999999</c:v>
                </c:pt>
                <c:pt idx="135">
                  <c:v>1051.94</c:v>
                </c:pt>
                <c:pt idx="136">
                  <c:v>1029.3</c:v>
                </c:pt>
                <c:pt idx="137">
                  <c:v>1014.49</c:v>
                </c:pt>
                <c:pt idx="138">
                  <c:v>1013.66</c:v>
                </c:pt>
                <c:pt idx="139">
                  <c:v>1011.12</c:v>
                </c:pt>
                <c:pt idx="140">
                  <c:v>1000</c:v>
                </c:pt>
                <c:pt idx="141">
                  <c:v>991.47</c:v>
                </c:pt>
                <c:pt idx="142">
                  <c:v>1014.52</c:v>
                </c:pt>
                <c:pt idx="143">
                  <c:v>993.31</c:v>
                </c:pt>
                <c:pt idx="144">
                  <c:v>980.62</c:v>
                </c:pt>
                <c:pt idx="145">
                  <c:v>979.52</c:v>
                </c:pt>
                <c:pt idx="146">
                  <c:v>972.57</c:v>
                </c:pt>
                <c:pt idx="147">
                  <c:v>964.02</c:v>
                </c:pt>
                <c:pt idx="148">
                  <c:v>965.19</c:v>
                </c:pt>
                <c:pt idx="149">
                  <c:v>942.91</c:v>
                </c:pt>
                <c:pt idx="150">
                  <c:v>938.15</c:v>
                </c:pt>
                <c:pt idx="151">
                  <c:v>932.01</c:v>
                </c:pt>
                <c:pt idx="152">
                  <c:v>912.54</c:v>
                </c:pt>
                <c:pt idx="153">
                  <c:v>914.97</c:v>
                </c:pt>
                <c:pt idx="154">
                  <c:v>873.25</c:v>
                </c:pt>
                <c:pt idx="155">
                  <c:v>868</c:v>
                </c:pt>
                <c:pt idx="156">
                  <c:v>861.92</c:v>
                </c:pt>
                <c:pt idx="157">
                  <c:v>854.33</c:v>
                </c:pt>
                <c:pt idx="158">
                  <c:v>835.7</c:v>
                </c:pt>
                <c:pt idx="159">
                  <c:v>818.17</c:v>
                </c:pt>
                <c:pt idx="160">
                  <c:v>800.41</c:v>
                </c:pt>
                <c:pt idx="161">
                  <c:v>821.08</c:v>
                </c:pt>
                <c:pt idx="162">
                  <c:v>814.24</c:v>
                </c:pt>
                <c:pt idx="163">
                  <c:v>821.34</c:v>
                </c:pt>
                <c:pt idx="164">
                  <c:v>826.53</c:v>
                </c:pt>
                <c:pt idx="165">
                  <c:v>808.71</c:v>
                </c:pt>
                <c:pt idx="166">
                  <c:v>796.91</c:v>
                </c:pt>
                <c:pt idx="167">
                  <c:v>787.88</c:v>
                </c:pt>
                <c:pt idx="168">
                  <c:v>784.37</c:v>
                </c:pt>
                <c:pt idx="169">
                  <c:v>777.96</c:v>
                </c:pt>
                <c:pt idx="170">
                  <c:v>786.56</c:v>
                </c:pt>
                <c:pt idx="171">
                  <c:v>780.8</c:v>
                </c:pt>
                <c:pt idx="172">
                  <c:v>777.29</c:v>
                </c:pt>
                <c:pt idx="173">
                  <c:v>793.25</c:v>
                </c:pt>
                <c:pt idx="174">
                  <c:v>791.2</c:v>
                </c:pt>
                <c:pt idx="175">
                  <c:v>793.02</c:v>
                </c:pt>
                <c:pt idx="176">
                  <c:v>789.79</c:v>
                </c:pt>
                <c:pt idx="177">
                  <c:v>791.33</c:v>
                </c:pt>
                <c:pt idx="178">
                  <c:v>784.12</c:v>
                </c:pt>
                <c:pt idx="179">
                  <c:v>794.84</c:v>
                </c:pt>
                <c:pt idx="180">
                  <c:v>799.84</c:v>
                </c:pt>
                <c:pt idx="181">
                  <c:v>793.51</c:v>
                </c:pt>
                <c:pt idx="182">
                  <c:v>783.41</c:v>
                </c:pt>
                <c:pt idx="183">
                  <c:v>785.36</c:v>
                </c:pt>
                <c:pt idx="184">
                  <c:v>797.04</c:v>
                </c:pt>
                <c:pt idx="185">
                  <c:v>800.39</c:v>
                </c:pt>
                <c:pt idx="186">
                  <c:v>794.54</c:v>
                </c:pt>
                <c:pt idx="187">
                  <c:v>787.77</c:v>
                </c:pt>
                <c:pt idx="188">
                  <c:v>777.91</c:v>
                </c:pt>
                <c:pt idx="189">
                  <c:v>782.89</c:v>
                </c:pt>
                <c:pt idx="190">
                  <c:v>789.12</c:v>
                </c:pt>
                <c:pt idx="191">
                  <c:v>778.04</c:v>
                </c:pt>
                <c:pt idx="192">
                  <c:v>770.72</c:v>
                </c:pt>
                <c:pt idx="193">
                  <c:v>762.79</c:v>
                </c:pt>
                <c:pt idx="194">
                  <c:v>743.9</c:v>
                </c:pt>
                <c:pt idx="195">
                  <c:v>732.67</c:v>
                </c:pt>
                <c:pt idx="196">
                  <c:v>723.68</c:v>
                </c:pt>
                <c:pt idx="197">
                  <c:v>723.89</c:v>
                </c:pt>
                <c:pt idx="198">
                  <c:v>719.79</c:v>
                </c:pt>
                <c:pt idx="199">
                  <c:v>720.67</c:v>
                </c:pt>
                <c:pt idx="200">
                  <c:v>700.97</c:v>
                </c:pt>
                <c:pt idx="201">
                  <c:v>702.05</c:v>
                </c:pt>
                <c:pt idx="202">
                  <c:v>681.21</c:v>
                </c:pt>
                <c:pt idx="203">
                  <c:v>652.67999999999995</c:v>
                </c:pt>
                <c:pt idx="204">
                  <c:v>649.16999999999996</c:v>
                </c:pt>
                <c:pt idx="205">
                  <c:v>690.98</c:v>
                </c:pt>
              </c:numCache>
            </c:numRef>
          </c:val>
          <c:smooth val="0"/>
        </c:ser>
        <c:dLbls>
          <c:showLegendKey val="0"/>
          <c:showVal val="0"/>
          <c:showCatName val="0"/>
          <c:showSerName val="0"/>
          <c:showPercent val="0"/>
          <c:showBubbleSize val="0"/>
        </c:dLbls>
        <c:marker val="1"/>
        <c:smooth val="0"/>
        <c:axId val="179147136"/>
        <c:axId val="179148672"/>
      </c:lineChart>
      <c:lineChart>
        <c:grouping val="standard"/>
        <c:varyColors val="0"/>
        <c:ser>
          <c:idx val="1"/>
          <c:order val="1"/>
          <c:tx>
            <c:strRef>
              <c:f>'emerging market curr'!$C$1</c:f>
              <c:strCache>
                <c:ptCount val="1"/>
                <c:pt idx="0">
                  <c:v>Renminbi-dollar (rechter-as)</c:v>
                </c:pt>
              </c:strCache>
            </c:strRef>
          </c:tx>
          <c:spPr>
            <a:ln w="28575" cap="rnd">
              <a:solidFill>
                <a:schemeClr val="accent2"/>
              </a:solidFill>
              <a:round/>
              <a:headEnd type="none"/>
              <a:tailEnd type="none"/>
            </a:ln>
            <a:effectLst/>
          </c:spPr>
          <c:marker>
            <c:symbol val="none"/>
          </c:marker>
          <c:cat>
            <c:numRef>
              <c:f>'emerging market curr'!$A$2:$A$207</c:f>
              <c:numCache>
                <c:formatCode>m/d/yyyy</c:formatCode>
                <c:ptCount val="206"/>
                <c:pt idx="0">
                  <c:v>42382</c:v>
                </c:pt>
                <c:pt idx="1">
                  <c:v>42369</c:v>
                </c:pt>
                <c:pt idx="2">
                  <c:v>42338</c:v>
                </c:pt>
                <c:pt idx="3">
                  <c:v>42307</c:v>
                </c:pt>
                <c:pt idx="4">
                  <c:v>42277</c:v>
                </c:pt>
                <c:pt idx="5">
                  <c:v>42247</c:v>
                </c:pt>
                <c:pt idx="6">
                  <c:v>42216</c:v>
                </c:pt>
                <c:pt idx="7">
                  <c:v>42185</c:v>
                </c:pt>
                <c:pt idx="8">
                  <c:v>42153</c:v>
                </c:pt>
                <c:pt idx="9">
                  <c:v>42124</c:v>
                </c:pt>
                <c:pt idx="10">
                  <c:v>42094</c:v>
                </c:pt>
                <c:pt idx="11">
                  <c:v>42062</c:v>
                </c:pt>
                <c:pt idx="12">
                  <c:v>42034</c:v>
                </c:pt>
                <c:pt idx="13">
                  <c:v>42004</c:v>
                </c:pt>
                <c:pt idx="14">
                  <c:v>41971</c:v>
                </c:pt>
                <c:pt idx="15">
                  <c:v>41943</c:v>
                </c:pt>
                <c:pt idx="16">
                  <c:v>41912</c:v>
                </c:pt>
                <c:pt idx="17">
                  <c:v>41880</c:v>
                </c:pt>
                <c:pt idx="18">
                  <c:v>41851</c:v>
                </c:pt>
                <c:pt idx="19">
                  <c:v>41820</c:v>
                </c:pt>
                <c:pt idx="20">
                  <c:v>41789</c:v>
                </c:pt>
                <c:pt idx="21">
                  <c:v>41759</c:v>
                </c:pt>
                <c:pt idx="22">
                  <c:v>41729</c:v>
                </c:pt>
                <c:pt idx="23">
                  <c:v>41698</c:v>
                </c:pt>
                <c:pt idx="24">
                  <c:v>41670</c:v>
                </c:pt>
                <c:pt idx="25">
                  <c:v>41639</c:v>
                </c:pt>
                <c:pt idx="26">
                  <c:v>41607</c:v>
                </c:pt>
                <c:pt idx="27">
                  <c:v>41578</c:v>
                </c:pt>
                <c:pt idx="28">
                  <c:v>41547</c:v>
                </c:pt>
                <c:pt idx="29">
                  <c:v>41516</c:v>
                </c:pt>
                <c:pt idx="30">
                  <c:v>41486</c:v>
                </c:pt>
                <c:pt idx="31">
                  <c:v>41453</c:v>
                </c:pt>
                <c:pt idx="32">
                  <c:v>41425</c:v>
                </c:pt>
                <c:pt idx="33">
                  <c:v>41394</c:v>
                </c:pt>
                <c:pt idx="34">
                  <c:v>41362</c:v>
                </c:pt>
                <c:pt idx="35">
                  <c:v>41333</c:v>
                </c:pt>
                <c:pt idx="36">
                  <c:v>41305</c:v>
                </c:pt>
                <c:pt idx="37">
                  <c:v>41274</c:v>
                </c:pt>
                <c:pt idx="38">
                  <c:v>41243</c:v>
                </c:pt>
                <c:pt idx="39">
                  <c:v>41213</c:v>
                </c:pt>
                <c:pt idx="40">
                  <c:v>41180</c:v>
                </c:pt>
                <c:pt idx="41">
                  <c:v>41152</c:v>
                </c:pt>
                <c:pt idx="42">
                  <c:v>41121</c:v>
                </c:pt>
                <c:pt idx="43">
                  <c:v>41089</c:v>
                </c:pt>
                <c:pt idx="44">
                  <c:v>41060</c:v>
                </c:pt>
                <c:pt idx="45">
                  <c:v>41029</c:v>
                </c:pt>
                <c:pt idx="46">
                  <c:v>40998</c:v>
                </c:pt>
                <c:pt idx="47">
                  <c:v>40968</c:v>
                </c:pt>
                <c:pt idx="48">
                  <c:v>40939</c:v>
                </c:pt>
                <c:pt idx="49">
                  <c:v>40907</c:v>
                </c:pt>
                <c:pt idx="50">
                  <c:v>40877</c:v>
                </c:pt>
                <c:pt idx="51">
                  <c:v>40847</c:v>
                </c:pt>
                <c:pt idx="52">
                  <c:v>40816</c:v>
                </c:pt>
                <c:pt idx="53">
                  <c:v>40786</c:v>
                </c:pt>
                <c:pt idx="54">
                  <c:v>40753</c:v>
                </c:pt>
                <c:pt idx="55">
                  <c:v>40724</c:v>
                </c:pt>
                <c:pt idx="56">
                  <c:v>40694</c:v>
                </c:pt>
                <c:pt idx="57">
                  <c:v>40662</c:v>
                </c:pt>
                <c:pt idx="58">
                  <c:v>40633</c:v>
                </c:pt>
                <c:pt idx="59">
                  <c:v>40602</c:v>
                </c:pt>
                <c:pt idx="60">
                  <c:v>40574</c:v>
                </c:pt>
                <c:pt idx="61">
                  <c:v>40543</c:v>
                </c:pt>
                <c:pt idx="62">
                  <c:v>40512</c:v>
                </c:pt>
                <c:pt idx="63">
                  <c:v>40480</c:v>
                </c:pt>
                <c:pt idx="64">
                  <c:v>40451</c:v>
                </c:pt>
                <c:pt idx="65">
                  <c:v>40421</c:v>
                </c:pt>
                <c:pt idx="66">
                  <c:v>40389</c:v>
                </c:pt>
                <c:pt idx="67">
                  <c:v>40359</c:v>
                </c:pt>
                <c:pt idx="68">
                  <c:v>40329</c:v>
                </c:pt>
                <c:pt idx="69">
                  <c:v>40298</c:v>
                </c:pt>
                <c:pt idx="70">
                  <c:v>40268</c:v>
                </c:pt>
                <c:pt idx="71">
                  <c:v>40235</c:v>
                </c:pt>
                <c:pt idx="72">
                  <c:v>40207</c:v>
                </c:pt>
                <c:pt idx="73">
                  <c:v>40178</c:v>
                </c:pt>
                <c:pt idx="74">
                  <c:v>40147</c:v>
                </c:pt>
                <c:pt idx="75">
                  <c:v>40116</c:v>
                </c:pt>
                <c:pt idx="76">
                  <c:v>40086</c:v>
                </c:pt>
                <c:pt idx="77">
                  <c:v>40056</c:v>
                </c:pt>
                <c:pt idx="78">
                  <c:v>40025</c:v>
                </c:pt>
                <c:pt idx="79">
                  <c:v>39994</c:v>
                </c:pt>
                <c:pt idx="80">
                  <c:v>39962</c:v>
                </c:pt>
                <c:pt idx="81">
                  <c:v>39933</c:v>
                </c:pt>
                <c:pt idx="82">
                  <c:v>39903</c:v>
                </c:pt>
                <c:pt idx="83">
                  <c:v>39871</c:v>
                </c:pt>
                <c:pt idx="84">
                  <c:v>39843</c:v>
                </c:pt>
                <c:pt idx="85">
                  <c:v>39813</c:v>
                </c:pt>
                <c:pt idx="86">
                  <c:v>39780</c:v>
                </c:pt>
                <c:pt idx="87">
                  <c:v>39752</c:v>
                </c:pt>
                <c:pt idx="88">
                  <c:v>39721</c:v>
                </c:pt>
                <c:pt idx="89">
                  <c:v>39689</c:v>
                </c:pt>
                <c:pt idx="90">
                  <c:v>39660</c:v>
                </c:pt>
                <c:pt idx="91">
                  <c:v>39629</c:v>
                </c:pt>
                <c:pt idx="92">
                  <c:v>39598</c:v>
                </c:pt>
                <c:pt idx="93">
                  <c:v>39568</c:v>
                </c:pt>
                <c:pt idx="94">
                  <c:v>39538</c:v>
                </c:pt>
                <c:pt idx="95">
                  <c:v>39507</c:v>
                </c:pt>
                <c:pt idx="96">
                  <c:v>39478</c:v>
                </c:pt>
                <c:pt idx="97">
                  <c:v>39447</c:v>
                </c:pt>
                <c:pt idx="98">
                  <c:v>39416</c:v>
                </c:pt>
                <c:pt idx="99">
                  <c:v>39386</c:v>
                </c:pt>
                <c:pt idx="100">
                  <c:v>39353</c:v>
                </c:pt>
                <c:pt idx="101">
                  <c:v>39325</c:v>
                </c:pt>
                <c:pt idx="102">
                  <c:v>39294</c:v>
                </c:pt>
                <c:pt idx="103">
                  <c:v>39262</c:v>
                </c:pt>
                <c:pt idx="104">
                  <c:v>39233</c:v>
                </c:pt>
                <c:pt idx="105">
                  <c:v>39202</c:v>
                </c:pt>
                <c:pt idx="106">
                  <c:v>39171</c:v>
                </c:pt>
                <c:pt idx="107">
                  <c:v>39141</c:v>
                </c:pt>
                <c:pt idx="108">
                  <c:v>39113</c:v>
                </c:pt>
                <c:pt idx="109">
                  <c:v>39080</c:v>
                </c:pt>
                <c:pt idx="110">
                  <c:v>39051</c:v>
                </c:pt>
                <c:pt idx="111">
                  <c:v>39021</c:v>
                </c:pt>
                <c:pt idx="112">
                  <c:v>38989</c:v>
                </c:pt>
                <c:pt idx="113">
                  <c:v>38960</c:v>
                </c:pt>
                <c:pt idx="114">
                  <c:v>38929</c:v>
                </c:pt>
                <c:pt idx="115">
                  <c:v>38898</c:v>
                </c:pt>
                <c:pt idx="116">
                  <c:v>38868</c:v>
                </c:pt>
                <c:pt idx="117">
                  <c:v>38835</c:v>
                </c:pt>
                <c:pt idx="118">
                  <c:v>38807</c:v>
                </c:pt>
                <c:pt idx="119">
                  <c:v>38776</c:v>
                </c:pt>
                <c:pt idx="120">
                  <c:v>38748</c:v>
                </c:pt>
                <c:pt idx="121">
                  <c:v>38716</c:v>
                </c:pt>
                <c:pt idx="122">
                  <c:v>38686</c:v>
                </c:pt>
                <c:pt idx="123">
                  <c:v>38656</c:v>
                </c:pt>
                <c:pt idx="124">
                  <c:v>38625</c:v>
                </c:pt>
                <c:pt idx="125">
                  <c:v>38595</c:v>
                </c:pt>
                <c:pt idx="126">
                  <c:v>38562</c:v>
                </c:pt>
                <c:pt idx="127">
                  <c:v>38533</c:v>
                </c:pt>
                <c:pt idx="128">
                  <c:v>38503</c:v>
                </c:pt>
                <c:pt idx="129">
                  <c:v>38471</c:v>
                </c:pt>
                <c:pt idx="130">
                  <c:v>38442</c:v>
                </c:pt>
                <c:pt idx="131">
                  <c:v>38411</c:v>
                </c:pt>
                <c:pt idx="132">
                  <c:v>38383</c:v>
                </c:pt>
                <c:pt idx="133">
                  <c:v>38352</c:v>
                </c:pt>
                <c:pt idx="134">
                  <c:v>38321</c:v>
                </c:pt>
                <c:pt idx="135">
                  <c:v>38289</c:v>
                </c:pt>
                <c:pt idx="136">
                  <c:v>38260</c:v>
                </c:pt>
                <c:pt idx="137">
                  <c:v>38230</c:v>
                </c:pt>
                <c:pt idx="138">
                  <c:v>38198</c:v>
                </c:pt>
                <c:pt idx="139">
                  <c:v>38168</c:v>
                </c:pt>
                <c:pt idx="140">
                  <c:v>38138</c:v>
                </c:pt>
                <c:pt idx="141">
                  <c:v>38107</c:v>
                </c:pt>
                <c:pt idx="142">
                  <c:v>38077</c:v>
                </c:pt>
                <c:pt idx="143">
                  <c:v>38044</c:v>
                </c:pt>
                <c:pt idx="144">
                  <c:v>38016</c:v>
                </c:pt>
                <c:pt idx="145">
                  <c:v>37986</c:v>
                </c:pt>
                <c:pt idx="146">
                  <c:v>37953</c:v>
                </c:pt>
                <c:pt idx="147">
                  <c:v>37925</c:v>
                </c:pt>
                <c:pt idx="148">
                  <c:v>37894</c:v>
                </c:pt>
                <c:pt idx="149">
                  <c:v>37862</c:v>
                </c:pt>
                <c:pt idx="150">
                  <c:v>37833</c:v>
                </c:pt>
                <c:pt idx="151">
                  <c:v>37802</c:v>
                </c:pt>
                <c:pt idx="152">
                  <c:v>37771</c:v>
                </c:pt>
                <c:pt idx="153">
                  <c:v>37741</c:v>
                </c:pt>
                <c:pt idx="154">
                  <c:v>37711</c:v>
                </c:pt>
                <c:pt idx="155">
                  <c:v>37680</c:v>
                </c:pt>
                <c:pt idx="156">
                  <c:v>37652</c:v>
                </c:pt>
                <c:pt idx="157">
                  <c:v>37621</c:v>
                </c:pt>
                <c:pt idx="158">
                  <c:v>37589</c:v>
                </c:pt>
                <c:pt idx="159">
                  <c:v>37560</c:v>
                </c:pt>
                <c:pt idx="160">
                  <c:v>37529</c:v>
                </c:pt>
                <c:pt idx="161">
                  <c:v>37498</c:v>
                </c:pt>
                <c:pt idx="162">
                  <c:v>37468</c:v>
                </c:pt>
                <c:pt idx="163">
                  <c:v>37435</c:v>
                </c:pt>
                <c:pt idx="164">
                  <c:v>37407</c:v>
                </c:pt>
                <c:pt idx="165">
                  <c:v>37376</c:v>
                </c:pt>
                <c:pt idx="166">
                  <c:v>37344</c:v>
                </c:pt>
                <c:pt idx="167">
                  <c:v>37315</c:v>
                </c:pt>
                <c:pt idx="168">
                  <c:v>37287</c:v>
                </c:pt>
                <c:pt idx="169">
                  <c:v>37256</c:v>
                </c:pt>
                <c:pt idx="170">
                  <c:v>37225</c:v>
                </c:pt>
                <c:pt idx="171">
                  <c:v>37195</c:v>
                </c:pt>
                <c:pt idx="172">
                  <c:v>37162</c:v>
                </c:pt>
                <c:pt idx="173">
                  <c:v>37134</c:v>
                </c:pt>
                <c:pt idx="174">
                  <c:v>37103</c:v>
                </c:pt>
                <c:pt idx="175">
                  <c:v>37071</c:v>
                </c:pt>
                <c:pt idx="176">
                  <c:v>37042</c:v>
                </c:pt>
                <c:pt idx="177">
                  <c:v>37011</c:v>
                </c:pt>
                <c:pt idx="178">
                  <c:v>36980</c:v>
                </c:pt>
                <c:pt idx="179">
                  <c:v>36950</c:v>
                </c:pt>
                <c:pt idx="180">
                  <c:v>36922</c:v>
                </c:pt>
                <c:pt idx="181">
                  <c:v>36889</c:v>
                </c:pt>
                <c:pt idx="182">
                  <c:v>36860</c:v>
                </c:pt>
                <c:pt idx="183">
                  <c:v>36830</c:v>
                </c:pt>
                <c:pt idx="184">
                  <c:v>36798</c:v>
                </c:pt>
                <c:pt idx="185">
                  <c:v>36769</c:v>
                </c:pt>
                <c:pt idx="186">
                  <c:v>36738</c:v>
                </c:pt>
                <c:pt idx="187">
                  <c:v>36707</c:v>
                </c:pt>
                <c:pt idx="188">
                  <c:v>36677</c:v>
                </c:pt>
                <c:pt idx="189">
                  <c:v>36644</c:v>
                </c:pt>
                <c:pt idx="190">
                  <c:v>36616</c:v>
                </c:pt>
                <c:pt idx="191">
                  <c:v>36585</c:v>
                </c:pt>
                <c:pt idx="192">
                  <c:v>36556</c:v>
                </c:pt>
                <c:pt idx="193">
                  <c:v>36525</c:v>
                </c:pt>
                <c:pt idx="194">
                  <c:v>36494</c:v>
                </c:pt>
                <c:pt idx="195">
                  <c:v>36462</c:v>
                </c:pt>
                <c:pt idx="196">
                  <c:v>36433</c:v>
                </c:pt>
                <c:pt idx="197">
                  <c:v>36403</c:v>
                </c:pt>
                <c:pt idx="198">
                  <c:v>36371</c:v>
                </c:pt>
                <c:pt idx="199">
                  <c:v>36341</c:v>
                </c:pt>
                <c:pt idx="200">
                  <c:v>36311</c:v>
                </c:pt>
                <c:pt idx="201">
                  <c:v>36280</c:v>
                </c:pt>
                <c:pt idx="202">
                  <c:v>36250</c:v>
                </c:pt>
                <c:pt idx="203">
                  <c:v>36217</c:v>
                </c:pt>
                <c:pt idx="204">
                  <c:v>36189</c:v>
                </c:pt>
                <c:pt idx="205">
                  <c:v>36160</c:v>
                </c:pt>
              </c:numCache>
            </c:numRef>
          </c:cat>
          <c:val>
            <c:numRef>
              <c:f>'emerging market curr'!$C$2:$C$207</c:f>
              <c:numCache>
                <c:formatCode>General</c:formatCode>
                <c:ptCount val="206"/>
                <c:pt idx="0">
                  <c:v>0.15204999999999999</c:v>
                </c:pt>
                <c:pt idx="1">
                  <c:v>0.15414</c:v>
                </c:pt>
                <c:pt idx="2">
                  <c:v>0.15633</c:v>
                </c:pt>
                <c:pt idx="3">
                  <c:v>0.15809000000000001</c:v>
                </c:pt>
                <c:pt idx="4">
                  <c:v>0.15728</c:v>
                </c:pt>
                <c:pt idx="5">
                  <c:v>0.15684999999999999</c:v>
                </c:pt>
                <c:pt idx="6">
                  <c:v>0.16108</c:v>
                </c:pt>
                <c:pt idx="7">
                  <c:v>0.16123000000000001</c:v>
                </c:pt>
                <c:pt idx="8">
                  <c:v>0.16138</c:v>
                </c:pt>
                <c:pt idx="9">
                  <c:v>0.16127</c:v>
                </c:pt>
                <c:pt idx="10">
                  <c:v>0.16131999999999999</c:v>
                </c:pt>
                <c:pt idx="11">
                  <c:v>0.15947</c:v>
                </c:pt>
                <c:pt idx="12">
                  <c:v>0.15995000000000001</c:v>
                </c:pt>
                <c:pt idx="13">
                  <c:v>0.16111</c:v>
                </c:pt>
                <c:pt idx="14">
                  <c:v>0.16275999999999999</c:v>
                </c:pt>
                <c:pt idx="15">
                  <c:v>0.16359000000000001</c:v>
                </c:pt>
                <c:pt idx="16">
                  <c:v>0.16288</c:v>
                </c:pt>
                <c:pt idx="17">
                  <c:v>0.16278000000000001</c:v>
                </c:pt>
                <c:pt idx="18">
                  <c:v>0.16198000000000001</c:v>
                </c:pt>
                <c:pt idx="19">
                  <c:v>0.16117999999999999</c:v>
                </c:pt>
                <c:pt idx="20">
                  <c:v>0.16006000000000001</c:v>
                </c:pt>
                <c:pt idx="21">
                  <c:v>0.15976000000000001</c:v>
                </c:pt>
                <c:pt idx="22">
                  <c:v>0.16086</c:v>
                </c:pt>
                <c:pt idx="23">
                  <c:v>0.16273000000000001</c:v>
                </c:pt>
                <c:pt idx="24">
                  <c:v>0.16489000000000001</c:v>
                </c:pt>
                <c:pt idx="25">
                  <c:v>0.16514999999999999</c:v>
                </c:pt>
                <c:pt idx="26">
                  <c:v>0.16411000000000001</c:v>
                </c:pt>
                <c:pt idx="27">
                  <c:v>0.16403999999999999</c:v>
                </c:pt>
                <c:pt idx="28">
                  <c:v>0.1633</c:v>
                </c:pt>
                <c:pt idx="29">
                  <c:v>0.16339999999999999</c:v>
                </c:pt>
                <c:pt idx="30">
                  <c:v>0.16316</c:v>
                </c:pt>
                <c:pt idx="31">
                  <c:v>0.16292999999999999</c:v>
                </c:pt>
                <c:pt idx="32">
                  <c:v>0.16300000000000001</c:v>
                </c:pt>
                <c:pt idx="33">
                  <c:v>0.16220000000000001</c:v>
                </c:pt>
                <c:pt idx="34">
                  <c:v>0.16100999999999999</c:v>
                </c:pt>
                <c:pt idx="35">
                  <c:v>0.16073000000000001</c:v>
                </c:pt>
                <c:pt idx="36">
                  <c:v>0.16067000000000001</c:v>
                </c:pt>
                <c:pt idx="37">
                  <c:v>0.16047</c:v>
                </c:pt>
                <c:pt idx="38">
                  <c:v>0.16059000000000001</c:v>
                </c:pt>
                <c:pt idx="39">
                  <c:v>0.16033</c:v>
                </c:pt>
                <c:pt idx="40">
                  <c:v>0.15909000000000001</c:v>
                </c:pt>
                <c:pt idx="41">
                  <c:v>0.15748999999999999</c:v>
                </c:pt>
                <c:pt idx="42">
                  <c:v>0.15706999999999999</c:v>
                </c:pt>
                <c:pt idx="43">
                  <c:v>0.15734999999999999</c:v>
                </c:pt>
                <c:pt idx="44">
                  <c:v>0.15770000000000001</c:v>
                </c:pt>
                <c:pt idx="45">
                  <c:v>0.15923999999999999</c:v>
                </c:pt>
                <c:pt idx="46">
                  <c:v>0.15883</c:v>
                </c:pt>
                <c:pt idx="47">
                  <c:v>0.15884999999999999</c:v>
                </c:pt>
                <c:pt idx="48">
                  <c:v>0.15853</c:v>
                </c:pt>
                <c:pt idx="49">
                  <c:v>0.15862000000000001</c:v>
                </c:pt>
                <c:pt idx="50">
                  <c:v>0.15681</c:v>
                </c:pt>
                <c:pt idx="51">
                  <c:v>0.15762999999999999</c:v>
                </c:pt>
                <c:pt idx="52">
                  <c:v>0.15662999999999999</c:v>
                </c:pt>
                <c:pt idx="53">
                  <c:v>0.15678</c:v>
                </c:pt>
                <c:pt idx="54">
                  <c:v>0.15534999999999999</c:v>
                </c:pt>
                <c:pt idx="55">
                  <c:v>0.15472</c:v>
                </c:pt>
                <c:pt idx="56">
                  <c:v>0.15434</c:v>
                </c:pt>
                <c:pt idx="57">
                  <c:v>0.15406</c:v>
                </c:pt>
                <c:pt idx="58">
                  <c:v>0.15271999999999999</c:v>
                </c:pt>
                <c:pt idx="59">
                  <c:v>0.15215999999999999</c:v>
                </c:pt>
                <c:pt idx="60">
                  <c:v>0.15162999999999999</c:v>
                </c:pt>
                <c:pt idx="61">
                  <c:v>0.1515</c:v>
                </c:pt>
                <c:pt idx="62">
                  <c:v>0.14990000000000001</c:v>
                </c:pt>
                <c:pt idx="63">
                  <c:v>0.14990999999999999</c:v>
                </c:pt>
                <c:pt idx="64">
                  <c:v>0.14956</c:v>
                </c:pt>
                <c:pt idx="65">
                  <c:v>0.1469</c:v>
                </c:pt>
                <c:pt idx="66">
                  <c:v>0.14760000000000001</c:v>
                </c:pt>
                <c:pt idx="67">
                  <c:v>0.14746000000000001</c:v>
                </c:pt>
                <c:pt idx="68">
                  <c:v>0.14646000000000001</c:v>
                </c:pt>
                <c:pt idx="69">
                  <c:v>0.14651</c:v>
                </c:pt>
                <c:pt idx="70">
                  <c:v>0.14649999999999999</c:v>
                </c:pt>
                <c:pt idx="71">
                  <c:v>0.14649999999999999</c:v>
                </c:pt>
                <c:pt idx="72">
                  <c:v>0.14648</c:v>
                </c:pt>
                <c:pt idx="73">
                  <c:v>0.14648</c:v>
                </c:pt>
                <c:pt idx="74">
                  <c:v>0.14646999999999999</c:v>
                </c:pt>
                <c:pt idx="75">
                  <c:v>0.14645</c:v>
                </c:pt>
                <c:pt idx="76">
                  <c:v>0.14649999999999999</c:v>
                </c:pt>
                <c:pt idx="77">
                  <c:v>0.14638999999999999</c:v>
                </c:pt>
                <c:pt idx="78">
                  <c:v>0.14637</c:v>
                </c:pt>
                <c:pt idx="79">
                  <c:v>0.1464</c:v>
                </c:pt>
                <c:pt idx="80">
                  <c:v>0.14641000000000001</c:v>
                </c:pt>
                <c:pt idx="81">
                  <c:v>0.14656</c:v>
                </c:pt>
                <c:pt idx="82">
                  <c:v>0.14634</c:v>
                </c:pt>
                <c:pt idx="83">
                  <c:v>0.1462</c:v>
                </c:pt>
                <c:pt idx="84">
                  <c:v>0.14601</c:v>
                </c:pt>
                <c:pt idx="85">
                  <c:v>0.14656</c:v>
                </c:pt>
                <c:pt idx="86">
                  <c:v>0.14649999999999999</c:v>
                </c:pt>
                <c:pt idx="87">
                  <c:v>0.14621000000000001</c:v>
                </c:pt>
                <c:pt idx="88">
                  <c:v>0.14601</c:v>
                </c:pt>
                <c:pt idx="89">
                  <c:v>0.14630000000000001</c:v>
                </c:pt>
                <c:pt idx="90">
                  <c:v>0.14637</c:v>
                </c:pt>
                <c:pt idx="91">
                  <c:v>0.1459</c:v>
                </c:pt>
                <c:pt idx="92">
                  <c:v>0.14408000000000001</c:v>
                </c:pt>
                <c:pt idx="93">
                  <c:v>0.14312</c:v>
                </c:pt>
                <c:pt idx="94">
                  <c:v>0.14260999999999999</c:v>
                </c:pt>
                <c:pt idx="95">
                  <c:v>0.14058000000000001</c:v>
                </c:pt>
                <c:pt idx="96">
                  <c:v>0.13924</c:v>
                </c:pt>
                <c:pt idx="97">
                  <c:v>0.13691</c:v>
                </c:pt>
                <c:pt idx="98">
                  <c:v>0.13517000000000001</c:v>
                </c:pt>
                <c:pt idx="99">
                  <c:v>0.13397999999999999</c:v>
                </c:pt>
                <c:pt idx="100">
                  <c:v>0.13325000000000001</c:v>
                </c:pt>
                <c:pt idx="101">
                  <c:v>0.1326</c:v>
                </c:pt>
                <c:pt idx="102">
                  <c:v>0.13205</c:v>
                </c:pt>
                <c:pt idx="103">
                  <c:v>0.13134999999999999</c:v>
                </c:pt>
                <c:pt idx="104">
                  <c:v>0.13078000000000001</c:v>
                </c:pt>
                <c:pt idx="105">
                  <c:v>0.12981000000000001</c:v>
                </c:pt>
                <c:pt idx="106">
                  <c:v>0.1293</c:v>
                </c:pt>
                <c:pt idx="107">
                  <c:v>0.12912999999999999</c:v>
                </c:pt>
                <c:pt idx="108">
                  <c:v>0.12864</c:v>
                </c:pt>
                <c:pt idx="109">
                  <c:v>0.128</c:v>
                </c:pt>
                <c:pt idx="110">
                  <c:v>0.12766</c:v>
                </c:pt>
                <c:pt idx="111">
                  <c:v>0.12692000000000001</c:v>
                </c:pt>
                <c:pt idx="112">
                  <c:v>0.12651999999999999</c:v>
                </c:pt>
                <c:pt idx="113">
                  <c:v>0.12573999999999999</c:v>
                </c:pt>
                <c:pt idx="114">
                  <c:v>0.12548999999999999</c:v>
                </c:pt>
                <c:pt idx="115">
                  <c:v>0.12509999999999999</c:v>
                </c:pt>
                <c:pt idx="116">
                  <c:v>0.12466000000000001</c:v>
                </c:pt>
                <c:pt idx="117">
                  <c:v>0.12479999999999999</c:v>
                </c:pt>
                <c:pt idx="118">
                  <c:v>0.12472999999999999</c:v>
                </c:pt>
                <c:pt idx="119">
                  <c:v>0.12436</c:v>
                </c:pt>
                <c:pt idx="120">
                  <c:v>0.12404</c:v>
                </c:pt>
                <c:pt idx="121">
                  <c:v>0.1239</c:v>
                </c:pt>
                <c:pt idx="122">
                  <c:v>0.12377000000000001</c:v>
                </c:pt>
                <c:pt idx="123">
                  <c:v>0.12368999999999999</c:v>
                </c:pt>
                <c:pt idx="124">
                  <c:v>0.12356</c:v>
                </c:pt>
                <c:pt idx="125">
                  <c:v>0.12346</c:v>
                </c:pt>
                <c:pt idx="126">
                  <c:v>0.12336999999999999</c:v>
                </c:pt>
                <c:pt idx="127">
                  <c:v>0.12082</c:v>
                </c:pt>
                <c:pt idx="128">
                  <c:v>0.12082</c:v>
                </c:pt>
                <c:pt idx="129">
                  <c:v>0.12081</c:v>
                </c:pt>
                <c:pt idx="130">
                  <c:v>0.12082</c:v>
                </c:pt>
                <c:pt idx="131">
                  <c:v>0.12082</c:v>
                </c:pt>
                <c:pt idx="132">
                  <c:v>0.12082</c:v>
                </c:pt>
                <c:pt idx="133">
                  <c:v>0.12082</c:v>
                </c:pt>
                <c:pt idx="134">
                  <c:v>0.12082</c:v>
                </c:pt>
                <c:pt idx="135">
                  <c:v>0.12082</c:v>
                </c:pt>
                <c:pt idx="136">
                  <c:v>0.12082</c:v>
                </c:pt>
                <c:pt idx="137">
                  <c:v>0.12082</c:v>
                </c:pt>
                <c:pt idx="138">
                  <c:v>0.12081</c:v>
                </c:pt>
                <c:pt idx="139">
                  <c:v>0.12082</c:v>
                </c:pt>
                <c:pt idx="140">
                  <c:v>0.12081</c:v>
                </c:pt>
                <c:pt idx="141">
                  <c:v>0.12081</c:v>
                </c:pt>
                <c:pt idx="142">
                  <c:v>0.12081</c:v>
                </c:pt>
                <c:pt idx="143">
                  <c:v>0.12081</c:v>
                </c:pt>
                <c:pt idx="144">
                  <c:v>0.12081</c:v>
                </c:pt>
                <c:pt idx="145">
                  <c:v>0.12082</c:v>
                </c:pt>
                <c:pt idx="146">
                  <c:v>0.12081</c:v>
                </c:pt>
                <c:pt idx="147">
                  <c:v>0.12082</c:v>
                </c:pt>
                <c:pt idx="148">
                  <c:v>0.12081</c:v>
                </c:pt>
                <c:pt idx="149">
                  <c:v>0.12081</c:v>
                </c:pt>
                <c:pt idx="150">
                  <c:v>0.12081</c:v>
                </c:pt>
                <c:pt idx="151">
                  <c:v>0.1208</c:v>
                </c:pt>
                <c:pt idx="152">
                  <c:v>0.12081</c:v>
                </c:pt>
                <c:pt idx="153">
                  <c:v>0.12081</c:v>
                </c:pt>
                <c:pt idx="154">
                  <c:v>0.12081</c:v>
                </c:pt>
                <c:pt idx="155">
                  <c:v>0.1208</c:v>
                </c:pt>
                <c:pt idx="156">
                  <c:v>0.12081</c:v>
                </c:pt>
                <c:pt idx="157">
                  <c:v>0.12081</c:v>
                </c:pt>
                <c:pt idx="158">
                  <c:v>0.12081</c:v>
                </c:pt>
                <c:pt idx="159">
                  <c:v>0.12081</c:v>
                </c:pt>
                <c:pt idx="160">
                  <c:v>0.12081</c:v>
                </c:pt>
                <c:pt idx="161">
                  <c:v>0.12081</c:v>
                </c:pt>
                <c:pt idx="162">
                  <c:v>0.12082</c:v>
                </c:pt>
                <c:pt idx="163">
                  <c:v>0.12081</c:v>
                </c:pt>
                <c:pt idx="164">
                  <c:v>0.12082</c:v>
                </c:pt>
                <c:pt idx="165">
                  <c:v>0.12081</c:v>
                </c:pt>
                <c:pt idx="166">
                  <c:v>0.12081</c:v>
                </c:pt>
                <c:pt idx="167">
                  <c:v>0.12082</c:v>
                </c:pt>
                <c:pt idx="168">
                  <c:v>0.12082</c:v>
                </c:pt>
                <c:pt idx="169">
                  <c:v>0.12082</c:v>
                </c:pt>
                <c:pt idx="170">
                  <c:v>0.12081</c:v>
                </c:pt>
                <c:pt idx="171">
                  <c:v>0.12081</c:v>
                </c:pt>
                <c:pt idx="172">
                  <c:v>0.12081</c:v>
                </c:pt>
                <c:pt idx="173">
                  <c:v>0.12081</c:v>
                </c:pt>
                <c:pt idx="174">
                  <c:v>0.12081</c:v>
                </c:pt>
                <c:pt idx="175">
                  <c:v>0.12082</c:v>
                </c:pt>
                <c:pt idx="176">
                  <c:v>0.12081</c:v>
                </c:pt>
                <c:pt idx="177">
                  <c:v>0.12081</c:v>
                </c:pt>
                <c:pt idx="178">
                  <c:v>0.1208</c:v>
                </c:pt>
                <c:pt idx="179">
                  <c:v>0.12078999999999999</c:v>
                </c:pt>
                <c:pt idx="180">
                  <c:v>0.1208</c:v>
                </c:pt>
                <c:pt idx="181">
                  <c:v>0.12081</c:v>
                </c:pt>
                <c:pt idx="182">
                  <c:v>0.1208</c:v>
                </c:pt>
                <c:pt idx="183">
                  <c:v>0.1208</c:v>
                </c:pt>
                <c:pt idx="184">
                  <c:v>0.12077</c:v>
                </c:pt>
                <c:pt idx="185">
                  <c:v>0.12078999999999999</c:v>
                </c:pt>
                <c:pt idx="186">
                  <c:v>0.12078</c:v>
                </c:pt>
                <c:pt idx="187">
                  <c:v>0.12078999999999999</c:v>
                </c:pt>
                <c:pt idx="188">
                  <c:v>0.12081</c:v>
                </c:pt>
                <c:pt idx="189">
                  <c:v>0.12077</c:v>
                </c:pt>
                <c:pt idx="190">
                  <c:v>0.12078999999999999</c:v>
                </c:pt>
                <c:pt idx="191">
                  <c:v>0.12078999999999999</c:v>
                </c:pt>
                <c:pt idx="192">
                  <c:v>0.1208</c:v>
                </c:pt>
                <c:pt idx="193">
                  <c:v>0.12078</c:v>
                </c:pt>
                <c:pt idx="194">
                  <c:v>0.12078</c:v>
                </c:pt>
                <c:pt idx="195">
                  <c:v>0.1208</c:v>
                </c:pt>
                <c:pt idx="196">
                  <c:v>0.1208</c:v>
                </c:pt>
                <c:pt idx="197">
                  <c:v>0.12081</c:v>
                </c:pt>
                <c:pt idx="198">
                  <c:v>0.12081</c:v>
                </c:pt>
                <c:pt idx="199">
                  <c:v>0.12078999999999999</c:v>
                </c:pt>
                <c:pt idx="200">
                  <c:v>0.12078999999999999</c:v>
                </c:pt>
                <c:pt idx="201">
                  <c:v>0.12078</c:v>
                </c:pt>
                <c:pt idx="202">
                  <c:v>0.12077</c:v>
                </c:pt>
                <c:pt idx="203">
                  <c:v>0.12078</c:v>
                </c:pt>
                <c:pt idx="204">
                  <c:v>0.1208</c:v>
                </c:pt>
                <c:pt idx="205">
                  <c:v>0.12078</c:v>
                </c:pt>
              </c:numCache>
            </c:numRef>
          </c:val>
          <c:smooth val="0"/>
        </c:ser>
        <c:dLbls>
          <c:showLegendKey val="0"/>
          <c:showVal val="0"/>
          <c:showCatName val="0"/>
          <c:showSerName val="0"/>
          <c:showPercent val="0"/>
          <c:showBubbleSize val="0"/>
        </c:dLbls>
        <c:marker val="1"/>
        <c:smooth val="0"/>
        <c:axId val="179160192"/>
        <c:axId val="179150208"/>
      </c:lineChart>
      <c:dateAx>
        <c:axId val="179147136"/>
        <c:scaling>
          <c:orientation val="minMax"/>
          <c:min val="38353"/>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E6A71"/>
                </a:solidFill>
                <a:latin typeface="Corbel" panose="020B0503020204020204" pitchFamily="34" charset="0"/>
                <a:ea typeface="+mn-ea"/>
                <a:cs typeface="+mn-cs"/>
              </a:defRPr>
            </a:pPr>
            <a:endParaRPr lang="nl-NL"/>
          </a:p>
        </c:txPr>
        <c:crossAx val="179148672"/>
        <c:crosses val="autoZero"/>
        <c:auto val="1"/>
        <c:lblOffset val="100"/>
        <c:baseTimeUnit val="days"/>
        <c:majorUnit val="3"/>
        <c:majorTimeUnit val="years"/>
      </c:dateAx>
      <c:valAx>
        <c:axId val="179148672"/>
        <c:scaling>
          <c:orientation val="minMax"/>
          <c:min val="1000"/>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E6A71"/>
                </a:solidFill>
                <a:latin typeface="Corbel" panose="020B0503020204020204" pitchFamily="34" charset="0"/>
                <a:ea typeface="+mn-ea"/>
                <a:cs typeface="+mn-cs"/>
              </a:defRPr>
            </a:pPr>
            <a:endParaRPr lang="nl-NL"/>
          </a:p>
        </c:txPr>
        <c:crossAx val="179147136"/>
        <c:crosses val="autoZero"/>
        <c:crossBetween val="between"/>
      </c:valAx>
      <c:valAx>
        <c:axId val="179150208"/>
        <c:scaling>
          <c:orientation val="minMax"/>
          <c:max val="0.18000000000000002"/>
          <c:min val="0.1"/>
        </c:scaling>
        <c:delete val="0"/>
        <c:axPos val="r"/>
        <c:numFmt formatCode="General" sourceLinked="1"/>
        <c:majorTickMark val="out"/>
        <c:minorTickMark val="none"/>
        <c:tickLblPos val="nextTo"/>
        <c:crossAx val="179160192"/>
        <c:crosses val="max"/>
        <c:crossBetween val="between"/>
      </c:valAx>
      <c:dateAx>
        <c:axId val="179160192"/>
        <c:scaling>
          <c:orientation val="minMax"/>
        </c:scaling>
        <c:delete val="1"/>
        <c:axPos val="b"/>
        <c:numFmt formatCode="m/d/yyyy" sourceLinked="1"/>
        <c:majorTickMark val="out"/>
        <c:minorTickMark val="none"/>
        <c:tickLblPos val="nextTo"/>
        <c:crossAx val="179150208"/>
        <c:crosses val="autoZero"/>
        <c:auto val="1"/>
        <c:lblOffset val="100"/>
        <c:baseTimeUnit val="days"/>
      </c:dateAx>
      <c:spPr>
        <a:noFill/>
        <a:ln>
          <a:noFill/>
        </a:ln>
        <a:effectLst/>
      </c:spPr>
    </c:plotArea>
    <c:legend>
      <c:legendPos val="b"/>
      <c:layout>
        <c:manualLayout>
          <c:xMode val="edge"/>
          <c:yMode val="edge"/>
          <c:x val="0"/>
          <c:y val="0.76416085697236091"/>
          <c:w val="1"/>
          <c:h val="0.15229015966349863"/>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5E6A71"/>
              </a:solidFill>
              <a:latin typeface="Corbel" panose="020B0503020204020204" pitchFamily="34" charset="0"/>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rgbClr val="000099"/>
                </a:solidFill>
                <a:latin typeface="Corbel" panose="020B0503020204020204" pitchFamily="34" charset="0"/>
                <a:ea typeface="+mn-ea"/>
                <a:cs typeface="+mn-cs"/>
              </a:defRPr>
            </a:pPr>
            <a:r>
              <a:rPr lang="nl-NL" sz="1000"/>
              <a:t>Ontwikkeling economische</a:t>
            </a:r>
            <a:r>
              <a:rPr lang="nl-NL" sz="1000" baseline="0"/>
              <a:t> groeiprognoses</a:t>
            </a:r>
            <a:endParaRPr lang="nl-NL" sz="1000"/>
          </a:p>
        </c:rich>
      </c:tx>
      <c:layout>
        <c:manualLayout>
          <c:xMode val="edge"/>
          <c:yMode val="edge"/>
          <c:x val="1.0577705451586656E-3"/>
          <c:y val="2.2222222222222223E-2"/>
        </c:manualLayout>
      </c:layout>
      <c:overlay val="0"/>
      <c:spPr>
        <a:noFill/>
        <a:ln>
          <a:noFill/>
        </a:ln>
        <a:effectLst/>
      </c:spPr>
    </c:title>
    <c:autoTitleDeleted val="0"/>
    <c:plotArea>
      <c:layout>
        <c:manualLayout>
          <c:layoutTarget val="inner"/>
          <c:xMode val="edge"/>
          <c:yMode val="edge"/>
          <c:x val="9.5630713371269049E-2"/>
          <c:y val="0.11705509702853409"/>
          <c:w val="0.84588051904659067"/>
          <c:h val="0.80881685999970887"/>
        </c:manualLayout>
      </c:layout>
      <c:lineChart>
        <c:grouping val="standard"/>
        <c:varyColors val="0"/>
        <c:ser>
          <c:idx val="2"/>
          <c:order val="0"/>
          <c:tx>
            <c:strRef>
              <c:f>'GDP 2015 '!$D$1</c:f>
              <c:strCache>
                <c:ptCount val="1"/>
                <c:pt idx="0">
                  <c:v>Verenigde Staten 2015</c:v>
                </c:pt>
              </c:strCache>
            </c:strRef>
          </c:tx>
          <c:spPr>
            <a:ln w="28575" cap="rnd">
              <a:solidFill>
                <a:srgbClr val="F79646">
                  <a:lumMod val="75000"/>
                </a:srgbClr>
              </a:solidFill>
              <a:round/>
              <a:headEnd type="none"/>
              <a:tailEnd type="none"/>
            </a:ln>
            <a:effectLst/>
          </c:spPr>
          <c:marker>
            <c:symbol val="none"/>
          </c:marker>
          <c:cat>
            <c:numRef>
              <c:f>'GDP 2015 '!$A$2:$A$263</c:f>
              <c:numCache>
                <c:formatCode>m/d/yyyy</c:formatCode>
                <c:ptCount val="262"/>
                <c:pt idx="0">
                  <c:v>42382</c:v>
                </c:pt>
                <c:pt idx="1">
                  <c:v>42381</c:v>
                </c:pt>
                <c:pt idx="2">
                  <c:v>42380</c:v>
                </c:pt>
                <c:pt idx="3">
                  <c:v>42377</c:v>
                </c:pt>
                <c:pt idx="4">
                  <c:v>42376</c:v>
                </c:pt>
                <c:pt idx="5">
                  <c:v>42375</c:v>
                </c:pt>
                <c:pt idx="6">
                  <c:v>42374</c:v>
                </c:pt>
                <c:pt idx="7">
                  <c:v>42373</c:v>
                </c:pt>
                <c:pt idx="8">
                  <c:v>42370</c:v>
                </c:pt>
                <c:pt idx="9">
                  <c:v>42369</c:v>
                </c:pt>
                <c:pt idx="10">
                  <c:v>42368</c:v>
                </c:pt>
                <c:pt idx="11">
                  <c:v>42367</c:v>
                </c:pt>
                <c:pt idx="12">
                  <c:v>42366</c:v>
                </c:pt>
                <c:pt idx="13">
                  <c:v>42363</c:v>
                </c:pt>
                <c:pt idx="14">
                  <c:v>42362</c:v>
                </c:pt>
                <c:pt idx="15">
                  <c:v>42361</c:v>
                </c:pt>
                <c:pt idx="16">
                  <c:v>42360</c:v>
                </c:pt>
                <c:pt idx="17">
                  <c:v>42359</c:v>
                </c:pt>
                <c:pt idx="18">
                  <c:v>42356</c:v>
                </c:pt>
                <c:pt idx="19">
                  <c:v>42355</c:v>
                </c:pt>
                <c:pt idx="20">
                  <c:v>42354</c:v>
                </c:pt>
                <c:pt idx="21">
                  <c:v>42353</c:v>
                </c:pt>
                <c:pt idx="22">
                  <c:v>42352</c:v>
                </c:pt>
                <c:pt idx="23">
                  <c:v>42349</c:v>
                </c:pt>
                <c:pt idx="24">
                  <c:v>42348</c:v>
                </c:pt>
                <c:pt idx="25">
                  <c:v>42347</c:v>
                </c:pt>
                <c:pt idx="26">
                  <c:v>42346</c:v>
                </c:pt>
                <c:pt idx="27">
                  <c:v>42345</c:v>
                </c:pt>
                <c:pt idx="28">
                  <c:v>42342</c:v>
                </c:pt>
                <c:pt idx="29">
                  <c:v>42341</c:v>
                </c:pt>
                <c:pt idx="30">
                  <c:v>42340</c:v>
                </c:pt>
                <c:pt idx="31">
                  <c:v>42339</c:v>
                </c:pt>
                <c:pt idx="32">
                  <c:v>42338</c:v>
                </c:pt>
                <c:pt idx="33">
                  <c:v>42335</c:v>
                </c:pt>
                <c:pt idx="34">
                  <c:v>42334</c:v>
                </c:pt>
                <c:pt idx="35">
                  <c:v>42333</c:v>
                </c:pt>
                <c:pt idx="36">
                  <c:v>42332</c:v>
                </c:pt>
                <c:pt idx="37">
                  <c:v>42331</c:v>
                </c:pt>
                <c:pt idx="38">
                  <c:v>42328</c:v>
                </c:pt>
                <c:pt idx="39">
                  <c:v>42327</c:v>
                </c:pt>
                <c:pt idx="40">
                  <c:v>42326</c:v>
                </c:pt>
                <c:pt idx="41">
                  <c:v>42325</c:v>
                </c:pt>
                <c:pt idx="42">
                  <c:v>42324</c:v>
                </c:pt>
                <c:pt idx="43">
                  <c:v>42321</c:v>
                </c:pt>
                <c:pt idx="44">
                  <c:v>42320</c:v>
                </c:pt>
                <c:pt idx="45">
                  <c:v>42319</c:v>
                </c:pt>
                <c:pt idx="46">
                  <c:v>42318</c:v>
                </c:pt>
                <c:pt idx="47">
                  <c:v>42317</c:v>
                </c:pt>
                <c:pt idx="48">
                  <c:v>42314</c:v>
                </c:pt>
                <c:pt idx="49">
                  <c:v>42313</c:v>
                </c:pt>
                <c:pt idx="50">
                  <c:v>42312</c:v>
                </c:pt>
                <c:pt idx="51">
                  <c:v>42311</c:v>
                </c:pt>
                <c:pt idx="52">
                  <c:v>42310</c:v>
                </c:pt>
                <c:pt idx="53">
                  <c:v>42307</c:v>
                </c:pt>
                <c:pt idx="54">
                  <c:v>42306</c:v>
                </c:pt>
                <c:pt idx="55">
                  <c:v>42305</c:v>
                </c:pt>
                <c:pt idx="56">
                  <c:v>42304</c:v>
                </c:pt>
                <c:pt idx="57">
                  <c:v>42303</c:v>
                </c:pt>
                <c:pt idx="58">
                  <c:v>42300</c:v>
                </c:pt>
                <c:pt idx="59">
                  <c:v>42299</c:v>
                </c:pt>
                <c:pt idx="60">
                  <c:v>42298</c:v>
                </c:pt>
                <c:pt idx="61">
                  <c:v>42297</c:v>
                </c:pt>
                <c:pt idx="62">
                  <c:v>42296</c:v>
                </c:pt>
                <c:pt idx="63">
                  <c:v>42293</c:v>
                </c:pt>
                <c:pt idx="64">
                  <c:v>42292</c:v>
                </c:pt>
                <c:pt idx="65">
                  <c:v>42291</c:v>
                </c:pt>
                <c:pt idx="66">
                  <c:v>42290</c:v>
                </c:pt>
                <c:pt idx="67">
                  <c:v>42289</c:v>
                </c:pt>
                <c:pt idx="68">
                  <c:v>42286</c:v>
                </c:pt>
                <c:pt idx="69">
                  <c:v>42285</c:v>
                </c:pt>
                <c:pt idx="70">
                  <c:v>42284</c:v>
                </c:pt>
                <c:pt idx="71">
                  <c:v>42283</c:v>
                </c:pt>
                <c:pt idx="72">
                  <c:v>42282</c:v>
                </c:pt>
                <c:pt idx="73">
                  <c:v>42279</c:v>
                </c:pt>
                <c:pt idx="74">
                  <c:v>42278</c:v>
                </c:pt>
                <c:pt idx="75">
                  <c:v>42277</c:v>
                </c:pt>
                <c:pt idx="76">
                  <c:v>42276</c:v>
                </c:pt>
                <c:pt idx="77">
                  <c:v>42275</c:v>
                </c:pt>
                <c:pt idx="78">
                  <c:v>42272</c:v>
                </c:pt>
                <c:pt idx="79">
                  <c:v>42271</c:v>
                </c:pt>
                <c:pt idx="80">
                  <c:v>42270</c:v>
                </c:pt>
                <c:pt idx="81">
                  <c:v>42269</c:v>
                </c:pt>
                <c:pt idx="82">
                  <c:v>42268</c:v>
                </c:pt>
                <c:pt idx="83">
                  <c:v>42265</c:v>
                </c:pt>
                <c:pt idx="84">
                  <c:v>42264</c:v>
                </c:pt>
                <c:pt idx="85">
                  <c:v>42263</c:v>
                </c:pt>
                <c:pt idx="86">
                  <c:v>42262</c:v>
                </c:pt>
                <c:pt idx="87">
                  <c:v>42261</c:v>
                </c:pt>
                <c:pt idx="88">
                  <c:v>42258</c:v>
                </c:pt>
                <c:pt idx="89">
                  <c:v>42257</c:v>
                </c:pt>
                <c:pt idx="90">
                  <c:v>42256</c:v>
                </c:pt>
                <c:pt idx="91">
                  <c:v>42255</c:v>
                </c:pt>
                <c:pt idx="92">
                  <c:v>42254</c:v>
                </c:pt>
                <c:pt idx="93">
                  <c:v>42251</c:v>
                </c:pt>
                <c:pt idx="94">
                  <c:v>42250</c:v>
                </c:pt>
                <c:pt idx="95">
                  <c:v>42249</c:v>
                </c:pt>
                <c:pt idx="96">
                  <c:v>42248</c:v>
                </c:pt>
                <c:pt idx="97">
                  <c:v>42247</c:v>
                </c:pt>
                <c:pt idx="98">
                  <c:v>42244</c:v>
                </c:pt>
                <c:pt idx="99">
                  <c:v>42243</c:v>
                </c:pt>
                <c:pt idx="100">
                  <c:v>42242</c:v>
                </c:pt>
                <c:pt idx="101">
                  <c:v>42241</c:v>
                </c:pt>
                <c:pt idx="102">
                  <c:v>42240</c:v>
                </c:pt>
                <c:pt idx="103">
                  <c:v>42237</c:v>
                </c:pt>
                <c:pt idx="104">
                  <c:v>42236</c:v>
                </c:pt>
                <c:pt idx="105">
                  <c:v>42235</c:v>
                </c:pt>
                <c:pt idx="106">
                  <c:v>42234</c:v>
                </c:pt>
                <c:pt idx="107">
                  <c:v>42233</c:v>
                </c:pt>
                <c:pt idx="108">
                  <c:v>42230</c:v>
                </c:pt>
                <c:pt idx="109">
                  <c:v>42229</c:v>
                </c:pt>
                <c:pt idx="110">
                  <c:v>42228</c:v>
                </c:pt>
                <c:pt idx="111">
                  <c:v>42227</c:v>
                </c:pt>
                <c:pt idx="112">
                  <c:v>42226</c:v>
                </c:pt>
                <c:pt idx="113">
                  <c:v>42223</c:v>
                </c:pt>
                <c:pt idx="114">
                  <c:v>42222</c:v>
                </c:pt>
                <c:pt idx="115">
                  <c:v>42221</c:v>
                </c:pt>
                <c:pt idx="116">
                  <c:v>42220</c:v>
                </c:pt>
                <c:pt idx="117">
                  <c:v>42219</c:v>
                </c:pt>
                <c:pt idx="118">
                  <c:v>42216</c:v>
                </c:pt>
                <c:pt idx="119">
                  <c:v>42215</c:v>
                </c:pt>
                <c:pt idx="120">
                  <c:v>42214</c:v>
                </c:pt>
                <c:pt idx="121">
                  <c:v>42213</c:v>
                </c:pt>
                <c:pt idx="122">
                  <c:v>42212</c:v>
                </c:pt>
                <c:pt idx="123">
                  <c:v>42209</c:v>
                </c:pt>
                <c:pt idx="124">
                  <c:v>42208</c:v>
                </c:pt>
                <c:pt idx="125">
                  <c:v>42207</c:v>
                </c:pt>
                <c:pt idx="126">
                  <c:v>42206</c:v>
                </c:pt>
                <c:pt idx="127">
                  <c:v>42205</c:v>
                </c:pt>
                <c:pt idx="128">
                  <c:v>42202</c:v>
                </c:pt>
                <c:pt idx="129">
                  <c:v>42201</c:v>
                </c:pt>
                <c:pt idx="130">
                  <c:v>42200</c:v>
                </c:pt>
                <c:pt idx="131">
                  <c:v>42199</c:v>
                </c:pt>
                <c:pt idx="132">
                  <c:v>42198</c:v>
                </c:pt>
                <c:pt idx="133">
                  <c:v>42195</c:v>
                </c:pt>
                <c:pt idx="134">
                  <c:v>42194</c:v>
                </c:pt>
                <c:pt idx="135">
                  <c:v>42193</c:v>
                </c:pt>
                <c:pt idx="136">
                  <c:v>42192</c:v>
                </c:pt>
                <c:pt idx="137">
                  <c:v>42191</c:v>
                </c:pt>
                <c:pt idx="138">
                  <c:v>42188</c:v>
                </c:pt>
                <c:pt idx="139">
                  <c:v>42187</c:v>
                </c:pt>
                <c:pt idx="140">
                  <c:v>42186</c:v>
                </c:pt>
                <c:pt idx="141">
                  <c:v>42185</c:v>
                </c:pt>
                <c:pt idx="142">
                  <c:v>42184</c:v>
                </c:pt>
                <c:pt idx="143">
                  <c:v>42181</c:v>
                </c:pt>
                <c:pt idx="144">
                  <c:v>42180</c:v>
                </c:pt>
                <c:pt idx="145">
                  <c:v>42179</c:v>
                </c:pt>
                <c:pt idx="146">
                  <c:v>42178</c:v>
                </c:pt>
                <c:pt idx="147">
                  <c:v>42177</c:v>
                </c:pt>
                <c:pt idx="148">
                  <c:v>42174</c:v>
                </c:pt>
                <c:pt idx="149">
                  <c:v>42173</c:v>
                </c:pt>
                <c:pt idx="150">
                  <c:v>42172</c:v>
                </c:pt>
                <c:pt idx="151">
                  <c:v>42171</c:v>
                </c:pt>
                <c:pt idx="152">
                  <c:v>42170</c:v>
                </c:pt>
                <c:pt idx="153">
                  <c:v>42167</c:v>
                </c:pt>
                <c:pt idx="154">
                  <c:v>42166</c:v>
                </c:pt>
                <c:pt idx="155">
                  <c:v>42165</c:v>
                </c:pt>
                <c:pt idx="156">
                  <c:v>42164</c:v>
                </c:pt>
                <c:pt idx="157">
                  <c:v>42163</c:v>
                </c:pt>
                <c:pt idx="158">
                  <c:v>42160</c:v>
                </c:pt>
                <c:pt idx="159">
                  <c:v>42159</c:v>
                </c:pt>
                <c:pt idx="160">
                  <c:v>42158</c:v>
                </c:pt>
                <c:pt idx="161">
                  <c:v>42157</c:v>
                </c:pt>
                <c:pt idx="162">
                  <c:v>42156</c:v>
                </c:pt>
                <c:pt idx="163">
                  <c:v>42153</c:v>
                </c:pt>
                <c:pt idx="164">
                  <c:v>42152</c:v>
                </c:pt>
                <c:pt idx="165">
                  <c:v>42151</c:v>
                </c:pt>
                <c:pt idx="166">
                  <c:v>42150</c:v>
                </c:pt>
                <c:pt idx="167">
                  <c:v>42149</c:v>
                </c:pt>
                <c:pt idx="168">
                  <c:v>42146</c:v>
                </c:pt>
                <c:pt idx="169">
                  <c:v>42145</c:v>
                </c:pt>
                <c:pt idx="170">
                  <c:v>42144</c:v>
                </c:pt>
                <c:pt idx="171">
                  <c:v>42143</c:v>
                </c:pt>
                <c:pt idx="172">
                  <c:v>42142</c:v>
                </c:pt>
                <c:pt idx="173">
                  <c:v>42139</c:v>
                </c:pt>
                <c:pt idx="174">
                  <c:v>42138</c:v>
                </c:pt>
                <c:pt idx="175">
                  <c:v>42137</c:v>
                </c:pt>
                <c:pt idx="176">
                  <c:v>42136</c:v>
                </c:pt>
                <c:pt idx="177">
                  <c:v>42135</c:v>
                </c:pt>
                <c:pt idx="178">
                  <c:v>42132</c:v>
                </c:pt>
                <c:pt idx="179">
                  <c:v>42131</c:v>
                </c:pt>
                <c:pt idx="180">
                  <c:v>42130</c:v>
                </c:pt>
                <c:pt idx="181">
                  <c:v>42129</c:v>
                </c:pt>
                <c:pt idx="182">
                  <c:v>42128</c:v>
                </c:pt>
                <c:pt idx="183">
                  <c:v>42125</c:v>
                </c:pt>
                <c:pt idx="184">
                  <c:v>42124</c:v>
                </c:pt>
                <c:pt idx="185">
                  <c:v>42123</c:v>
                </c:pt>
                <c:pt idx="186">
                  <c:v>42122</c:v>
                </c:pt>
                <c:pt idx="187">
                  <c:v>42121</c:v>
                </c:pt>
                <c:pt idx="188">
                  <c:v>42118</c:v>
                </c:pt>
                <c:pt idx="189">
                  <c:v>42117</c:v>
                </c:pt>
                <c:pt idx="190">
                  <c:v>42116</c:v>
                </c:pt>
                <c:pt idx="191">
                  <c:v>42115</c:v>
                </c:pt>
                <c:pt idx="192">
                  <c:v>42114</c:v>
                </c:pt>
                <c:pt idx="193">
                  <c:v>42111</c:v>
                </c:pt>
                <c:pt idx="194">
                  <c:v>42110</c:v>
                </c:pt>
                <c:pt idx="195">
                  <c:v>42109</c:v>
                </c:pt>
                <c:pt idx="196">
                  <c:v>42108</c:v>
                </c:pt>
                <c:pt idx="197">
                  <c:v>42107</c:v>
                </c:pt>
                <c:pt idx="198">
                  <c:v>42104</c:v>
                </c:pt>
                <c:pt idx="199">
                  <c:v>42103</c:v>
                </c:pt>
                <c:pt idx="200">
                  <c:v>42102</c:v>
                </c:pt>
                <c:pt idx="201">
                  <c:v>42101</c:v>
                </c:pt>
                <c:pt idx="202">
                  <c:v>42100</c:v>
                </c:pt>
                <c:pt idx="203">
                  <c:v>42097</c:v>
                </c:pt>
                <c:pt idx="204">
                  <c:v>42096</c:v>
                </c:pt>
                <c:pt idx="205">
                  <c:v>42095</c:v>
                </c:pt>
                <c:pt idx="206">
                  <c:v>42094</c:v>
                </c:pt>
                <c:pt idx="207">
                  <c:v>42093</c:v>
                </c:pt>
                <c:pt idx="208">
                  <c:v>42090</c:v>
                </c:pt>
                <c:pt idx="209">
                  <c:v>42089</c:v>
                </c:pt>
                <c:pt idx="210">
                  <c:v>42088</c:v>
                </c:pt>
                <c:pt idx="211">
                  <c:v>42087</c:v>
                </c:pt>
                <c:pt idx="212">
                  <c:v>42086</c:v>
                </c:pt>
                <c:pt idx="213">
                  <c:v>42083</c:v>
                </c:pt>
                <c:pt idx="214">
                  <c:v>42082</c:v>
                </c:pt>
                <c:pt idx="215">
                  <c:v>42081</c:v>
                </c:pt>
                <c:pt idx="216">
                  <c:v>42080</c:v>
                </c:pt>
                <c:pt idx="217">
                  <c:v>42079</c:v>
                </c:pt>
                <c:pt idx="218">
                  <c:v>42076</c:v>
                </c:pt>
                <c:pt idx="219">
                  <c:v>42075</c:v>
                </c:pt>
                <c:pt idx="220">
                  <c:v>42074</c:v>
                </c:pt>
                <c:pt idx="221">
                  <c:v>42073</c:v>
                </c:pt>
                <c:pt idx="222">
                  <c:v>42072</c:v>
                </c:pt>
                <c:pt idx="223">
                  <c:v>42069</c:v>
                </c:pt>
                <c:pt idx="224">
                  <c:v>42068</c:v>
                </c:pt>
                <c:pt idx="225">
                  <c:v>42067</c:v>
                </c:pt>
                <c:pt idx="226">
                  <c:v>42066</c:v>
                </c:pt>
                <c:pt idx="227">
                  <c:v>42065</c:v>
                </c:pt>
                <c:pt idx="228">
                  <c:v>42062</c:v>
                </c:pt>
                <c:pt idx="229">
                  <c:v>42061</c:v>
                </c:pt>
                <c:pt idx="230">
                  <c:v>42060</c:v>
                </c:pt>
                <c:pt idx="231">
                  <c:v>42059</c:v>
                </c:pt>
                <c:pt idx="232">
                  <c:v>42058</c:v>
                </c:pt>
                <c:pt idx="233">
                  <c:v>42055</c:v>
                </c:pt>
                <c:pt idx="234">
                  <c:v>42054</c:v>
                </c:pt>
                <c:pt idx="235">
                  <c:v>42053</c:v>
                </c:pt>
                <c:pt idx="236">
                  <c:v>42052</c:v>
                </c:pt>
                <c:pt idx="237">
                  <c:v>42051</c:v>
                </c:pt>
                <c:pt idx="238">
                  <c:v>42048</c:v>
                </c:pt>
                <c:pt idx="239">
                  <c:v>42047</c:v>
                </c:pt>
                <c:pt idx="240">
                  <c:v>42046</c:v>
                </c:pt>
                <c:pt idx="241">
                  <c:v>42045</c:v>
                </c:pt>
                <c:pt idx="242">
                  <c:v>42044</c:v>
                </c:pt>
                <c:pt idx="243">
                  <c:v>42041</c:v>
                </c:pt>
                <c:pt idx="244">
                  <c:v>42040</c:v>
                </c:pt>
                <c:pt idx="245">
                  <c:v>42039</c:v>
                </c:pt>
                <c:pt idx="246">
                  <c:v>42038</c:v>
                </c:pt>
                <c:pt idx="247">
                  <c:v>42037</c:v>
                </c:pt>
                <c:pt idx="248">
                  <c:v>42034</c:v>
                </c:pt>
                <c:pt idx="249">
                  <c:v>42033</c:v>
                </c:pt>
                <c:pt idx="250">
                  <c:v>42032</c:v>
                </c:pt>
                <c:pt idx="251">
                  <c:v>42031</c:v>
                </c:pt>
                <c:pt idx="252">
                  <c:v>42030</c:v>
                </c:pt>
                <c:pt idx="253">
                  <c:v>42027</c:v>
                </c:pt>
                <c:pt idx="254">
                  <c:v>42026</c:v>
                </c:pt>
                <c:pt idx="255">
                  <c:v>42025</c:v>
                </c:pt>
                <c:pt idx="256">
                  <c:v>42024</c:v>
                </c:pt>
                <c:pt idx="257">
                  <c:v>42023</c:v>
                </c:pt>
                <c:pt idx="258">
                  <c:v>42020</c:v>
                </c:pt>
                <c:pt idx="259">
                  <c:v>42019</c:v>
                </c:pt>
                <c:pt idx="260">
                  <c:v>42018</c:v>
                </c:pt>
                <c:pt idx="261">
                  <c:v>42017</c:v>
                </c:pt>
              </c:numCache>
            </c:numRef>
          </c:cat>
          <c:val>
            <c:numRef>
              <c:f>'GDP 2015 '!$D$2:$D$263</c:f>
              <c:numCache>
                <c:formatCode>General</c:formatCode>
                <c:ptCount val="262"/>
                <c:pt idx="0">
                  <c:v>2.5</c:v>
                </c:pt>
                <c:pt idx="1">
                  <c:v>2.5</c:v>
                </c:pt>
                <c:pt idx="2">
                  <c:v>2.5</c:v>
                </c:pt>
                <c:pt idx="3">
                  <c:v>2.5</c:v>
                </c:pt>
                <c:pt idx="4">
                  <c:v>2.5</c:v>
                </c:pt>
                <c:pt idx="5">
                  <c:v>2.5</c:v>
                </c:pt>
                <c:pt idx="6">
                  <c:v>2.5</c:v>
                </c:pt>
                <c:pt idx="7">
                  <c:v>2.5</c:v>
                </c:pt>
                <c:pt idx="8">
                  <c:v>2.5</c:v>
                </c:pt>
                <c:pt idx="9">
                  <c:v>2.5</c:v>
                </c:pt>
                <c:pt idx="10">
                  <c:v>2.5</c:v>
                </c:pt>
                <c:pt idx="11">
                  <c:v>2.5</c:v>
                </c:pt>
                <c:pt idx="12">
                  <c:v>2.5</c:v>
                </c:pt>
                <c:pt idx="13">
                  <c:v>2.5</c:v>
                </c:pt>
                <c:pt idx="14">
                  <c:v>2.5</c:v>
                </c:pt>
                <c:pt idx="15">
                  <c:v>2.5</c:v>
                </c:pt>
                <c:pt idx="16">
                  <c:v>2.5</c:v>
                </c:pt>
                <c:pt idx="17">
                  <c:v>2.5</c:v>
                </c:pt>
                <c:pt idx="18">
                  <c:v>2.5</c:v>
                </c:pt>
                <c:pt idx="19">
                  <c:v>2.5</c:v>
                </c:pt>
                <c:pt idx="20">
                  <c:v>2.5</c:v>
                </c:pt>
                <c:pt idx="21">
                  <c:v>2.5</c:v>
                </c:pt>
                <c:pt idx="22">
                  <c:v>2.5</c:v>
                </c:pt>
                <c:pt idx="23">
                  <c:v>2.5</c:v>
                </c:pt>
                <c:pt idx="24">
                  <c:v>2.5</c:v>
                </c:pt>
                <c:pt idx="25">
                  <c:v>2.5</c:v>
                </c:pt>
                <c:pt idx="26">
                  <c:v>2.5</c:v>
                </c:pt>
                <c:pt idx="27">
                  <c:v>2.5</c:v>
                </c:pt>
                <c:pt idx="28">
                  <c:v>2.5</c:v>
                </c:pt>
                <c:pt idx="29">
                  <c:v>2.5</c:v>
                </c:pt>
                <c:pt idx="30">
                  <c:v>2.5</c:v>
                </c:pt>
                <c:pt idx="31">
                  <c:v>2.5</c:v>
                </c:pt>
                <c:pt idx="32">
                  <c:v>2.5</c:v>
                </c:pt>
                <c:pt idx="33">
                  <c:v>2.4500000000000002</c:v>
                </c:pt>
                <c:pt idx="34">
                  <c:v>2.4</c:v>
                </c:pt>
                <c:pt idx="35">
                  <c:v>2.4</c:v>
                </c:pt>
                <c:pt idx="36">
                  <c:v>2.4</c:v>
                </c:pt>
                <c:pt idx="37">
                  <c:v>2.4</c:v>
                </c:pt>
                <c:pt idx="38">
                  <c:v>2.4</c:v>
                </c:pt>
                <c:pt idx="39">
                  <c:v>2.4</c:v>
                </c:pt>
                <c:pt idx="40">
                  <c:v>2.4</c:v>
                </c:pt>
                <c:pt idx="41">
                  <c:v>2.4</c:v>
                </c:pt>
                <c:pt idx="42">
                  <c:v>2.4</c:v>
                </c:pt>
                <c:pt idx="43">
                  <c:v>2.4</c:v>
                </c:pt>
                <c:pt idx="44">
                  <c:v>2.5</c:v>
                </c:pt>
                <c:pt idx="45">
                  <c:v>2.5</c:v>
                </c:pt>
                <c:pt idx="46">
                  <c:v>2.5</c:v>
                </c:pt>
                <c:pt idx="47">
                  <c:v>2.5</c:v>
                </c:pt>
                <c:pt idx="48">
                  <c:v>2.5</c:v>
                </c:pt>
                <c:pt idx="49">
                  <c:v>2.5</c:v>
                </c:pt>
                <c:pt idx="50">
                  <c:v>2.5</c:v>
                </c:pt>
                <c:pt idx="51">
                  <c:v>2.5</c:v>
                </c:pt>
                <c:pt idx="52">
                  <c:v>2.5</c:v>
                </c:pt>
                <c:pt idx="53">
                  <c:v>2.5</c:v>
                </c:pt>
                <c:pt idx="54">
                  <c:v>2.5</c:v>
                </c:pt>
                <c:pt idx="55">
                  <c:v>2.5</c:v>
                </c:pt>
                <c:pt idx="56">
                  <c:v>2.5</c:v>
                </c:pt>
                <c:pt idx="57">
                  <c:v>2.5</c:v>
                </c:pt>
                <c:pt idx="58">
                  <c:v>2.5</c:v>
                </c:pt>
                <c:pt idx="59">
                  <c:v>2.5</c:v>
                </c:pt>
                <c:pt idx="60">
                  <c:v>2.5</c:v>
                </c:pt>
                <c:pt idx="61">
                  <c:v>2.5</c:v>
                </c:pt>
                <c:pt idx="62">
                  <c:v>2.5</c:v>
                </c:pt>
                <c:pt idx="63">
                  <c:v>2.5</c:v>
                </c:pt>
                <c:pt idx="64">
                  <c:v>2.5</c:v>
                </c:pt>
                <c:pt idx="65">
                  <c:v>2.5</c:v>
                </c:pt>
                <c:pt idx="66">
                  <c:v>2.5</c:v>
                </c:pt>
                <c:pt idx="67">
                  <c:v>2.5</c:v>
                </c:pt>
                <c:pt idx="68">
                  <c:v>2.5</c:v>
                </c:pt>
                <c:pt idx="69">
                  <c:v>2.5</c:v>
                </c:pt>
                <c:pt idx="70">
                  <c:v>2.5</c:v>
                </c:pt>
                <c:pt idx="71">
                  <c:v>2.5</c:v>
                </c:pt>
                <c:pt idx="72">
                  <c:v>2.5</c:v>
                </c:pt>
                <c:pt idx="73">
                  <c:v>2.5</c:v>
                </c:pt>
                <c:pt idx="74">
                  <c:v>2.5</c:v>
                </c:pt>
                <c:pt idx="75">
                  <c:v>2.5</c:v>
                </c:pt>
                <c:pt idx="76">
                  <c:v>2.5</c:v>
                </c:pt>
                <c:pt idx="77">
                  <c:v>2.5</c:v>
                </c:pt>
                <c:pt idx="78">
                  <c:v>2.5</c:v>
                </c:pt>
                <c:pt idx="79">
                  <c:v>2.5</c:v>
                </c:pt>
                <c:pt idx="80">
                  <c:v>2.5</c:v>
                </c:pt>
                <c:pt idx="81">
                  <c:v>2.5</c:v>
                </c:pt>
                <c:pt idx="82">
                  <c:v>2.5</c:v>
                </c:pt>
                <c:pt idx="83">
                  <c:v>2.5</c:v>
                </c:pt>
                <c:pt idx="84">
                  <c:v>2.5</c:v>
                </c:pt>
                <c:pt idx="85">
                  <c:v>2.5</c:v>
                </c:pt>
                <c:pt idx="86">
                  <c:v>2.5</c:v>
                </c:pt>
                <c:pt idx="87">
                  <c:v>2.5</c:v>
                </c:pt>
                <c:pt idx="88">
                  <c:v>2.5</c:v>
                </c:pt>
                <c:pt idx="89">
                  <c:v>2.5</c:v>
                </c:pt>
                <c:pt idx="90">
                  <c:v>2.2999999999999998</c:v>
                </c:pt>
                <c:pt idx="91">
                  <c:v>2.2999999999999998</c:v>
                </c:pt>
                <c:pt idx="92">
                  <c:v>2.2999999999999998</c:v>
                </c:pt>
                <c:pt idx="93">
                  <c:v>2.2999999999999998</c:v>
                </c:pt>
                <c:pt idx="94">
                  <c:v>2.2999999999999998</c:v>
                </c:pt>
                <c:pt idx="95">
                  <c:v>2.2999999999999998</c:v>
                </c:pt>
                <c:pt idx="96">
                  <c:v>2.2999999999999998</c:v>
                </c:pt>
                <c:pt idx="97">
                  <c:v>2.2999999999999998</c:v>
                </c:pt>
                <c:pt idx="98">
                  <c:v>2.2999999999999998</c:v>
                </c:pt>
                <c:pt idx="99">
                  <c:v>2.2999999999999998</c:v>
                </c:pt>
                <c:pt idx="100">
                  <c:v>2.2999999999999998</c:v>
                </c:pt>
                <c:pt idx="101">
                  <c:v>2.2999999999999998</c:v>
                </c:pt>
                <c:pt idx="102">
                  <c:v>2.2999999999999998</c:v>
                </c:pt>
                <c:pt idx="103">
                  <c:v>2.2999999999999998</c:v>
                </c:pt>
                <c:pt idx="104">
                  <c:v>2.2999999999999998</c:v>
                </c:pt>
                <c:pt idx="105">
                  <c:v>2.2999999999999998</c:v>
                </c:pt>
                <c:pt idx="106">
                  <c:v>2.2999999999999998</c:v>
                </c:pt>
                <c:pt idx="107">
                  <c:v>2.2999999999999998</c:v>
                </c:pt>
                <c:pt idx="108">
                  <c:v>2.2999999999999998</c:v>
                </c:pt>
                <c:pt idx="109">
                  <c:v>2.2999999999999998</c:v>
                </c:pt>
                <c:pt idx="110">
                  <c:v>2.2999999999999998</c:v>
                </c:pt>
                <c:pt idx="111">
                  <c:v>2.2999999999999998</c:v>
                </c:pt>
                <c:pt idx="112">
                  <c:v>2.2999999999999998</c:v>
                </c:pt>
                <c:pt idx="113">
                  <c:v>2.2999999999999998</c:v>
                </c:pt>
                <c:pt idx="114">
                  <c:v>2.2999999999999998</c:v>
                </c:pt>
                <c:pt idx="115">
                  <c:v>2.2999999999999998</c:v>
                </c:pt>
                <c:pt idx="116">
                  <c:v>2.2999999999999998</c:v>
                </c:pt>
                <c:pt idx="117">
                  <c:v>2.2999999999999998</c:v>
                </c:pt>
                <c:pt idx="118">
                  <c:v>2.2999999999999998</c:v>
                </c:pt>
                <c:pt idx="119">
                  <c:v>2.2999999999999998</c:v>
                </c:pt>
                <c:pt idx="120">
                  <c:v>2.2999999999999998</c:v>
                </c:pt>
                <c:pt idx="121">
                  <c:v>2.2999999999999998</c:v>
                </c:pt>
                <c:pt idx="122">
                  <c:v>2.2999999999999998</c:v>
                </c:pt>
                <c:pt idx="123">
                  <c:v>2.2999999999999998</c:v>
                </c:pt>
                <c:pt idx="124">
                  <c:v>2.2999999999999998</c:v>
                </c:pt>
                <c:pt idx="125">
                  <c:v>2.2999999999999998</c:v>
                </c:pt>
                <c:pt idx="126">
                  <c:v>2.2999999999999998</c:v>
                </c:pt>
                <c:pt idx="127">
                  <c:v>2.2999999999999998</c:v>
                </c:pt>
                <c:pt idx="128">
                  <c:v>2.2999999999999998</c:v>
                </c:pt>
                <c:pt idx="129">
                  <c:v>2.2999999999999998</c:v>
                </c:pt>
                <c:pt idx="130">
                  <c:v>2.2999999999999998</c:v>
                </c:pt>
                <c:pt idx="131">
                  <c:v>2.2999999999999998</c:v>
                </c:pt>
                <c:pt idx="132">
                  <c:v>2.2999999999999998</c:v>
                </c:pt>
                <c:pt idx="133">
                  <c:v>2.2999999999999998</c:v>
                </c:pt>
                <c:pt idx="134">
                  <c:v>2.2999999999999998</c:v>
                </c:pt>
                <c:pt idx="135">
                  <c:v>2.2000000000000002</c:v>
                </c:pt>
                <c:pt idx="136">
                  <c:v>2.2000000000000002</c:v>
                </c:pt>
                <c:pt idx="137">
                  <c:v>2.2000000000000002</c:v>
                </c:pt>
                <c:pt idx="138">
                  <c:v>2.2000000000000002</c:v>
                </c:pt>
                <c:pt idx="139">
                  <c:v>2.2000000000000002</c:v>
                </c:pt>
                <c:pt idx="140">
                  <c:v>2.2000000000000002</c:v>
                </c:pt>
                <c:pt idx="141">
                  <c:v>2.2000000000000002</c:v>
                </c:pt>
                <c:pt idx="142">
                  <c:v>2.2000000000000002</c:v>
                </c:pt>
                <c:pt idx="143">
                  <c:v>2.2000000000000002</c:v>
                </c:pt>
                <c:pt idx="144">
                  <c:v>2.2000000000000002</c:v>
                </c:pt>
                <c:pt idx="145">
                  <c:v>2.2000000000000002</c:v>
                </c:pt>
                <c:pt idx="146">
                  <c:v>2.2000000000000002</c:v>
                </c:pt>
                <c:pt idx="147">
                  <c:v>2.2000000000000002</c:v>
                </c:pt>
                <c:pt idx="148">
                  <c:v>2.2000000000000002</c:v>
                </c:pt>
                <c:pt idx="149">
                  <c:v>2.2000000000000002</c:v>
                </c:pt>
                <c:pt idx="150">
                  <c:v>2.2000000000000002</c:v>
                </c:pt>
                <c:pt idx="151">
                  <c:v>2.2000000000000002</c:v>
                </c:pt>
                <c:pt idx="152">
                  <c:v>2.2000000000000002</c:v>
                </c:pt>
                <c:pt idx="153">
                  <c:v>2.2000000000000002</c:v>
                </c:pt>
                <c:pt idx="154">
                  <c:v>2.2000000000000002</c:v>
                </c:pt>
                <c:pt idx="155">
                  <c:v>2.5</c:v>
                </c:pt>
                <c:pt idx="156">
                  <c:v>2.5</c:v>
                </c:pt>
                <c:pt idx="157">
                  <c:v>2.5</c:v>
                </c:pt>
                <c:pt idx="158">
                  <c:v>2.5</c:v>
                </c:pt>
                <c:pt idx="159">
                  <c:v>2.5</c:v>
                </c:pt>
                <c:pt idx="160">
                  <c:v>2.5</c:v>
                </c:pt>
                <c:pt idx="161">
                  <c:v>2.5</c:v>
                </c:pt>
                <c:pt idx="162">
                  <c:v>2.5</c:v>
                </c:pt>
                <c:pt idx="163">
                  <c:v>2.5</c:v>
                </c:pt>
                <c:pt idx="164">
                  <c:v>2.5</c:v>
                </c:pt>
                <c:pt idx="165">
                  <c:v>2.5</c:v>
                </c:pt>
                <c:pt idx="166">
                  <c:v>2.5</c:v>
                </c:pt>
                <c:pt idx="167">
                  <c:v>2.5</c:v>
                </c:pt>
                <c:pt idx="168">
                  <c:v>2.5</c:v>
                </c:pt>
                <c:pt idx="169">
                  <c:v>2.5</c:v>
                </c:pt>
                <c:pt idx="170">
                  <c:v>2.5</c:v>
                </c:pt>
                <c:pt idx="171">
                  <c:v>2.5</c:v>
                </c:pt>
                <c:pt idx="172">
                  <c:v>2.5</c:v>
                </c:pt>
                <c:pt idx="173">
                  <c:v>2.5</c:v>
                </c:pt>
                <c:pt idx="174">
                  <c:v>2.5</c:v>
                </c:pt>
                <c:pt idx="175">
                  <c:v>2.8</c:v>
                </c:pt>
                <c:pt idx="176">
                  <c:v>2.8</c:v>
                </c:pt>
                <c:pt idx="177">
                  <c:v>2.8</c:v>
                </c:pt>
                <c:pt idx="178">
                  <c:v>2.8</c:v>
                </c:pt>
                <c:pt idx="179">
                  <c:v>2.8</c:v>
                </c:pt>
                <c:pt idx="180">
                  <c:v>2.8</c:v>
                </c:pt>
                <c:pt idx="181">
                  <c:v>2.8</c:v>
                </c:pt>
                <c:pt idx="182">
                  <c:v>2.8</c:v>
                </c:pt>
                <c:pt idx="183">
                  <c:v>2.8</c:v>
                </c:pt>
                <c:pt idx="184">
                  <c:v>2.8</c:v>
                </c:pt>
                <c:pt idx="185">
                  <c:v>2.8</c:v>
                </c:pt>
                <c:pt idx="186">
                  <c:v>2.8</c:v>
                </c:pt>
                <c:pt idx="187">
                  <c:v>2.8</c:v>
                </c:pt>
                <c:pt idx="188">
                  <c:v>2.8</c:v>
                </c:pt>
                <c:pt idx="189">
                  <c:v>2.8</c:v>
                </c:pt>
                <c:pt idx="190">
                  <c:v>2.8</c:v>
                </c:pt>
                <c:pt idx="191">
                  <c:v>2.8</c:v>
                </c:pt>
                <c:pt idx="192">
                  <c:v>2.8</c:v>
                </c:pt>
                <c:pt idx="193">
                  <c:v>2.9</c:v>
                </c:pt>
                <c:pt idx="194">
                  <c:v>2.9</c:v>
                </c:pt>
                <c:pt idx="195">
                  <c:v>2.9</c:v>
                </c:pt>
                <c:pt idx="196">
                  <c:v>2.9</c:v>
                </c:pt>
                <c:pt idx="197">
                  <c:v>2.9</c:v>
                </c:pt>
                <c:pt idx="198">
                  <c:v>2.9</c:v>
                </c:pt>
                <c:pt idx="199">
                  <c:v>2.9</c:v>
                </c:pt>
                <c:pt idx="200">
                  <c:v>3</c:v>
                </c:pt>
                <c:pt idx="201">
                  <c:v>3</c:v>
                </c:pt>
                <c:pt idx="202">
                  <c:v>3</c:v>
                </c:pt>
                <c:pt idx="203">
                  <c:v>3</c:v>
                </c:pt>
                <c:pt idx="204">
                  <c:v>3</c:v>
                </c:pt>
                <c:pt idx="205">
                  <c:v>3</c:v>
                </c:pt>
                <c:pt idx="206">
                  <c:v>3</c:v>
                </c:pt>
                <c:pt idx="207">
                  <c:v>3</c:v>
                </c:pt>
                <c:pt idx="208">
                  <c:v>3</c:v>
                </c:pt>
                <c:pt idx="209">
                  <c:v>3</c:v>
                </c:pt>
                <c:pt idx="210">
                  <c:v>3</c:v>
                </c:pt>
                <c:pt idx="211">
                  <c:v>3</c:v>
                </c:pt>
                <c:pt idx="212">
                  <c:v>3</c:v>
                </c:pt>
                <c:pt idx="213">
                  <c:v>3</c:v>
                </c:pt>
                <c:pt idx="214">
                  <c:v>3</c:v>
                </c:pt>
                <c:pt idx="215">
                  <c:v>3</c:v>
                </c:pt>
                <c:pt idx="216">
                  <c:v>3</c:v>
                </c:pt>
                <c:pt idx="217">
                  <c:v>3</c:v>
                </c:pt>
                <c:pt idx="218">
                  <c:v>3</c:v>
                </c:pt>
                <c:pt idx="219">
                  <c:v>3</c:v>
                </c:pt>
                <c:pt idx="220">
                  <c:v>3.1</c:v>
                </c:pt>
                <c:pt idx="221">
                  <c:v>3.1</c:v>
                </c:pt>
                <c:pt idx="222">
                  <c:v>3.1</c:v>
                </c:pt>
                <c:pt idx="223">
                  <c:v>3.1</c:v>
                </c:pt>
                <c:pt idx="224">
                  <c:v>3.1</c:v>
                </c:pt>
                <c:pt idx="225">
                  <c:v>3.1</c:v>
                </c:pt>
                <c:pt idx="226">
                  <c:v>3.1</c:v>
                </c:pt>
                <c:pt idx="227">
                  <c:v>3.1</c:v>
                </c:pt>
                <c:pt idx="228">
                  <c:v>3.1</c:v>
                </c:pt>
                <c:pt idx="229">
                  <c:v>3.1</c:v>
                </c:pt>
                <c:pt idx="230">
                  <c:v>3.1</c:v>
                </c:pt>
                <c:pt idx="231">
                  <c:v>3.1</c:v>
                </c:pt>
                <c:pt idx="232">
                  <c:v>3.1</c:v>
                </c:pt>
                <c:pt idx="233">
                  <c:v>3.1</c:v>
                </c:pt>
                <c:pt idx="234">
                  <c:v>3.1</c:v>
                </c:pt>
                <c:pt idx="235">
                  <c:v>3.1</c:v>
                </c:pt>
                <c:pt idx="236">
                  <c:v>3.1</c:v>
                </c:pt>
                <c:pt idx="237">
                  <c:v>3.1</c:v>
                </c:pt>
                <c:pt idx="238">
                  <c:v>3.1</c:v>
                </c:pt>
                <c:pt idx="239">
                  <c:v>3.1</c:v>
                </c:pt>
                <c:pt idx="240">
                  <c:v>3.2</c:v>
                </c:pt>
                <c:pt idx="241">
                  <c:v>3.2</c:v>
                </c:pt>
                <c:pt idx="242">
                  <c:v>3.2</c:v>
                </c:pt>
                <c:pt idx="243">
                  <c:v>3.2</c:v>
                </c:pt>
                <c:pt idx="244">
                  <c:v>3.2</c:v>
                </c:pt>
                <c:pt idx="245">
                  <c:v>3.2</c:v>
                </c:pt>
                <c:pt idx="246">
                  <c:v>3.2</c:v>
                </c:pt>
                <c:pt idx="247">
                  <c:v>3.2</c:v>
                </c:pt>
                <c:pt idx="248">
                  <c:v>3.2</c:v>
                </c:pt>
                <c:pt idx="249">
                  <c:v>3.2</c:v>
                </c:pt>
                <c:pt idx="250">
                  <c:v>3.2</c:v>
                </c:pt>
                <c:pt idx="251">
                  <c:v>3.2</c:v>
                </c:pt>
                <c:pt idx="252">
                  <c:v>3.2</c:v>
                </c:pt>
                <c:pt idx="253">
                  <c:v>3.2</c:v>
                </c:pt>
                <c:pt idx="254">
                  <c:v>3.2</c:v>
                </c:pt>
                <c:pt idx="255">
                  <c:v>3.2</c:v>
                </c:pt>
                <c:pt idx="256">
                  <c:v>3.2</c:v>
                </c:pt>
                <c:pt idx="257">
                  <c:v>3.2</c:v>
                </c:pt>
                <c:pt idx="258">
                  <c:v>3.15</c:v>
                </c:pt>
                <c:pt idx="259">
                  <c:v>3.15</c:v>
                </c:pt>
                <c:pt idx="260">
                  <c:v>3</c:v>
                </c:pt>
                <c:pt idx="261">
                  <c:v>3</c:v>
                </c:pt>
              </c:numCache>
            </c:numRef>
          </c:val>
          <c:smooth val="0"/>
        </c:ser>
        <c:ser>
          <c:idx val="3"/>
          <c:order val="1"/>
          <c:tx>
            <c:strRef>
              <c:f>'GDP 2015 '!$E$1</c:f>
              <c:strCache>
                <c:ptCount val="1"/>
                <c:pt idx="0">
                  <c:v>Verenigde Staten 2016</c:v>
                </c:pt>
              </c:strCache>
            </c:strRef>
          </c:tx>
          <c:spPr>
            <a:ln>
              <a:solidFill>
                <a:srgbClr val="F79646">
                  <a:lumMod val="60000"/>
                  <a:lumOff val="40000"/>
                </a:srgbClr>
              </a:solidFill>
            </a:ln>
          </c:spPr>
          <c:marker>
            <c:symbol val="none"/>
          </c:marker>
          <c:cat>
            <c:numRef>
              <c:f>'GDP 2015 '!$A$2:$A$263</c:f>
              <c:numCache>
                <c:formatCode>m/d/yyyy</c:formatCode>
                <c:ptCount val="262"/>
                <c:pt idx="0">
                  <c:v>42382</c:v>
                </c:pt>
                <c:pt idx="1">
                  <c:v>42381</c:v>
                </c:pt>
                <c:pt idx="2">
                  <c:v>42380</c:v>
                </c:pt>
                <c:pt idx="3">
                  <c:v>42377</c:v>
                </c:pt>
                <c:pt idx="4">
                  <c:v>42376</c:v>
                </c:pt>
                <c:pt idx="5">
                  <c:v>42375</c:v>
                </c:pt>
                <c:pt idx="6">
                  <c:v>42374</c:v>
                </c:pt>
                <c:pt idx="7">
                  <c:v>42373</c:v>
                </c:pt>
                <c:pt idx="8">
                  <c:v>42370</c:v>
                </c:pt>
                <c:pt idx="9">
                  <c:v>42369</c:v>
                </c:pt>
                <c:pt idx="10">
                  <c:v>42368</c:v>
                </c:pt>
                <c:pt idx="11">
                  <c:v>42367</c:v>
                </c:pt>
                <c:pt idx="12">
                  <c:v>42366</c:v>
                </c:pt>
                <c:pt idx="13">
                  <c:v>42363</c:v>
                </c:pt>
                <c:pt idx="14">
                  <c:v>42362</c:v>
                </c:pt>
                <c:pt idx="15">
                  <c:v>42361</c:v>
                </c:pt>
                <c:pt idx="16">
                  <c:v>42360</c:v>
                </c:pt>
                <c:pt idx="17">
                  <c:v>42359</c:v>
                </c:pt>
                <c:pt idx="18">
                  <c:v>42356</c:v>
                </c:pt>
                <c:pt idx="19">
                  <c:v>42355</c:v>
                </c:pt>
                <c:pt idx="20">
                  <c:v>42354</c:v>
                </c:pt>
                <c:pt idx="21">
                  <c:v>42353</c:v>
                </c:pt>
                <c:pt idx="22">
                  <c:v>42352</c:v>
                </c:pt>
                <c:pt idx="23">
                  <c:v>42349</c:v>
                </c:pt>
                <c:pt idx="24">
                  <c:v>42348</c:v>
                </c:pt>
                <c:pt idx="25">
                  <c:v>42347</c:v>
                </c:pt>
                <c:pt idx="26">
                  <c:v>42346</c:v>
                </c:pt>
                <c:pt idx="27">
                  <c:v>42345</c:v>
                </c:pt>
                <c:pt idx="28">
                  <c:v>42342</c:v>
                </c:pt>
                <c:pt idx="29">
                  <c:v>42341</c:v>
                </c:pt>
                <c:pt idx="30">
                  <c:v>42340</c:v>
                </c:pt>
                <c:pt idx="31">
                  <c:v>42339</c:v>
                </c:pt>
                <c:pt idx="32">
                  <c:v>42338</c:v>
                </c:pt>
                <c:pt idx="33">
                  <c:v>42335</c:v>
                </c:pt>
                <c:pt idx="34">
                  <c:v>42334</c:v>
                </c:pt>
                <c:pt idx="35">
                  <c:v>42333</c:v>
                </c:pt>
                <c:pt idx="36">
                  <c:v>42332</c:v>
                </c:pt>
                <c:pt idx="37">
                  <c:v>42331</c:v>
                </c:pt>
                <c:pt idx="38">
                  <c:v>42328</c:v>
                </c:pt>
                <c:pt idx="39">
                  <c:v>42327</c:v>
                </c:pt>
                <c:pt idx="40">
                  <c:v>42326</c:v>
                </c:pt>
                <c:pt idx="41">
                  <c:v>42325</c:v>
                </c:pt>
                <c:pt idx="42">
                  <c:v>42324</c:v>
                </c:pt>
                <c:pt idx="43">
                  <c:v>42321</c:v>
                </c:pt>
                <c:pt idx="44">
                  <c:v>42320</c:v>
                </c:pt>
                <c:pt idx="45">
                  <c:v>42319</c:v>
                </c:pt>
                <c:pt idx="46">
                  <c:v>42318</c:v>
                </c:pt>
                <c:pt idx="47">
                  <c:v>42317</c:v>
                </c:pt>
                <c:pt idx="48">
                  <c:v>42314</c:v>
                </c:pt>
                <c:pt idx="49">
                  <c:v>42313</c:v>
                </c:pt>
                <c:pt idx="50">
                  <c:v>42312</c:v>
                </c:pt>
                <c:pt idx="51">
                  <c:v>42311</c:v>
                </c:pt>
                <c:pt idx="52">
                  <c:v>42310</c:v>
                </c:pt>
                <c:pt idx="53">
                  <c:v>42307</c:v>
                </c:pt>
                <c:pt idx="54">
                  <c:v>42306</c:v>
                </c:pt>
                <c:pt idx="55">
                  <c:v>42305</c:v>
                </c:pt>
                <c:pt idx="56">
                  <c:v>42304</c:v>
                </c:pt>
                <c:pt idx="57">
                  <c:v>42303</c:v>
                </c:pt>
                <c:pt idx="58">
                  <c:v>42300</c:v>
                </c:pt>
                <c:pt idx="59">
                  <c:v>42299</c:v>
                </c:pt>
                <c:pt idx="60">
                  <c:v>42298</c:v>
                </c:pt>
                <c:pt idx="61">
                  <c:v>42297</c:v>
                </c:pt>
                <c:pt idx="62">
                  <c:v>42296</c:v>
                </c:pt>
                <c:pt idx="63">
                  <c:v>42293</c:v>
                </c:pt>
                <c:pt idx="64">
                  <c:v>42292</c:v>
                </c:pt>
                <c:pt idx="65">
                  <c:v>42291</c:v>
                </c:pt>
                <c:pt idx="66">
                  <c:v>42290</c:v>
                </c:pt>
                <c:pt idx="67">
                  <c:v>42289</c:v>
                </c:pt>
                <c:pt idx="68">
                  <c:v>42286</c:v>
                </c:pt>
                <c:pt idx="69">
                  <c:v>42285</c:v>
                </c:pt>
                <c:pt idx="70">
                  <c:v>42284</c:v>
                </c:pt>
                <c:pt idx="71">
                  <c:v>42283</c:v>
                </c:pt>
                <c:pt idx="72">
                  <c:v>42282</c:v>
                </c:pt>
                <c:pt idx="73">
                  <c:v>42279</c:v>
                </c:pt>
                <c:pt idx="74">
                  <c:v>42278</c:v>
                </c:pt>
                <c:pt idx="75">
                  <c:v>42277</c:v>
                </c:pt>
                <c:pt idx="76">
                  <c:v>42276</c:v>
                </c:pt>
                <c:pt idx="77">
                  <c:v>42275</c:v>
                </c:pt>
                <c:pt idx="78">
                  <c:v>42272</c:v>
                </c:pt>
                <c:pt idx="79">
                  <c:v>42271</c:v>
                </c:pt>
                <c:pt idx="80">
                  <c:v>42270</c:v>
                </c:pt>
                <c:pt idx="81">
                  <c:v>42269</c:v>
                </c:pt>
                <c:pt idx="82">
                  <c:v>42268</c:v>
                </c:pt>
                <c:pt idx="83">
                  <c:v>42265</c:v>
                </c:pt>
                <c:pt idx="84">
                  <c:v>42264</c:v>
                </c:pt>
                <c:pt idx="85">
                  <c:v>42263</c:v>
                </c:pt>
                <c:pt idx="86">
                  <c:v>42262</c:v>
                </c:pt>
                <c:pt idx="87">
                  <c:v>42261</c:v>
                </c:pt>
                <c:pt idx="88">
                  <c:v>42258</c:v>
                </c:pt>
                <c:pt idx="89">
                  <c:v>42257</c:v>
                </c:pt>
                <c:pt idx="90">
                  <c:v>42256</c:v>
                </c:pt>
                <c:pt idx="91">
                  <c:v>42255</c:v>
                </c:pt>
                <c:pt idx="92">
                  <c:v>42254</c:v>
                </c:pt>
                <c:pt idx="93">
                  <c:v>42251</c:v>
                </c:pt>
                <c:pt idx="94">
                  <c:v>42250</c:v>
                </c:pt>
                <c:pt idx="95">
                  <c:v>42249</c:v>
                </c:pt>
                <c:pt idx="96">
                  <c:v>42248</c:v>
                </c:pt>
                <c:pt idx="97">
                  <c:v>42247</c:v>
                </c:pt>
                <c:pt idx="98">
                  <c:v>42244</c:v>
                </c:pt>
                <c:pt idx="99">
                  <c:v>42243</c:v>
                </c:pt>
                <c:pt idx="100">
                  <c:v>42242</c:v>
                </c:pt>
                <c:pt idx="101">
                  <c:v>42241</c:v>
                </c:pt>
                <c:pt idx="102">
                  <c:v>42240</c:v>
                </c:pt>
                <c:pt idx="103">
                  <c:v>42237</c:v>
                </c:pt>
                <c:pt idx="104">
                  <c:v>42236</c:v>
                </c:pt>
                <c:pt idx="105">
                  <c:v>42235</c:v>
                </c:pt>
                <c:pt idx="106">
                  <c:v>42234</c:v>
                </c:pt>
                <c:pt idx="107">
                  <c:v>42233</c:v>
                </c:pt>
                <c:pt idx="108">
                  <c:v>42230</c:v>
                </c:pt>
                <c:pt idx="109">
                  <c:v>42229</c:v>
                </c:pt>
                <c:pt idx="110">
                  <c:v>42228</c:v>
                </c:pt>
                <c:pt idx="111">
                  <c:v>42227</c:v>
                </c:pt>
                <c:pt idx="112">
                  <c:v>42226</c:v>
                </c:pt>
                <c:pt idx="113">
                  <c:v>42223</c:v>
                </c:pt>
                <c:pt idx="114">
                  <c:v>42222</c:v>
                </c:pt>
                <c:pt idx="115">
                  <c:v>42221</c:v>
                </c:pt>
                <c:pt idx="116">
                  <c:v>42220</c:v>
                </c:pt>
                <c:pt idx="117">
                  <c:v>42219</c:v>
                </c:pt>
                <c:pt idx="118">
                  <c:v>42216</c:v>
                </c:pt>
                <c:pt idx="119">
                  <c:v>42215</c:v>
                </c:pt>
                <c:pt idx="120">
                  <c:v>42214</c:v>
                </c:pt>
                <c:pt idx="121">
                  <c:v>42213</c:v>
                </c:pt>
                <c:pt idx="122">
                  <c:v>42212</c:v>
                </c:pt>
                <c:pt idx="123">
                  <c:v>42209</c:v>
                </c:pt>
                <c:pt idx="124">
                  <c:v>42208</c:v>
                </c:pt>
                <c:pt idx="125">
                  <c:v>42207</c:v>
                </c:pt>
                <c:pt idx="126">
                  <c:v>42206</c:v>
                </c:pt>
                <c:pt idx="127">
                  <c:v>42205</c:v>
                </c:pt>
                <c:pt idx="128">
                  <c:v>42202</c:v>
                </c:pt>
                <c:pt idx="129">
                  <c:v>42201</c:v>
                </c:pt>
                <c:pt idx="130">
                  <c:v>42200</c:v>
                </c:pt>
                <c:pt idx="131">
                  <c:v>42199</c:v>
                </c:pt>
                <c:pt idx="132">
                  <c:v>42198</c:v>
                </c:pt>
                <c:pt idx="133">
                  <c:v>42195</c:v>
                </c:pt>
                <c:pt idx="134">
                  <c:v>42194</c:v>
                </c:pt>
                <c:pt idx="135">
                  <c:v>42193</c:v>
                </c:pt>
                <c:pt idx="136">
                  <c:v>42192</c:v>
                </c:pt>
                <c:pt idx="137">
                  <c:v>42191</c:v>
                </c:pt>
                <c:pt idx="138">
                  <c:v>42188</c:v>
                </c:pt>
                <c:pt idx="139">
                  <c:v>42187</c:v>
                </c:pt>
                <c:pt idx="140">
                  <c:v>42186</c:v>
                </c:pt>
                <c:pt idx="141">
                  <c:v>42185</c:v>
                </c:pt>
                <c:pt idx="142">
                  <c:v>42184</c:v>
                </c:pt>
                <c:pt idx="143">
                  <c:v>42181</c:v>
                </c:pt>
                <c:pt idx="144">
                  <c:v>42180</c:v>
                </c:pt>
                <c:pt idx="145">
                  <c:v>42179</c:v>
                </c:pt>
                <c:pt idx="146">
                  <c:v>42178</c:v>
                </c:pt>
                <c:pt idx="147">
                  <c:v>42177</c:v>
                </c:pt>
                <c:pt idx="148">
                  <c:v>42174</c:v>
                </c:pt>
                <c:pt idx="149">
                  <c:v>42173</c:v>
                </c:pt>
                <c:pt idx="150">
                  <c:v>42172</c:v>
                </c:pt>
                <c:pt idx="151">
                  <c:v>42171</c:v>
                </c:pt>
                <c:pt idx="152">
                  <c:v>42170</c:v>
                </c:pt>
                <c:pt idx="153">
                  <c:v>42167</c:v>
                </c:pt>
                <c:pt idx="154">
                  <c:v>42166</c:v>
                </c:pt>
                <c:pt idx="155">
                  <c:v>42165</c:v>
                </c:pt>
                <c:pt idx="156">
                  <c:v>42164</c:v>
                </c:pt>
                <c:pt idx="157">
                  <c:v>42163</c:v>
                </c:pt>
                <c:pt idx="158">
                  <c:v>42160</c:v>
                </c:pt>
                <c:pt idx="159">
                  <c:v>42159</c:v>
                </c:pt>
                <c:pt idx="160">
                  <c:v>42158</c:v>
                </c:pt>
                <c:pt idx="161">
                  <c:v>42157</c:v>
                </c:pt>
                <c:pt idx="162">
                  <c:v>42156</c:v>
                </c:pt>
                <c:pt idx="163">
                  <c:v>42153</c:v>
                </c:pt>
                <c:pt idx="164">
                  <c:v>42152</c:v>
                </c:pt>
                <c:pt idx="165">
                  <c:v>42151</c:v>
                </c:pt>
                <c:pt idx="166">
                  <c:v>42150</c:v>
                </c:pt>
                <c:pt idx="167">
                  <c:v>42149</c:v>
                </c:pt>
                <c:pt idx="168">
                  <c:v>42146</c:v>
                </c:pt>
                <c:pt idx="169">
                  <c:v>42145</c:v>
                </c:pt>
                <c:pt idx="170">
                  <c:v>42144</c:v>
                </c:pt>
                <c:pt idx="171">
                  <c:v>42143</c:v>
                </c:pt>
                <c:pt idx="172">
                  <c:v>42142</c:v>
                </c:pt>
                <c:pt idx="173">
                  <c:v>42139</c:v>
                </c:pt>
                <c:pt idx="174">
                  <c:v>42138</c:v>
                </c:pt>
                <c:pt idx="175">
                  <c:v>42137</c:v>
                </c:pt>
                <c:pt idx="176">
                  <c:v>42136</c:v>
                </c:pt>
                <c:pt idx="177">
                  <c:v>42135</c:v>
                </c:pt>
                <c:pt idx="178">
                  <c:v>42132</c:v>
                </c:pt>
                <c:pt idx="179">
                  <c:v>42131</c:v>
                </c:pt>
                <c:pt idx="180">
                  <c:v>42130</c:v>
                </c:pt>
                <c:pt idx="181">
                  <c:v>42129</c:v>
                </c:pt>
                <c:pt idx="182">
                  <c:v>42128</c:v>
                </c:pt>
                <c:pt idx="183">
                  <c:v>42125</c:v>
                </c:pt>
                <c:pt idx="184">
                  <c:v>42124</c:v>
                </c:pt>
                <c:pt idx="185">
                  <c:v>42123</c:v>
                </c:pt>
                <c:pt idx="186">
                  <c:v>42122</c:v>
                </c:pt>
                <c:pt idx="187">
                  <c:v>42121</c:v>
                </c:pt>
                <c:pt idx="188">
                  <c:v>42118</c:v>
                </c:pt>
                <c:pt idx="189">
                  <c:v>42117</c:v>
                </c:pt>
                <c:pt idx="190">
                  <c:v>42116</c:v>
                </c:pt>
                <c:pt idx="191">
                  <c:v>42115</c:v>
                </c:pt>
                <c:pt idx="192">
                  <c:v>42114</c:v>
                </c:pt>
                <c:pt idx="193">
                  <c:v>42111</c:v>
                </c:pt>
                <c:pt idx="194">
                  <c:v>42110</c:v>
                </c:pt>
                <c:pt idx="195">
                  <c:v>42109</c:v>
                </c:pt>
                <c:pt idx="196">
                  <c:v>42108</c:v>
                </c:pt>
                <c:pt idx="197">
                  <c:v>42107</c:v>
                </c:pt>
                <c:pt idx="198">
                  <c:v>42104</c:v>
                </c:pt>
                <c:pt idx="199">
                  <c:v>42103</c:v>
                </c:pt>
                <c:pt idx="200">
                  <c:v>42102</c:v>
                </c:pt>
                <c:pt idx="201">
                  <c:v>42101</c:v>
                </c:pt>
                <c:pt idx="202">
                  <c:v>42100</c:v>
                </c:pt>
                <c:pt idx="203">
                  <c:v>42097</c:v>
                </c:pt>
                <c:pt idx="204">
                  <c:v>42096</c:v>
                </c:pt>
                <c:pt idx="205">
                  <c:v>42095</c:v>
                </c:pt>
                <c:pt idx="206">
                  <c:v>42094</c:v>
                </c:pt>
                <c:pt idx="207">
                  <c:v>42093</c:v>
                </c:pt>
                <c:pt idx="208">
                  <c:v>42090</c:v>
                </c:pt>
                <c:pt idx="209">
                  <c:v>42089</c:v>
                </c:pt>
                <c:pt idx="210">
                  <c:v>42088</c:v>
                </c:pt>
                <c:pt idx="211">
                  <c:v>42087</c:v>
                </c:pt>
                <c:pt idx="212">
                  <c:v>42086</c:v>
                </c:pt>
                <c:pt idx="213">
                  <c:v>42083</c:v>
                </c:pt>
                <c:pt idx="214">
                  <c:v>42082</c:v>
                </c:pt>
                <c:pt idx="215">
                  <c:v>42081</c:v>
                </c:pt>
                <c:pt idx="216">
                  <c:v>42080</c:v>
                </c:pt>
                <c:pt idx="217">
                  <c:v>42079</c:v>
                </c:pt>
                <c:pt idx="218">
                  <c:v>42076</c:v>
                </c:pt>
                <c:pt idx="219">
                  <c:v>42075</c:v>
                </c:pt>
                <c:pt idx="220">
                  <c:v>42074</c:v>
                </c:pt>
                <c:pt idx="221">
                  <c:v>42073</c:v>
                </c:pt>
                <c:pt idx="222">
                  <c:v>42072</c:v>
                </c:pt>
                <c:pt idx="223">
                  <c:v>42069</c:v>
                </c:pt>
                <c:pt idx="224">
                  <c:v>42068</c:v>
                </c:pt>
                <c:pt idx="225">
                  <c:v>42067</c:v>
                </c:pt>
                <c:pt idx="226">
                  <c:v>42066</c:v>
                </c:pt>
                <c:pt idx="227">
                  <c:v>42065</c:v>
                </c:pt>
                <c:pt idx="228">
                  <c:v>42062</c:v>
                </c:pt>
                <c:pt idx="229">
                  <c:v>42061</c:v>
                </c:pt>
                <c:pt idx="230">
                  <c:v>42060</c:v>
                </c:pt>
                <c:pt idx="231">
                  <c:v>42059</c:v>
                </c:pt>
                <c:pt idx="232">
                  <c:v>42058</c:v>
                </c:pt>
                <c:pt idx="233">
                  <c:v>42055</c:v>
                </c:pt>
                <c:pt idx="234">
                  <c:v>42054</c:v>
                </c:pt>
                <c:pt idx="235">
                  <c:v>42053</c:v>
                </c:pt>
                <c:pt idx="236">
                  <c:v>42052</c:v>
                </c:pt>
                <c:pt idx="237">
                  <c:v>42051</c:v>
                </c:pt>
                <c:pt idx="238">
                  <c:v>42048</c:v>
                </c:pt>
                <c:pt idx="239">
                  <c:v>42047</c:v>
                </c:pt>
                <c:pt idx="240">
                  <c:v>42046</c:v>
                </c:pt>
                <c:pt idx="241">
                  <c:v>42045</c:v>
                </c:pt>
                <c:pt idx="242">
                  <c:v>42044</c:v>
                </c:pt>
                <c:pt idx="243">
                  <c:v>42041</c:v>
                </c:pt>
                <c:pt idx="244">
                  <c:v>42040</c:v>
                </c:pt>
                <c:pt idx="245">
                  <c:v>42039</c:v>
                </c:pt>
                <c:pt idx="246">
                  <c:v>42038</c:v>
                </c:pt>
                <c:pt idx="247">
                  <c:v>42037</c:v>
                </c:pt>
                <c:pt idx="248">
                  <c:v>42034</c:v>
                </c:pt>
                <c:pt idx="249">
                  <c:v>42033</c:v>
                </c:pt>
                <c:pt idx="250">
                  <c:v>42032</c:v>
                </c:pt>
                <c:pt idx="251">
                  <c:v>42031</c:v>
                </c:pt>
                <c:pt idx="252">
                  <c:v>42030</c:v>
                </c:pt>
                <c:pt idx="253">
                  <c:v>42027</c:v>
                </c:pt>
                <c:pt idx="254">
                  <c:v>42026</c:v>
                </c:pt>
                <c:pt idx="255">
                  <c:v>42025</c:v>
                </c:pt>
                <c:pt idx="256">
                  <c:v>42024</c:v>
                </c:pt>
                <c:pt idx="257">
                  <c:v>42023</c:v>
                </c:pt>
                <c:pt idx="258">
                  <c:v>42020</c:v>
                </c:pt>
                <c:pt idx="259">
                  <c:v>42019</c:v>
                </c:pt>
                <c:pt idx="260">
                  <c:v>42018</c:v>
                </c:pt>
                <c:pt idx="261">
                  <c:v>42017</c:v>
                </c:pt>
              </c:numCache>
            </c:numRef>
          </c:cat>
          <c:val>
            <c:numRef>
              <c:f>'GDP 2015 '!$E$2:$E$263</c:f>
              <c:numCache>
                <c:formatCode>General</c:formatCode>
                <c:ptCount val="262"/>
                <c:pt idx="0">
                  <c:v>2.5</c:v>
                </c:pt>
                <c:pt idx="1">
                  <c:v>2.5</c:v>
                </c:pt>
                <c:pt idx="2">
                  <c:v>2.5</c:v>
                </c:pt>
                <c:pt idx="3">
                  <c:v>2.5</c:v>
                </c:pt>
                <c:pt idx="4">
                  <c:v>2.5</c:v>
                </c:pt>
                <c:pt idx="5">
                  <c:v>2.5</c:v>
                </c:pt>
                <c:pt idx="6">
                  <c:v>2.5</c:v>
                </c:pt>
                <c:pt idx="7">
                  <c:v>2.5</c:v>
                </c:pt>
                <c:pt idx="8">
                  <c:v>2.5</c:v>
                </c:pt>
                <c:pt idx="9">
                  <c:v>2.5</c:v>
                </c:pt>
                <c:pt idx="10">
                  <c:v>2.5</c:v>
                </c:pt>
                <c:pt idx="11">
                  <c:v>2.5</c:v>
                </c:pt>
                <c:pt idx="12">
                  <c:v>2.5</c:v>
                </c:pt>
                <c:pt idx="13">
                  <c:v>2.5</c:v>
                </c:pt>
                <c:pt idx="14">
                  <c:v>2.5</c:v>
                </c:pt>
                <c:pt idx="15">
                  <c:v>2.5</c:v>
                </c:pt>
                <c:pt idx="16">
                  <c:v>2.5</c:v>
                </c:pt>
                <c:pt idx="17">
                  <c:v>2.5</c:v>
                </c:pt>
                <c:pt idx="18">
                  <c:v>2.5</c:v>
                </c:pt>
                <c:pt idx="19">
                  <c:v>2.5</c:v>
                </c:pt>
                <c:pt idx="20">
                  <c:v>2.5</c:v>
                </c:pt>
                <c:pt idx="21">
                  <c:v>2.5</c:v>
                </c:pt>
                <c:pt idx="22">
                  <c:v>2.5</c:v>
                </c:pt>
                <c:pt idx="23">
                  <c:v>2.5</c:v>
                </c:pt>
                <c:pt idx="24">
                  <c:v>2.5</c:v>
                </c:pt>
                <c:pt idx="25">
                  <c:v>2.5</c:v>
                </c:pt>
                <c:pt idx="26">
                  <c:v>2.5</c:v>
                </c:pt>
                <c:pt idx="27">
                  <c:v>2.5</c:v>
                </c:pt>
                <c:pt idx="28">
                  <c:v>2.5</c:v>
                </c:pt>
                <c:pt idx="29">
                  <c:v>2.5</c:v>
                </c:pt>
                <c:pt idx="30">
                  <c:v>2.5</c:v>
                </c:pt>
                <c:pt idx="31">
                  <c:v>2.5</c:v>
                </c:pt>
                <c:pt idx="32">
                  <c:v>2.5</c:v>
                </c:pt>
                <c:pt idx="33">
                  <c:v>2.5</c:v>
                </c:pt>
                <c:pt idx="34">
                  <c:v>2.5</c:v>
                </c:pt>
                <c:pt idx="35">
                  <c:v>2.5</c:v>
                </c:pt>
                <c:pt idx="36">
                  <c:v>2.5</c:v>
                </c:pt>
                <c:pt idx="37">
                  <c:v>2.5</c:v>
                </c:pt>
                <c:pt idx="38">
                  <c:v>2.5</c:v>
                </c:pt>
                <c:pt idx="39">
                  <c:v>2.5</c:v>
                </c:pt>
                <c:pt idx="40">
                  <c:v>2.5</c:v>
                </c:pt>
                <c:pt idx="41">
                  <c:v>2.5</c:v>
                </c:pt>
                <c:pt idx="42">
                  <c:v>2.5</c:v>
                </c:pt>
                <c:pt idx="43">
                  <c:v>2.5</c:v>
                </c:pt>
                <c:pt idx="44">
                  <c:v>2.6</c:v>
                </c:pt>
                <c:pt idx="45">
                  <c:v>2.6</c:v>
                </c:pt>
                <c:pt idx="46">
                  <c:v>2.6</c:v>
                </c:pt>
                <c:pt idx="47">
                  <c:v>2.6</c:v>
                </c:pt>
                <c:pt idx="48">
                  <c:v>2.6</c:v>
                </c:pt>
                <c:pt idx="49">
                  <c:v>2.6</c:v>
                </c:pt>
                <c:pt idx="50">
                  <c:v>2.6</c:v>
                </c:pt>
                <c:pt idx="51">
                  <c:v>2.6</c:v>
                </c:pt>
                <c:pt idx="52">
                  <c:v>2.6</c:v>
                </c:pt>
                <c:pt idx="53">
                  <c:v>2.6</c:v>
                </c:pt>
                <c:pt idx="54">
                  <c:v>2.6</c:v>
                </c:pt>
                <c:pt idx="55">
                  <c:v>2.6</c:v>
                </c:pt>
                <c:pt idx="56">
                  <c:v>2.6</c:v>
                </c:pt>
                <c:pt idx="57">
                  <c:v>2.6</c:v>
                </c:pt>
                <c:pt idx="58">
                  <c:v>2.6</c:v>
                </c:pt>
                <c:pt idx="59">
                  <c:v>2.6</c:v>
                </c:pt>
                <c:pt idx="60">
                  <c:v>2.6</c:v>
                </c:pt>
                <c:pt idx="61">
                  <c:v>2.6</c:v>
                </c:pt>
                <c:pt idx="62">
                  <c:v>2.6</c:v>
                </c:pt>
                <c:pt idx="63">
                  <c:v>2.6</c:v>
                </c:pt>
                <c:pt idx="64">
                  <c:v>2.6</c:v>
                </c:pt>
                <c:pt idx="65">
                  <c:v>2.6</c:v>
                </c:pt>
                <c:pt idx="66">
                  <c:v>2.6</c:v>
                </c:pt>
                <c:pt idx="67">
                  <c:v>2.6</c:v>
                </c:pt>
                <c:pt idx="68">
                  <c:v>2.6</c:v>
                </c:pt>
                <c:pt idx="69">
                  <c:v>2.6</c:v>
                </c:pt>
                <c:pt idx="70">
                  <c:v>2.7</c:v>
                </c:pt>
                <c:pt idx="71">
                  <c:v>2.7</c:v>
                </c:pt>
                <c:pt idx="72">
                  <c:v>2.7</c:v>
                </c:pt>
                <c:pt idx="73">
                  <c:v>2.7</c:v>
                </c:pt>
                <c:pt idx="74">
                  <c:v>2.7</c:v>
                </c:pt>
                <c:pt idx="75">
                  <c:v>2.7</c:v>
                </c:pt>
                <c:pt idx="76">
                  <c:v>2.7</c:v>
                </c:pt>
                <c:pt idx="77">
                  <c:v>2.7</c:v>
                </c:pt>
                <c:pt idx="78">
                  <c:v>2.7</c:v>
                </c:pt>
                <c:pt idx="79">
                  <c:v>2.7</c:v>
                </c:pt>
                <c:pt idx="80">
                  <c:v>2.7</c:v>
                </c:pt>
                <c:pt idx="81">
                  <c:v>2.7</c:v>
                </c:pt>
                <c:pt idx="82">
                  <c:v>2.7</c:v>
                </c:pt>
                <c:pt idx="83">
                  <c:v>2.7</c:v>
                </c:pt>
                <c:pt idx="84">
                  <c:v>2.7</c:v>
                </c:pt>
                <c:pt idx="85">
                  <c:v>2.7</c:v>
                </c:pt>
                <c:pt idx="86">
                  <c:v>2.7</c:v>
                </c:pt>
                <c:pt idx="87">
                  <c:v>2.7</c:v>
                </c:pt>
                <c:pt idx="88">
                  <c:v>2.7</c:v>
                </c:pt>
                <c:pt idx="89">
                  <c:v>2.7</c:v>
                </c:pt>
                <c:pt idx="90">
                  <c:v>2.7</c:v>
                </c:pt>
                <c:pt idx="91">
                  <c:v>2.7</c:v>
                </c:pt>
                <c:pt idx="92">
                  <c:v>2.7</c:v>
                </c:pt>
                <c:pt idx="93">
                  <c:v>2.7</c:v>
                </c:pt>
                <c:pt idx="94">
                  <c:v>2.7</c:v>
                </c:pt>
                <c:pt idx="95">
                  <c:v>2.7</c:v>
                </c:pt>
                <c:pt idx="96">
                  <c:v>2.7</c:v>
                </c:pt>
                <c:pt idx="97">
                  <c:v>2.7</c:v>
                </c:pt>
                <c:pt idx="98">
                  <c:v>2.7</c:v>
                </c:pt>
                <c:pt idx="99">
                  <c:v>2.7</c:v>
                </c:pt>
                <c:pt idx="100">
                  <c:v>2.7</c:v>
                </c:pt>
                <c:pt idx="101">
                  <c:v>2.7</c:v>
                </c:pt>
                <c:pt idx="102">
                  <c:v>2.7</c:v>
                </c:pt>
                <c:pt idx="103">
                  <c:v>2.7</c:v>
                </c:pt>
                <c:pt idx="104">
                  <c:v>2.7</c:v>
                </c:pt>
                <c:pt idx="105">
                  <c:v>2.7</c:v>
                </c:pt>
                <c:pt idx="106">
                  <c:v>2.7</c:v>
                </c:pt>
                <c:pt idx="107">
                  <c:v>2.7</c:v>
                </c:pt>
                <c:pt idx="108">
                  <c:v>2.7</c:v>
                </c:pt>
                <c:pt idx="109">
                  <c:v>2.7</c:v>
                </c:pt>
                <c:pt idx="110">
                  <c:v>2.8</c:v>
                </c:pt>
                <c:pt idx="111">
                  <c:v>2.8</c:v>
                </c:pt>
                <c:pt idx="112">
                  <c:v>2.8</c:v>
                </c:pt>
                <c:pt idx="113">
                  <c:v>2.8</c:v>
                </c:pt>
                <c:pt idx="114">
                  <c:v>2.8</c:v>
                </c:pt>
                <c:pt idx="115">
                  <c:v>2.8</c:v>
                </c:pt>
                <c:pt idx="116">
                  <c:v>2.8</c:v>
                </c:pt>
                <c:pt idx="117">
                  <c:v>2.8</c:v>
                </c:pt>
                <c:pt idx="118">
                  <c:v>2.8</c:v>
                </c:pt>
                <c:pt idx="119">
                  <c:v>2.8</c:v>
                </c:pt>
                <c:pt idx="120">
                  <c:v>2.8</c:v>
                </c:pt>
                <c:pt idx="121">
                  <c:v>2.8</c:v>
                </c:pt>
                <c:pt idx="122">
                  <c:v>2.8</c:v>
                </c:pt>
                <c:pt idx="123">
                  <c:v>2.8</c:v>
                </c:pt>
                <c:pt idx="124">
                  <c:v>2.8</c:v>
                </c:pt>
                <c:pt idx="125">
                  <c:v>2.8</c:v>
                </c:pt>
                <c:pt idx="126">
                  <c:v>2.8</c:v>
                </c:pt>
                <c:pt idx="127">
                  <c:v>2.8</c:v>
                </c:pt>
                <c:pt idx="128">
                  <c:v>2.8</c:v>
                </c:pt>
                <c:pt idx="129">
                  <c:v>2.8</c:v>
                </c:pt>
                <c:pt idx="130">
                  <c:v>2.8</c:v>
                </c:pt>
                <c:pt idx="131">
                  <c:v>2.8</c:v>
                </c:pt>
                <c:pt idx="132">
                  <c:v>2.8</c:v>
                </c:pt>
                <c:pt idx="133">
                  <c:v>2.8</c:v>
                </c:pt>
                <c:pt idx="134">
                  <c:v>2.8</c:v>
                </c:pt>
                <c:pt idx="135">
                  <c:v>2.8</c:v>
                </c:pt>
                <c:pt idx="136">
                  <c:v>2.8</c:v>
                </c:pt>
                <c:pt idx="137">
                  <c:v>2.8</c:v>
                </c:pt>
                <c:pt idx="138">
                  <c:v>2.8</c:v>
                </c:pt>
                <c:pt idx="139">
                  <c:v>2.8</c:v>
                </c:pt>
                <c:pt idx="140">
                  <c:v>2.8</c:v>
                </c:pt>
                <c:pt idx="141">
                  <c:v>2.8</c:v>
                </c:pt>
                <c:pt idx="142">
                  <c:v>2.8</c:v>
                </c:pt>
                <c:pt idx="143">
                  <c:v>2.8</c:v>
                </c:pt>
                <c:pt idx="144">
                  <c:v>2.8</c:v>
                </c:pt>
                <c:pt idx="145">
                  <c:v>2.8</c:v>
                </c:pt>
                <c:pt idx="146">
                  <c:v>2.8</c:v>
                </c:pt>
                <c:pt idx="147">
                  <c:v>2.8</c:v>
                </c:pt>
                <c:pt idx="148">
                  <c:v>2.8</c:v>
                </c:pt>
                <c:pt idx="149">
                  <c:v>2.8</c:v>
                </c:pt>
                <c:pt idx="150">
                  <c:v>2.8</c:v>
                </c:pt>
                <c:pt idx="151">
                  <c:v>2.8</c:v>
                </c:pt>
                <c:pt idx="152">
                  <c:v>2.8</c:v>
                </c:pt>
                <c:pt idx="153">
                  <c:v>2.8</c:v>
                </c:pt>
                <c:pt idx="154">
                  <c:v>2.8</c:v>
                </c:pt>
                <c:pt idx="155">
                  <c:v>2.8</c:v>
                </c:pt>
                <c:pt idx="156">
                  <c:v>2.8</c:v>
                </c:pt>
                <c:pt idx="157">
                  <c:v>2.8</c:v>
                </c:pt>
                <c:pt idx="158">
                  <c:v>2.8</c:v>
                </c:pt>
                <c:pt idx="159">
                  <c:v>2.8</c:v>
                </c:pt>
                <c:pt idx="160">
                  <c:v>2.8</c:v>
                </c:pt>
                <c:pt idx="161">
                  <c:v>2.8</c:v>
                </c:pt>
                <c:pt idx="162">
                  <c:v>2.8</c:v>
                </c:pt>
                <c:pt idx="163">
                  <c:v>2.8</c:v>
                </c:pt>
                <c:pt idx="164">
                  <c:v>2.8</c:v>
                </c:pt>
                <c:pt idx="165">
                  <c:v>2.8</c:v>
                </c:pt>
                <c:pt idx="166">
                  <c:v>2.8</c:v>
                </c:pt>
                <c:pt idx="167">
                  <c:v>2.8</c:v>
                </c:pt>
                <c:pt idx="168">
                  <c:v>2.8</c:v>
                </c:pt>
                <c:pt idx="169">
                  <c:v>2.8</c:v>
                </c:pt>
                <c:pt idx="170">
                  <c:v>2.8</c:v>
                </c:pt>
                <c:pt idx="171">
                  <c:v>2.8</c:v>
                </c:pt>
                <c:pt idx="172">
                  <c:v>2.8</c:v>
                </c:pt>
                <c:pt idx="173">
                  <c:v>2.8</c:v>
                </c:pt>
                <c:pt idx="174">
                  <c:v>2.8</c:v>
                </c:pt>
                <c:pt idx="175">
                  <c:v>2.8</c:v>
                </c:pt>
                <c:pt idx="176">
                  <c:v>2.8</c:v>
                </c:pt>
                <c:pt idx="177">
                  <c:v>2.8</c:v>
                </c:pt>
                <c:pt idx="178">
                  <c:v>2.8</c:v>
                </c:pt>
                <c:pt idx="179">
                  <c:v>2.8</c:v>
                </c:pt>
                <c:pt idx="180">
                  <c:v>2.8</c:v>
                </c:pt>
                <c:pt idx="181">
                  <c:v>2.8</c:v>
                </c:pt>
                <c:pt idx="182">
                  <c:v>2.8</c:v>
                </c:pt>
                <c:pt idx="183">
                  <c:v>2.8</c:v>
                </c:pt>
                <c:pt idx="184">
                  <c:v>2.8</c:v>
                </c:pt>
                <c:pt idx="185">
                  <c:v>2.8</c:v>
                </c:pt>
                <c:pt idx="186">
                  <c:v>2.8</c:v>
                </c:pt>
                <c:pt idx="187">
                  <c:v>2.8</c:v>
                </c:pt>
                <c:pt idx="188">
                  <c:v>2.8</c:v>
                </c:pt>
                <c:pt idx="189">
                  <c:v>2.8</c:v>
                </c:pt>
                <c:pt idx="190">
                  <c:v>2.8</c:v>
                </c:pt>
                <c:pt idx="191">
                  <c:v>2.8</c:v>
                </c:pt>
                <c:pt idx="192">
                  <c:v>2.8</c:v>
                </c:pt>
                <c:pt idx="193">
                  <c:v>2.85</c:v>
                </c:pt>
                <c:pt idx="194">
                  <c:v>2.85</c:v>
                </c:pt>
                <c:pt idx="195">
                  <c:v>2.85</c:v>
                </c:pt>
                <c:pt idx="196">
                  <c:v>2.85</c:v>
                </c:pt>
                <c:pt idx="197">
                  <c:v>2.85</c:v>
                </c:pt>
                <c:pt idx="198">
                  <c:v>2.85</c:v>
                </c:pt>
                <c:pt idx="199">
                  <c:v>2.85</c:v>
                </c:pt>
                <c:pt idx="200">
                  <c:v>2.8</c:v>
                </c:pt>
                <c:pt idx="201">
                  <c:v>2.8</c:v>
                </c:pt>
                <c:pt idx="202">
                  <c:v>2.8</c:v>
                </c:pt>
                <c:pt idx="203">
                  <c:v>2.8</c:v>
                </c:pt>
                <c:pt idx="204">
                  <c:v>2.8</c:v>
                </c:pt>
                <c:pt idx="205">
                  <c:v>2.8</c:v>
                </c:pt>
                <c:pt idx="206">
                  <c:v>2.8</c:v>
                </c:pt>
                <c:pt idx="207">
                  <c:v>2.8</c:v>
                </c:pt>
                <c:pt idx="208">
                  <c:v>2.8</c:v>
                </c:pt>
                <c:pt idx="209">
                  <c:v>2.8</c:v>
                </c:pt>
                <c:pt idx="210">
                  <c:v>2.8</c:v>
                </c:pt>
                <c:pt idx="211">
                  <c:v>2.8</c:v>
                </c:pt>
                <c:pt idx="212">
                  <c:v>2.8</c:v>
                </c:pt>
                <c:pt idx="213">
                  <c:v>2.8</c:v>
                </c:pt>
                <c:pt idx="214">
                  <c:v>2.8</c:v>
                </c:pt>
                <c:pt idx="215">
                  <c:v>2.8</c:v>
                </c:pt>
                <c:pt idx="216">
                  <c:v>2.8</c:v>
                </c:pt>
                <c:pt idx="217">
                  <c:v>2.8</c:v>
                </c:pt>
                <c:pt idx="218">
                  <c:v>2.8</c:v>
                </c:pt>
                <c:pt idx="219">
                  <c:v>2.8</c:v>
                </c:pt>
                <c:pt idx="220">
                  <c:v>2.8</c:v>
                </c:pt>
                <c:pt idx="221">
                  <c:v>2.8</c:v>
                </c:pt>
                <c:pt idx="222">
                  <c:v>2.8</c:v>
                </c:pt>
                <c:pt idx="223">
                  <c:v>2.8</c:v>
                </c:pt>
                <c:pt idx="224">
                  <c:v>2.8</c:v>
                </c:pt>
                <c:pt idx="225">
                  <c:v>2.8</c:v>
                </c:pt>
                <c:pt idx="226">
                  <c:v>2.8</c:v>
                </c:pt>
                <c:pt idx="227">
                  <c:v>2.8</c:v>
                </c:pt>
                <c:pt idx="228">
                  <c:v>2.8</c:v>
                </c:pt>
                <c:pt idx="229">
                  <c:v>2.8</c:v>
                </c:pt>
                <c:pt idx="230">
                  <c:v>2.8</c:v>
                </c:pt>
                <c:pt idx="231">
                  <c:v>2.8</c:v>
                </c:pt>
                <c:pt idx="232">
                  <c:v>2.8</c:v>
                </c:pt>
                <c:pt idx="233">
                  <c:v>2.8</c:v>
                </c:pt>
                <c:pt idx="234">
                  <c:v>2.8</c:v>
                </c:pt>
                <c:pt idx="235">
                  <c:v>2.8</c:v>
                </c:pt>
                <c:pt idx="236">
                  <c:v>2.8</c:v>
                </c:pt>
                <c:pt idx="237">
                  <c:v>2.8</c:v>
                </c:pt>
                <c:pt idx="238">
                  <c:v>2.8</c:v>
                </c:pt>
                <c:pt idx="239">
                  <c:v>2.8</c:v>
                </c:pt>
                <c:pt idx="240">
                  <c:v>2.8</c:v>
                </c:pt>
                <c:pt idx="241">
                  <c:v>2.8</c:v>
                </c:pt>
                <c:pt idx="242">
                  <c:v>2.8</c:v>
                </c:pt>
                <c:pt idx="243">
                  <c:v>2.8</c:v>
                </c:pt>
                <c:pt idx="244">
                  <c:v>2.8</c:v>
                </c:pt>
                <c:pt idx="245">
                  <c:v>2.8</c:v>
                </c:pt>
                <c:pt idx="246">
                  <c:v>2.8</c:v>
                </c:pt>
                <c:pt idx="247">
                  <c:v>2.8</c:v>
                </c:pt>
                <c:pt idx="248">
                  <c:v>2.8</c:v>
                </c:pt>
                <c:pt idx="249">
                  <c:v>2.8</c:v>
                </c:pt>
                <c:pt idx="250">
                  <c:v>2.8</c:v>
                </c:pt>
                <c:pt idx="251">
                  <c:v>2.8</c:v>
                </c:pt>
                <c:pt idx="252">
                  <c:v>2.8</c:v>
                </c:pt>
                <c:pt idx="253">
                  <c:v>2.8</c:v>
                </c:pt>
                <c:pt idx="254">
                  <c:v>2.8</c:v>
                </c:pt>
                <c:pt idx="255">
                  <c:v>2.8</c:v>
                </c:pt>
                <c:pt idx="256">
                  <c:v>2.8</c:v>
                </c:pt>
                <c:pt idx="257">
                  <c:v>2.8</c:v>
                </c:pt>
                <c:pt idx="258">
                  <c:v>2.8</c:v>
                </c:pt>
                <c:pt idx="259">
                  <c:v>2.8</c:v>
                </c:pt>
                <c:pt idx="260">
                  <c:v>2.85</c:v>
                </c:pt>
                <c:pt idx="261">
                  <c:v>2.8</c:v>
                </c:pt>
              </c:numCache>
            </c:numRef>
          </c:val>
          <c:smooth val="0"/>
        </c:ser>
        <c:ser>
          <c:idx val="1"/>
          <c:order val="2"/>
          <c:tx>
            <c:strRef>
              <c:f>'GDP 2015 '!$C$1</c:f>
              <c:strCache>
                <c:ptCount val="1"/>
                <c:pt idx="0">
                  <c:v>eurozone 2016</c:v>
                </c:pt>
              </c:strCache>
            </c:strRef>
          </c:tx>
          <c:spPr>
            <a:ln w="28575" cap="rnd">
              <a:solidFill>
                <a:srgbClr val="4F81BD">
                  <a:lumMod val="60000"/>
                  <a:lumOff val="40000"/>
                </a:srgbClr>
              </a:solidFill>
              <a:round/>
              <a:headEnd type="none"/>
              <a:tailEnd type="none"/>
            </a:ln>
            <a:effectLst/>
          </c:spPr>
          <c:marker>
            <c:symbol val="none"/>
          </c:marker>
          <c:cat>
            <c:numRef>
              <c:f>'GDP 2015 '!$A$2:$A$263</c:f>
              <c:numCache>
                <c:formatCode>m/d/yyyy</c:formatCode>
                <c:ptCount val="262"/>
                <c:pt idx="0">
                  <c:v>42382</c:v>
                </c:pt>
                <c:pt idx="1">
                  <c:v>42381</c:v>
                </c:pt>
                <c:pt idx="2">
                  <c:v>42380</c:v>
                </c:pt>
                <c:pt idx="3">
                  <c:v>42377</c:v>
                </c:pt>
                <c:pt idx="4">
                  <c:v>42376</c:v>
                </c:pt>
                <c:pt idx="5">
                  <c:v>42375</c:v>
                </c:pt>
                <c:pt idx="6">
                  <c:v>42374</c:v>
                </c:pt>
                <c:pt idx="7">
                  <c:v>42373</c:v>
                </c:pt>
                <c:pt idx="8">
                  <c:v>42370</c:v>
                </c:pt>
                <c:pt idx="9">
                  <c:v>42369</c:v>
                </c:pt>
                <c:pt idx="10">
                  <c:v>42368</c:v>
                </c:pt>
                <c:pt idx="11">
                  <c:v>42367</c:v>
                </c:pt>
                <c:pt idx="12">
                  <c:v>42366</c:v>
                </c:pt>
                <c:pt idx="13">
                  <c:v>42363</c:v>
                </c:pt>
                <c:pt idx="14">
                  <c:v>42362</c:v>
                </c:pt>
                <c:pt idx="15">
                  <c:v>42361</c:v>
                </c:pt>
                <c:pt idx="16">
                  <c:v>42360</c:v>
                </c:pt>
                <c:pt idx="17">
                  <c:v>42359</c:v>
                </c:pt>
                <c:pt idx="18">
                  <c:v>42356</c:v>
                </c:pt>
                <c:pt idx="19">
                  <c:v>42355</c:v>
                </c:pt>
                <c:pt idx="20">
                  <c:v>42354</c:v>
                </c:pt>
                <c:pt idx="21">
                  <c:v>42353</c:v>
                </c:pt>
                <c:pt idx="22">
                  <c:v>42352</c:v>
                </c:pt>
                <c:pt idx="23">
                  <c:v>42349</c:v>
                </c:pt>
                <c:pt idx="24">
                  <c:v>42348</c:v>
                </c:pt>
                <c:pt idx="25">
                  <c:v>42347</c:v>
                </c:pt>
                <c:pt idx="26">
                  <c:v>42346</c:v>
                </c:pt>
                <c:pt idx="27">
                  <c:v>42345</c:v>
                </c:pt>
                <c:pt idx="28">
                  <c:v>42342</c:v>
                </c:pt>
                <c:pt idx="29">
                  <c:v>42341</c:v>
                </c:pt>
                <c:pt idx="30">
                  <c:v>42340</c:v>
                </c:pt>
                <c:pt idx="31">
                  <c:v>42339</c:v>
                </c:pt>
                <c:pt idx="32">
                  <c:v>42338</c:v>
                </c:pt>
                <c:pt idx="33">
                  <c:v>42335</c:v>
                </c:pt>
                <c:pt idx="34">
                  <c:v>42334</c:v>
                </c:pt>
                <c:pt idx="35">
                  <c:v>42333</c:v>
                </c:pt>
                <c:pt idx="36">
                  <c:v>42332</c:v>
                </c:pt>
                <c:pt idx="37">
                  <c:v>42331</c:v>
                </c:pt>
                <c:pt idx="38">
                  <c:v>42328</c:v>
                </c:pt>
                <c:pt idx="39">
                  <c:v>42327</c:v>
                </c:pt>
                <c:pt idx="40">
                  <c:v>42326</c:v>
                </c:pt>
                <c:pt idx="41">
                  <c:v>42325</c:v>
                </c:pt>
                <c:pt idx="42">
                  <c:v>42324</c:v>
                </c:pt>
                <c:pt idx="43">
                  <c:v>42321</c:v>
                </c:pt>
                <c:pt idx="44">
                  <c:v>42320</c:v>
                </c:pt>
                <c:pt idx="45">
                  <c:v>42319</c:v>
                </c:pt>
                <c:pt idx="46">
                  <c:v>42318</c:v>
                </c:pt>
                <c:pt idx="47">
                  <c:v>42317</c:v>
                </c:pt>
                <c:pt idx="48">
                  <c:v>42314</c:v>
                </c:pt>
                <c:pt idx="49">
                  <c:v>42313</c:v>
                </c:pt>
                <c:pt idx="50">
                  <c:v>42312</c:v>
                </c:pt>
                <c:pt idx="51">
                  <c:v>42311</c:v>
                </c:pt>
                <c:pt idx="52">
                  <c:v>42310</c:v>
                </c:pt>
                <c:pt idx="53">
                  <c:v>42307</c:v>
                </c:pt>
                <c:pt idx="54">
                  <c:v>42306</c:v>
                </c:pt>
                <c:pt idx="55">
                  <c:v>42305</c:v>
                </c:pt>
                <c:pt idx="56">
                  <c:v>42304</c:v>
                </c:pt>
                <c:pt idx="57">
                  <c:v>42303</c:v>
                </c:pt>
                <c:pt idx="58">
                  <c:v>42300</c:v>
                </c:pt>
                <c:pt idx="59">
                  <c:v>42299</c:v>
                </c:pt>
                <c:pt idx="60">
                  <c:v>42298</c:v>
                </c:pt>
                <c:pt idx="61">
                  <c:v>42297</c:v>
                </c:pt>
                <c:pt idx="62">
                  <c:v>42296</c:v>
                </c:pt>
                <c:pt idx="63">
                  <c:v>42293</c:v>
                </c:pt>
                <c:pt idx="64">
                  <c:v>42292</c:v>
                </c:pt>
                <c:pt idx="65">
                  <c:v>42291</c:v>
                </c:pt>
                <c:pt idx="66">
                  <c:v>42290</c:v>
                </c:pt>
                <c:pt idx="67">
                  <c:v>42289</c:v>
                </c:pt>
                <c:pt idx="68">
                  <c:v>42286</c:v>
                </c:pt>
                <c:pt idx="69">
                  <c:v>42285</c:v>
                </c:pt>
                <c:pt idx="70">
                  <c:v>42284</c:v>
                </c:pt>
                <c:pt idx="71">
                  <c:v>42283</c:v>
                </c:pt>
                <c:pt idx="72">
                  <c:v>42282</c:v>
                </c:pt>
                <c:pt idx="73">
                  <c:v>42279</c:v>
                </c:pt>
                <c:pt idx="74">
                  <c:v>42278</c:v>
                </c:pt>
                <c:pt idx="75">
                  <c:v>42277</c:v>
                </c:pt>
                <c:pt idx="76">
                  <c:v>42276</c:v>
                </c:pt>
                <c:pt idx="77">
                  <c:v>42275</c:v>
                </c:pt>
                <c:pt idx="78">
                  <c:v>42272</c:v>
                </c:pt>
                <c:pt idx="79">
                  <c:v>42271</c:v>
                </c:pt>
                <c:pt idx="80">
                  <c:v>42270</c:v>
                </c:pt>
                <c:pt idx="81">
                  <c:v>42269</c:v>
                </c:pt>
                <c:pt idx="82">
                  <c:v>42268</c:v>
                </c:pt>
                <c:pt idx="83">
                  <c:v>42265</c:v>
                </c:pt>
                <c:pt idx="84">
                  <c:v>42264</c:v>
                </c:pt>
                <c:pt idx="85">
                  <c:v>42263</c:v>
                </c:pt>
                <c:pt idx="86">
                  <c:v>42262</c:v>
                </c:pt>
                <c:pt idx="87">
                  <c:v>42261</c:v>
                </c:pt>
                <c:pt idx="88">
                  <c:v>42258</c:v>
                </c:pt>
                <c:pt idx="89">
                  <c:v>42257</c:v>
                </c:pt>
                <c:pt idx="90">
                  <c:v>42256</c:v>
                </c:pt>
                <c:pt idx="91">
                  <c:v>42255</c:v>
                </c:pt>
                <c:pt idx="92">
                  <c:v>42254</c:v>
                </c:pt>
                <c:pt idx="93">
                  <c:v>42251</c:v>
                </c:pt>
                <c:pt idx="94">
                  <c:v>42250</c:v>
                </c:pt>
                <c:pt idx="95">
                  <c:v>42249</c:v>
                </c:pt>
                <c:pt idx="96">
                  <c:v>42248</c:v>
                </c:pt>
                <c:pt idx="97">
                  <c:v>42247</c:v>
                </c:pt>
                <c:pt idx="98">
                  <c:v>42244</c:v>
                </c:pt>
                <c:pt idx="99">
                  <c:v>42243</c:v>
                </c:pt>
                <c:pt idx="100">
                  <c:v>42242</c:v>
                </c:pt>
                <c:pt idx="101">
                  <c:v>42241</c:v>
                </c:pt>
                <c:pt idx="102">
                  <c:v>42240</c:v>
                </c:pt>
                <c:pt idx="103">
                  <c:v>42237</c:v>
                </c:pt>
                <c:pt idx="104">
                  <c:v>42236</c:v>
                </c:pt>
                <c:pt idx="105">
                  <c:v>42235</c:v>
                </c:pt>
                <c:pt idx="106">
                  <c:v>42234</c:v>
                </c:pt>
                <c:pt idx="107">
                  <c:v>42233</c:v>
                </c:pt>
                <c:pt idx="108">
                  <c:v>42230</c:v>
                </c:pt>
                <c:pt idx="109">
                  <c:v>42229</c:v>
                </c:pt>
                <c:pt idx="110">
                  <c:v>42228</c:v>
                </c:pt>
                <c:pt idx="111">
                  <c:v>42227</c:v>
                </c:pt>
                <c:pt idx="112">
                  <c:v>42226</c:v>
                </c:pt>
                <c:pt idx="113">
                  <c:v>42223</c:v>
                </c:pt>
                <c:pt idx="114">
                  <c:v>42222</c:v>
                </c:pt>
                <c:pt idx="115">
                  <c:v>42221</c:v>
                </c:pt>
                <c:pt idx="116">
                  <c:v>42220</c:v>
                </c:pt>
                <c:pt idx="117">
                  <c:v>42219</c:v>
                </c:pt>
                <c:pt idx="118">
                  <c:v>42216</c:v>
                </c:pt>
                <c:pt idx="119">
                  <c:v>42215</c:v>
                </c:pt>
                <c:pt idx="120">
                  <c:v>42214</c:v>
                </c:pt>
                <c:pt idx="121">
                  <c:v>42213</c:v>
                </c:pt>
                <c:pt idx="122">
                  <c:v>42212</c:v>
                </c:pt>
                <c:pt idx="123">
                  <c:v>42209</c:v>
                </c:pt>
                <c:pt idx="124">
                  <c:v>42208</c:v>
                </c:pt>
                <c:pt idx="125">
                  <c:v>42207</c:v>
                </c:pt>
                <c:pt idx="126">
                  <c:v>42206</c:v>
                </c:pt>
                <c:pt idx="127">
                  <c:v>42205</c:v>
                </c:pt>
                <c:pt idx="128">
                  <c:v>42202</c:v>
                </c:pt>
                <c:pt idx="129">
                  <c:v>42201</c:v>
                </c:pt>
                <c:pt idx="130">
                  <c:v>42200</c:v>
                </c:pt>
                <c:pt idx="131">
                  <c:v>42199</c:v>
                </c:pt>
                <c:pt idx="132">
                  <c:v>42198</c:v>
                </c:pt>
                <c:pt idx="133">
                  <c:v>42195</c:v>
                </c:pt>
                <c:pt idx="134">
                  <c:v>42194</c:v>
                </c:pt>
                <c:pt idx="135">
                  <c:v>42193</c:v>
                </c:pt>
                <c:pt idx="136">
                  <c:v>42192</c:v>
                </c:pt>
                <c:pt idx="137">
                  <c:v>42191</c:v>
                </c:pt>
                <c:pt idx="138">
                  <c:v>42188</c:v>
                </c:pt>
                <c:pt idx="139">
                  <c:v>42187</c:v>
                </c:pt>
                <c:pt idx="140">
                  <c:v>42186</c:v>
                </c:pt>
                <c:pt idx="141">
                  <c:v>42185</c:v>
                </c:pt>
                <c:pt idx="142">
                  <c:v>42184</c:v>
                </c:pt>
                <c:pt idx="143">
                  <c:v>42181</c:v>
                </c:pt>
                <c:pt idx="144">
                  <c:v>42180</c:v>
                </c:pt>
                <c:pt idx="145">
                  <c:v>42179</c:v>
                </c:pt>
                <c:pt idx="146">
                  <c:v>42178</c:v>
                </c:pt>
                <c:pt idx="147">
                  <c:v>42177</c:v>
                </c:pt>
                <c:pt idx="148">
                  <c:v>42174</c:v>
                </c:pt>
                <c:pt idx="149">
                  <c:v>42173</c:v>
                </c:pt>
                <c:pt idx="150">
                  <c:v>42172</c:v>
                </c:pt>
                <c:pt idx="151">
                  <c:v>42171</c:v>
                </c:pt>
                <c:pt idx="152">
                  <c:v>42170</c:v>
                </c:pt>
                <c:pt idx="153">
                  <c:v>42167</c:v>
                </c:pt>
                <c:pt idx="154">
                  <c:v>42166</c:v>
                </c:pt>
                <c:pt idx="155">
                  <c:v>42165</c:v>
                </c:pt>
                <c:pt idx="156">
                  <c:v>42164</c:v>
                </c:pt>
                <c:pt idx="157">
                  <c:v>42163</c:v>
                </c:pt>
                <c:pt idx="158">
                  <c:v>42160</c:v>
                </c:pt>
                <c:pt idx="159">
                  <c:v>42159</c:v>
                </c:pt>
                <c:pt idx="160">
                  <c:v>42158</c:v>
                </c:pt>
                <c:pt idx="161">
                  <c:v>42157</c:v>
                </c:pt>
                <c:pt idx="162">
                  <c:v>42156</c:v>
                </c:pt>
                <c:pt idx="163">
                  <c:v>42153</c:v>
                </c:pt>
                <c:pt idx="164">
                  <c:v>42152</c:v>
                </c:pt>
                <c:pt idx="165">
                  <c:v>42151</c:v>
                </c:pt>
                <c:pt idx="166">
                  <c:v>42150</c:v>
                </c:pt>
                <c:pt idx="167">
                  <c:v>42149</c:v>
                </c:pt>
                <c:pt idx="168">
                  <c:v>42146</c:v>
                </c:pt>
                <c:pt idx="169">
                  <c:v>42145</c:v>
                </c:pt>
                <c:pt idx="170">
                  <c:v>42144</c:v>
                </c:pt>
                <c:pt idx="171">
                  <c:v>42143</c:v>
                </c:pt>
                <c:pt idx="172">
                  <c:v>42142</c:v>
                </c:pt>
                <c:pt idx="173">
                  <c:v>42139</c:v>
                </c:pt>
                <c:pt idx="174">
                  <c:v>42138</c:v>
                </c:pt>
                <c:pt idx="175">
                  <c:v>42137</c:v>
                </c:pt>
                <c:pt idx="176">
                  <c:v>42136</c:v>
                </c:pt>
                <c:pt idx="177">
                  <c:v>42135</c:v>
                </c:pt>
                <c:pt idx="178">
                  <c:v>42132</c:v>
                </c:pt>
                <c:pt idx="179">
                  <c:v>42131</c:v>
                </c:pt>
                <c:pt idx="180">
                  <c:v>42130</c:v>
                </c:pt>
                <c:pt idx="181">
                  <c:v>42129</c:v>
                </c:pt>
                <c:pt idx="182">
                  <c:v>42128</c:v>
                </c:pt>
                <c:pt idx="183">
                  <c:v>42125</c:v>
                </c:pt>
                <c:pt idx="184">
                  <c:v>42124</c:v>
                </c:pt>
                <c:pt idx="185">
                  <c:v>42123</c:v>
                </c:pt>
                <c:pt idx="186">
                  <c:v>42122</c:v>
                </c:pt>
                <c:pt idx="187">
                  <c:v>42121</c:v>
                </c:pt>
                <c:pt idx="188">
                  <c:v>42118</c:v>
                </c:pt>
                <c:pt idx="189">
                  <c:v>42117</c:v>
                </c:pt>
                <c:pt idx="190">
                  <c:v>42116</c:v>
                </c:pt>
                <c:pt idx="191">
                  <c:v>42115</c:v>
                </c:pt>
                <c:pt idx="192">
                  <c:v>42114</c:v>
                </c:pt>
                <c:pt idx="193">
                  <c:v>42111</c:v>
                </c:pt>
                <c:pt idx="194">
                  <c:v>42110</c:v>
                </c:pt>
                <c:pt idx="195">
                  <c:v>42109</c:v>
                </c:pt>
                <c:pt idx="196">
                  <c:v>42108</c:v>
                </c:pt>
                <c:pt idx="197">
                  <c:v>42107</c:v>
                </c:pt>
                <c:pt idx="198">
                  <c:v>42104</c:v>
                </c:pt>
                <c:pt idx="199">
                  <c:v>42103</c:v>
                </c:pt>
                <c:pt idx="200">
                  <c:v>42102</c:v>
                </c:pt>
                <c:pt idx="201">
                  <c:v>42101</c:v>
                </c:pt>
                <c:pt idx="202">
                  <c:v>42100</c:v>
                </c:pt>
                <c:pt idx="203">
                  <c:v>42097</c:v>
                </c:pt>
                <c:pt idx="204">
                  <c:v>42096</c:v>
                </c:pt>
                <c:pt idx="205">
                  <c:v>42095</c:v>
                </c:pt>
                <c:pt idx="206">
                  <c:v>42094</c:v>
                </c:pt>
                <c:pt idx="207">
                  <c:v>42093</c:v>
                </c:pt>
                <c:pt idx="208">
                  <c:v>42090</c:v>
                </c:pt>
                <c:pt idx="209">
                  <c:v>42089</c:v>
                </c:pt>
                <c:pt idx="210">
                  <c:v>42088</c:v>
                </c:pt>
                <c:pt idx="211">
                  <c:v>42087</c:v>
                </c:pt>
                <c:pt idx="212">
                  <c:v>42086</c:v>
                </c:pt>
                <c:pt idx="213">
                  <c:v>42083</c:v>
                </c:pt>
                <c:pt idx="214">
                  <c:v>42082</c:v>
                </c:pt>
                <c:pt idx="215">
                  <c:v>42081</c:v>
                </c:pt>
                <c:pt idx="216">
                  <c:v>42080</c:v>
                </c:pt>
                <c:pt idx="217">
                  <c:v>42079</c:v>
                </c:pt>
                <c:pt idx="218">
                  <c:v>42076</c:v>
                </c:pt>
                <c:pt idx="219">
                  <c:v>42075</c:v>
                </c:pt>
                <c:pt idx="220">
                  <c:v>42074</c:v>
                </c:pt>
                <c:pt idx="221">
                  <c:v>42073</c:v>
                </c:pt>
                <c:pt idx="222">
                  <c:v>42072</c:v>
                </c:pt>
                <c:pt idx="223">
                  <c:v>42069</c:v>
                </c:pt>
                <c:pt idx="224">
                  <c:v>42068</c:v>
                </c:pt>
                <c:pt idx="225">
                  <c:v>42067</c:v>
                </c:pt>
                <c:pt idx="226">
                  <c:v>42066</c:v>
                </c:pt>
                <c:pt idx="227">
                  <c:v>42065</c:v>
                </c:pt>
                <c:pt idx="228">
                  <c:v>42062</c:v>
                </c:pt>
                <c:pt idx="229">
                  <c:v>42061</c:v>
                </c:pt>
                <c:pt idx="230">
                  <c:v>42060</c:v>
                </c:pt>
                <c:pt idx="231">
                  <c:v>42059</c:v>
                </c:pt>
                <c:pt idx="232">
                  <c:v>42058</c:v>
                </c:pt>
                <c:pt idx="233">
                  <c:v>42055</c:v>
                </c:pt>
                <c:pt idx="234">
                  <c:v>42054</c:v>
                </c:pt>
                <c:pt idx="235">
                  <c:v>42053</c:v>
                </c:pt>
                <c:pt idx="236">
                  <c:v>42052</c:v>
                </c:pt>
                <c:pt idx="237">
                  <c:v>42051</c:v>
                </c:pt>
                <c:pt idx="238">
                  <c:v>42048</c:v>
                </c:pt>
                <c:pt idx="239">
                  <c:v>42047</c:v>
                </c:pt>
                <c:pt idx="240">
                  <c:v>42046</c:v>
                </c:pt>
                <c:pt idx="241">
                  <c:v>42045</c:v>
                </c:pt>
                <c:pt idx="242">
                  <c:v>42044</c:v>
                </c:pt>
                <c:pt idx="243">
                  <c:v>42041</c:v>
                </c:pt>
                <c:pt idx="244">
                  <c:v>42040</c:v>
                </c:pt>
                <c:pt idx="245">
                  <c:v>42039</c:v>
                </c:pt>
                <c:pt idx="246">
                  <c:v>42038</c:v>
                </c:pt>
                <c:pt idx="247">
                  <c:v>42037</c:v>
                </c:pt>
                <c:pt idx="248">
                  <c:v>42034</c:v>
                </c:pt>
                <c:pt idx="249">
                  <c:v>42033</c:v>
                </c:pt>
                <c:pt idx="250">
                  <c:v>42032</c:v>
                </c:pt>
                <c:pt idx="251">
                  <c:v>42031</c:v>
                </c:pt>
                <c:pt idx="252">
                  <c:v>42030</c:v>
                </c:pt>
                <c:pt idx="253">
                  <c:v>42027</c:v>
                </c:pt>
                <c:pt idx="254">
                  <c:v>42026</c:v>
                </c:pt>
                <c:pt idx="255">
                  <c:v>42025</c:v>
                </c:pt>
                <c:pt idx="256">
                  <c:v>42024</c:v>
                </c:pt>
                <c:pt idx="257">
                  <c:v>42023</c:v>
                </c:pt>
                <c:pt idx="258">
                  <c:v>42020</c:v>
                </c:pt>
                <c:pt idx="259">
                  <c:v>42019</c:v>
                </c:pt>
                <c:pt idx="260">
                  <c:v>42018</c:v>
                </c:pt>
                <c:pt idx="261">
                  <c:v>42017</c:v>
                </c:pt>
              </c:numCache>
            </c:numRef>
          </c:cat>
          <c:val>
            <c:numRef>
              <c:f>'GDP 2015 '!$C$2:$C$263</c:f>
              <c:numCache>
                <c:formatCode>General</c:formatCode>
                <c:ptCount val="262"/>
                <c:pt idx="0">
                  <c:v>1.7</c:v>
                </c:pt>
                <c:pt idx="1">
                  <c:v>1.7</c:v>
                </c:pt>
                <c:pt idx="2">
                  <c:v>1.7</c:v>
                </c:pt>
                <c:pt idx="3">
                  <c:v>1.7</c:v>
                </c:pt>
                <c:pt idx="4">
                  <c:v>1.7</c:v>
                </c:pt>
                <c:pt idx="5">
                  <c:v>1.7</c:v>
                </c:pt>
                <c:pt idx="6">
                  <c:v>1.7</c:v>
                </c:pt>
                <c:pt idx="7">
                  <c:v>1.7</c:v>
                </c:pt>
                <c:pt idx="8">
                  <c:v>1.7</c:v>
                </c:pt>
                <c:pt idx="9">
                  <c:v>1.7</c:v>
                </c:pt>
                <c:pt idx="10">
                  <c:v>1.7</c:v>
                </c:pt>
                <c:pt idx="11">
                  <c:v>1.7</c:v>
                </c:pt>
                <c:pt idx="12">
                  <c:v>1.7</c:v>
                </c:pt>
                <c:pt idx="13">
                  <c:v>1.7</c:v>
                </c:pt>
                <c:pt idx="14">
                  <c:v>1.7</c:v>
                </c:pt>
                <c:pt idx="15">
                  <c:v>1.7</c:v>
                </c:pt>
                <c:pt idx="16">
                  <c:v>1.7</c:v>
                </c:pt>
                <c:pt idx="17">
                  <c:v>1.7</c:v>
                </c:pt>
                <c:pt idx="18">
                  <c:v>1.7</c:v>
                </c:pt>
                <c:pt idx="19">
                  <c:v>1.7</c:v>
                </c:pt>
                <c:pt idx="20">
                  <c:v>1.7</c:v>
                </c:pt>
                <c:pt idx="21">
                  <c:v>1.7</c:v>
                </c:pt>
                <c:pt idx="22">
                  <c:v>1.7</c:v>
                </c:pt>
                <c:pt idx="23">
                  <c:v>1.65</c:v>
                </c:pt>
                <c:pt idx="24">
                  <c:v>1.65</c:v>
                </c:pt>
                <c:pt idx="25">
                  <c:v>1.65</c:v>
                </c:pt>
                <c:pt idx="26">
                  <c:v>1.65</c:v>
                </c:pt>
                <c:pt idx="27">
                  <c:v>1.65</c:v>
                </c:pt>
                <c:pt idx="28">
                  <c:v>1.65</c:v>
                </c:pt>
                <c:pt idx="29">
                  <c:v>1.7</c:v>
                </c:pt>
                <c:pt idx="30">
                  <c:v>1.7</c:v>
                </c:pt>
                <c:pt idx="31">
                  <c:v>1.7</c:v>
                </c:pt>
                <c:pt idx="32">
                  <c:v>1.7</c:v>
                </c:pt>
                <c:pt idx="33">
                  <c:v>1.7</c:v>
                </c:pt>
                <c:pt idx="34">
                  <c:v>1.7</c:v>
                </c:pt>
                <c:pt idx="35">
                  <c:v>1.7</c:v>
                </c:pt>
                <c:pt idx="36">
                  <c:v>1.7</c:v>
                </c:pt>
                <c:pt idx="37">
                  <c:v>1.7</c:v>
                </c:pt>
                <c:pt idx="38">
                  <c:v>1.7</c:v>
                </c:pt>
                <c:pt idx="39">
                  <c:v>1.7</c:v>
                </c:pt>
                <c:pt idx="40">
                  <c:v>1.7</c:v>
                </c:pt>
                <c:pt idx="41">
                  <c:v>1.7</c:v>
                </c:pt>
                <c:pt idx="42">
                  <c:v>1.7</c:v>
                </c:pt>
                <c:pt idx="43">
                  <c:v>1.6</c:v>
                </c:pt>
                <c:pt idx="44">
                  <c:v>1.6</c:v>
                </c:pt>
                <c:pt idx="45">
                  <c:v>1.6</c:v>
                </c:pt>
                <c:pt idx="46">
                  <c:v>1.6</c:v>
                </c:pt>
                <c:pt idx="47">
                  <c:v>1.6</c:v>
                </c:pt>
                <c:pt idx="48">
                  <c:v>1.6</c:v>
                </c:pt>
                <c:pt idx="49">
                  <c:v>1.6</c:v>
                </c:pt>
                <c:pt idx="50">
                  <c:v>1.6</c:v>
                </c:pt>
                <c:pt idx="51">
                  <c:v>1.6</c:v>
                </c:pt>
                <c:pt idx="52">
                  <c:v>1.6</c:v>
                </c:pt>
                <c:pt idx="53">
                  <c:v>1.6</c:v>
                </c:pt>
                <c:pt idx="54">
                  <c:v>1.6</c:v>
                </c:pt>
                <c:pt idx="55">
                  <c:v>1.6</c:v>
                </c:pt>
                <c:pt idx="56">
                  <c:v>1.6</c:v>
                </c:pt>
                <c:pt idx="57">
                  <c:v>1.6</c:v>
                </c:pt>
                <c:pt idx="58">
                  <c:v>1.6</c:v>
                </c:pt>
                <c:pt idx="59">
                  <c:v>1.6</c:v>
                </c:pt>
                <c:pt idx="60">
                  <c:v>1.6</c:v>
                </c:pt>
                <c:pt idx="61">
                  <c:v>1.6</c:v>
                </c:pt>
                <c:pt idx="62">
                  <c:v>1.6</c:v>
                </c:pt>
                <c:pt idx="63">
                  <c:v>1.6</c:v>
                </c:pt>
                <c:pt idx="64">
                  <c:v>1.6</c:v>
                </c:pt>
                <c:pt idx="65">
                  <c:v>1.6</c:v>
                </c:pt>
                <c:pt idx="66">
                  <c:v>1.6</c:v>
                </c:pt>
                <c:pt idx="67">
                  <c:v>1.6</c:v>
                </c:pt>
                <c:pt idx="68">
                  <c:v>1.6</c:v>
                </c:pt>
                <c:pt idx="69">
                  <c:v>1.6</c:v>
                </c:pt>
                <c:pt idx="70">
                  <c:v>1.6</c:v>
                </c:pt>
                <c:pt idx="71">
                  <c:v>1.6</c:v>
                </c:pt>
                <c:pt idx="72">
                  <c:v>1.6</c:v>
                </c:pt>
                <c:pt idx="73">
                  <c:v>1.6</c:v>
                </c:pt>
                <c:pt idx="74">
                  <c:v>1.6</c:v>
                </c:pt>
                <c:pt idx="75">
                  <c:v>1.6</c:v>
                </c:pt>
                <c:pt idx="76">
                  <c:v>1.6</c:v>
                </c:pt>
                <c:pt idx="77">
                  <c:v>1.6</c:v>
                </c:pt>
                <c:pt idx="78">
                  <c:v>1.65</c:v>
                </c:pt>
                <c:pt idx="79">
                  <c:v>1.65</c:v>
                </c:pt>
                <c:pt idx="80">
                  <c:v>1.65</c:v>
                </c:pt>
                <c:pt idx="81">
                  <c:v>1.7</c:v>
                </c:pt>
                <c:pt idx="82">
                  <c:v>1.7</c:v>
                </c:pt>
                <c:pt idx="83">
                  <c:v>1.7</c:v>
                </c:pt>
                <c:pt idx="84">
                  <c:v>1.7</c:v>
                </c:pt>
                <c:pt idx="85">
                  <c:v>1.7</c:v>
                </c:pt>
                <c:pt idx="86">
                  <c:v>1.7</c:v>
                </c:pt>
                <c:pt idx="87">
                  <c:v>1.7</c:v>
                </c:pt>
                <c:pt idx="88">
                  <c:v>1.7</c:v>
                </c:pt>
                <c:pt idx="89">
                  <c:v>1.7</c:v>
                </c:pt>
                <c:pt idx="90">
                  <c:v>1.7</c:v>
                </c:pt>
                <c:pt idx="91">
                  <c:v>1.7</c:v>
                </c:pt>
                <c:pt idx="92">
                  <c:v>1.7</c:v>
                </c:pt>
                <c:pt idx="93">
                  <c:v>1.7</c:v>
                </c:pt>
                <c:pt idx="94">
                  <c:v>1.7</c:v>
                </c:pt>
                <c:pt idx="95">
                  <c:v>1.7</c:v>
                </c:pt>
                <c:pt idx="96">
                  <c:v>1.7</c:v>
                </c:pt>
                <c:pt idx="97">
                  <c:v>1.7</c:v>
                </c:pt>
                <c:pt idx="98">
                  <c:v>1.7</c:v>
                </c:pt>
                <c:pt idx="99">
                  <c:v>1.7</c:v>
                </c:pt>
                <c:pt idx="100">
                  <c:v>1.7</c:v>
                </c:pt>
                <c:pt idx="101">
                  <c:v>1.7</c:v>
                </c:pt>
                <c:pt idx="102">
                  <c:v>1.7</c:v>
                </c:pt>
                <c:pt idx="103">
                  <c:v>1.7</c:v>
                </c:pt>
                <c:pt idx="104">
                  <c:v>1.7</c:v>
                </c:pt>
                <c:pt idx="105">
                  <c:v>1.7</c:v>
                </c:pt>
                <c:pt idx="106">
                  <c:v>1.7</c:v>
                </c:pt>
                <c:pt idx="107">
                  <c:v>1.7</c:v>
                </c:pt>
                <c:pt idx="108">
                  <c:v>1.7</c:v>
                </c:pt>
                <c:pt idx="109">
                  <c:v>1.7</c:v>
                </c:pt>
                <c:pt idx="110">
                  <c:v>1.7</c:v>
                </c:pt>
                <c:pt idx="111">
                  <c:v>1.7</c:v>
                </c:pt>
                <c:pt idx="112">
                  <c:v>1.7</c:v>
                </c:pt>
                <c:pt idx="113">
                  <c:v>1.7</c:v>
                </c:pt>
                <c:pt idx="114">
                  <c:v>1.7</c:v>
                </c:pt>
                <c:pt idx="115">
                  <c:v>1.7</c:v>
                </c:pt>
                <c:pt idx="116">
                  <c:v>1.7</c:v>
                </c:pt>
                <c:pt idx="117">
                  <c:v>1.7</c:v>
                </c:pt>
                <c:pt idx="118">
                  <c:v>1.7</c:v>
                </c:pt>
                <c:pt idx="119">
                  <c:v>1.7</c:v>
                </c:pt>
                <c:pt idx="120">
                  <c:v>1.7</c:v>
                </c:pt>
                <c:pt idx="121">
                  <c:v>1.7</c:v>
                </c:pt>
                <c:pt idx="122">
                  <c:v>1.7</c:v>
                </c:pt>
                <c:pt idx="123">
                  <c:v>1.7</c:v>
                </c:pt>
                <c:pt idx="124">
                  <c:v>1.7</c:v>
                </c:pt>
                <c:pt idx="125">
                  <c:v>1.7</c:v>
                </c:pt>
                <c:pt idx="126">
                  <c:v>1.7</c:v>
                </c:pt>
                <c:pt idx="127">
                  <c:v>1.7</c:v>
                </c:pt>
                <c:pt idx="128">
                  <c:v>1.7</c:v>
                </c:pt>
                <c:pt idx="129">
                  <c:v>1.7</c:v>
                </c:pt>
                <c:pt idx="130">
                  <c:v>1.7</c:v>
                </c:pt>
                <c:pt idx="131">
                  <c:v>1.7</c:v>
                </c:pt>
                <c:pt idx="132">
                  <c:v>1.7</c:v>
                </c:pt>
                <c:pt idx="133">
                  <c:v>1.7</c:v>
                </c:pt>
                <c:pt idx="134">
                  <c:v>1.7</c:v>
                </c:pt>
                <c:pt idx="135">
                  <c:v>1.7</c:v>
                </c:pt>
                <c:pt idx="136">
                  <c:v>1.7</c:v>
                </c:pt>
                <c:pt idx="137">
                  <c:v>1.7</c:v>
                </c:pt>
                <c:pt idx="138">
                  <c:v>1.7</c:v>
                </c:pt>
                <c:pt idx="139">
                  <c:v>1.7</c:v>
                </c:pt>
                <c:pt idx="140">
                  <c:v>1.7</c:v>
                </c:pt>
                <c:pt idx="141">
                  <c:v>1.7</c:v>
                </c:pt>
                <c:pt idx="142">
                  <c:v>1.7</c:v>
                </c:pt>
                <c:pt idx="143">
                  <c:v>1.7</c:v>
                </c:pt>
                <c:pt idx="144">
                  <c:v>1.7</c:v>
                </c:pt>
                <c:pt idx="145">
                  <c:v>1.7</c:v>
                </c:pt>
                <c:pt idx="146">
                  <c:v>1.7</c:v>
                </c:pt>
                <c:pt idx="147">
                  <c:v>1.7</c:v>
                </c:pt>
                <c:pt idx="148">
                  <c:v>1.7</c:v>
                </c:pt>
                <c:pt idx="149">
                  <c:v>1.7</c:v>
                </c:pt>
                <c:pt idx="150">
                  <c:v>1.7</c:v>
                </c:pt>
                <c:pt idx="151">
                  <c:v>1.7</c:v>
                </c:pt>
                <c:pt idx="152">
                  <c:v>1.7</c:v>
                </c:pt>
                <c:pt idx="153">
                  <c:v>1.7</c:v>
                </c:pt>
                <c:pt idx="154">
                  <c:v>1.7</c:v>
                </c:pt>
                <c:pt idx="155">
                  <c:v>1.7</c:v>
                </c:pt>
                <c:pt idx="156">
                  <c:v>1.7</c:v>
                </c:pt>
                <c:pt idx="157">
                  <c:v>1.7</c:v>
                </c:pt>
                <c:pt idx="158">
                  <c:v>1.7</c:v>
                </c:pt>
                <c:pt idx="159">
                  <c:v>1.7</c:v>
                </c:pt>
                <c:pt idx="160">
                  <c:v>1.7</c:v>
                </c:pt>
                <c:pt idx="161">
                  <c:v>1.7</c:v>
                </c:pt>
                <c:pt idx="162">
                  <c:v>1.7</c:v>
                </c:pt>
                <c:pt idx="163">
                  <c:v>1.7</c:v>
                </c:pt>
                <c:pt idx="164">
                  <c:v>1.7</c:v>
                </c:pt>
                <c:pt idx="165">
                  <c:v>1.7</c:v>
                </c:pt>
                <c:pt idx="166">
                  <c:v>1.7</c:v>
                </c:pt>
                <c:pt idx="167">
                  <c:v>1.7</c:v>
                </c:pt>
                <c:pt idx="168">
                  <c:v>1.7</c:v>
                </c:pt>
                <c:pt idx="169">
                  <c:v>1.7</c:v>
                </c:pt>
                <c:pt idx="170">
                  <c:v>1.7</c:v>
                </c:pt>
                <c:pt idx="171">
                  <c:v>1.7</c:v>
                </c:pt>
                <c:pt idx="172">
                  <c:v>1.7</c:v>
                </c:pt>
                <c:pt idx="173">
                  <c:v>1.7</c:v>
                </c:pt>
                <c:pt idx="174">
                  <c:v>1.7</c:v>
                </c:pt>
                <c:pt idx="175">
                  <c:v>1.7</c:v>
                </c:pt>
                <c:pt idx="176">
                  <c:v>1.7</c:v>
                </c:pt>
                <c:pt idx="177">
                  <c:v>1.7</c:v>
                </c:pt>
                <c:pt idx="178">
                  <c:v>1.7</c:v>
                </c:pt>
                <c:pt idx="179">
                  <c:v>1.7</c:v>
                </c:pt>
                <c:pt idx="180">
                  <c:v>1.7</c:v>
                </c:pt>
                <c:pt idx="181">
                  <c:v>1.7</c:v>
                </c:pt>
                <c:pt idx="182">
                  <c:v>1.7</c:v>
                </c:pt>
                <c:pt idx="183">
                  <c:v>1.7</c:v>
                </c:pt>
                <c:pt idx="184">
                  <c:v>1.7</c:v>
                </c:pt>
                <c:pt idx="185">
                  <c:v>1.7</c:v>
                </c:pt>
                <c:pt idx="186">
                  <c:v>1.7</c:v>
                </c:pt>
                <c:pt idx="187">
                  <c:v>1.7</c:v>
                </c:pt>
                <c:pt idx="188">
                  <c:v>1.7</c:v>
                </c:pt>
                <c:pt idx="189">
                  <c:v>1.7</c:v>
                </c:pt>
                <c:pt idx="190">
                  <c:v>1.7</c:v>
                </c:pt>
                <c:pt idx="191">
                  <c:v>1.7</c:v>
                </c:pt>
                <c:pt idx="192">
                  <c:v>1.7</c:v>
                </c:pt>
                <c:pt idx="193">
                  <c:v>1.6</c:v>
                </c:pt>
                <c:pt idx="194">
                  <c:v>1.6</c:v>
                </c:pt>
                <c:pt idx="195">
                  <c:v>1.6</c:v>
                </c:pt>
                <c:pt idx="196">
                  <c:v>1.6</c:v>
                </c:pt>
                <c:pt idx="197">
                  <c:v>1.6</c:v>
                </c:pt>
                <c:pt idx="198">
                  <c:v>1.6</c:v>
                </c:pt>
                <c:pt idx="199">
                  <c:v>1.6</c:v>
                </c:pt>
                <c:pt idx="200">
                  <c:v>1.6</c:v>
                </c:pt>
                <c:pt idx="201">
                  <c:v>1.6</c:v>
                </c:pt>
                <c:pt idx="202">
                  <c:v>1.6</c:v>
                </c:pt>
                <c:pt idx="203">
                  <c:v>1.6</c:v>
                </c:pt>
                <c:pt idx="204">
                  <c:v>1.6</c:v>
                </c:pt>
                <c:pt idx="205">
                  <c:v>1.6</c:v>
                </c:pt>
                <c:pt idx="206">
                  <c:v>1.6</c:v>
                </c:pt>
                <c:pt idx="207">
                  <c:v>1.6</c:v>
                </c:pt>
                <c:pt idx="208">
                  <c:v>1.6</c:v>
                </c:pt>
                <c:pt idx="209">
                  <c:v>1.6</c:v>
                </c:pt>
                <c:pt idx="210">
                  <c:v>1.6</c:v>
                </c:pt>
                <c:pt idx="211">
                  <c:v>1.6</c:v>
                </c:pt>
                <c:pt idx="212">
                  <c:v>1.6</c:v>
                </c:pt>
                <c:pt idx="213">
                  <c:v>1.6</c:v>
                </c:pt>
                <c:pt idx="214">
                  <c:v>1.6</c:v>
                </c:pt>
                <c:pt idx="215">
                  <c:v>1.6</c:v>
                </c:pt>
                <c:pt idx="216">
                  <c:v>1.6</c:v>
                </c:pt>
                <c:pt idx="217">
                  <c:v>1.6</c:v>
                </c:pt>
                <c:pt idx="218">
                  <c:v>1.6</c:v>
                </c:pt>
                <c:pt idx="219">
                  <c:v>1.6</c:v>
                </c:pt>
                <c:pt idx="220">
                  <c:v>1.6</c:v>
                </c:pt>
                <c:pt idx="221">
                  <c:v>1.6</c:v>
                </c:pt>
                <c:pt idx="222">
                  <c:v>1.6</c:v>
                </c:pt>
                <c:pt idx="223">
                  <c:v>1.6</c:v>
                </c:pt>
                <c:pt idx="224">
                  <c:v>1.6</c:v>
                </c:pt>
                <c:pt idx="225">
                  <c:v>1.6</c:v>
                </c:pt>
                <c:pt idx="226">
                  <c:v>1.6</c:v>
                </c:pt>
                <c:pt idx="227">
                  <c:v>1.6</c:v>
                </c:pt>
                <c:pt idx="228">
                  <c:v>1.6</c:v>
                </c:pt>
                <c:pt idx="229">
                  <c:v>1.6</c:v>
                </c:pt>
                <c:pt idx="230">
                  <c:v>1.6</c:v>
                </c:pt>
                <c:pt idx="231">
                  <c:v>1.6</c:v>
                </c:pt>
                <c:pt idx="232">
                  <c:v>1.6</c:v>
                </c:pt>
                <c:pt idx="233">
                  <c:v>1.6</c:v>
                </c:pt>
                <c:pt idx="234">
                  <c:v>1.6</c:v>
                </c:pt>
                <c:pt idx="235">
                  <c:v>1.6</c:v>
                </c:pt>
                <c:pt idx="236">
                  <c:v>1.6</c:v>
                </c:pt>
                <c:pt idx="237">
                  <c:v>1.6</c:v>
                </c:pt>
                <c:pt idx="238">
                  <c:v>1.6</c:v>
                </c:pt>
                <c:pt idx="239">
                  <c:v>1.6</c:v>
                </c:pt>
                <c:pt idx="240">
                  <c:v>1.6</c:v>
                </c:pt>
                <c:pt idx="241">
                  <c:v>1.6</c:v>
                </c:pt>
                <c:pt idx="242">
                  <c:v>1.6</c:v>
                </c:pt>
                <c:pt idx="243">
                  <c:v>1.6</c:v>
                </c:pt>
                <c:pt idx="244">
                  <c:v>1.6</c:v>
                </c:pt>
                <c:pt idx="245">
                  <c:v>1.6</c:v>
                </c:pt>
                <c:pt idx="246">
                  <c:v>1.6</c:v>
                </c:pt>
                <c:pt idx="247">
                  <c:v>1.6</c:v>
                </c:pt>
                <c:pt idx="248">
                  <c:v>1.6</c:v>
                </c:pt>
                <c:pt idx="249">
                  <c:v>1.55</c:v>
                </c:pt>
                <c:pt idx="250">
                  <c:v>1.55</c:v>
                </c:pt>
                <c:pt idx="251">
                  <c:v>1.55</c:v>
                </c:pt>
                <c:pt idx="252">
                  <c:v>1.55</c:v>
                </c:pt>
                <c:pt idx="253">
                  <c:v>1.55</c:v>
                </c:pt>
                <c:pt idx="254">
                  <c:v>1.55</c:v>
                </c:pt>
                <c:pt idx="255">
                  <c:v>1.5</c:v>
                </c:pt>
                <c:pt idx="256">
                  <c:v>1.5</c:v>
                </c:pt>
                <c:pt idx="257">
                  <c:v>1.5</c:v>
                </c:pt>
                <c:pt idx="258">
                  <c:v>1.5</c:v>
                </c:pt>
                <c:pt idx="259">
                  <c:v>1.5</c:v>
                </c:pt>
                <c:pt idx="260">
                  <c:v>1.5</c:v>
                </c:pt>
                <c:pt idx="261">
                  <c:v>1.5</c:v>
                </c:pt>
              </c:numCache>
            </c:numRef>
          </c:val>
          <c:smooth val="0"/>
        </c:ser>
        <c:ser>
          <c:idx val="0"/>
          <c:order val="3"/>
          <c:tx>
            <c:strRef>
              <c:f>'GDP 2015 '!$B$1</c:f>
              <c:strCache>
                <c:ptCount val="1"/>
                <c:pt idx="0">
                  <c:v>eurozone 2015</c:v>
                </c:pt>
              </c:strCache>
            </c:strRef>
          </c:tx>
          <c:spPr>
            <a:ln w="28575" cap="rnd">
              <a:solidFill>
                <a:schemeClr val="accent1"/>
              </a:solidFill>
              <a:round/>
              <a:headEnd type="none"/>
              <a:tailEnd type="none"/>
            </a:ln>
            <a:effectLst/>
          </c:spPr>
          <c:marker>
            <c:symbol val="none"/>
          </c:marker>
          <c:cat>
            <c:numRef>
              <c:f>'GDP 2015 '!$A$2:$A$263</c:f>
              <c:numCache>
                <c:formatCode>m/d/yyyy</c:formatCode>
                <c:ptCount val="262"/>
                <c:pt idx="0">
                  <c:v>42382</c:v>
                </c:pt>
                <c:pt idx="1">
                  <c:v>42381</c:v>
                </c:pt>
                <c:pt idx="2">
                  <c:v>42380</c:v>
                </c:pt>
                <c:pt idx="3">
                  <c:v>42377</c:v>
                </c:pt>
                <c:pt idx="4">
                  <c:v>42376</c:v>
                </c:pt>
                <c:pt idx="5">
                  <c:v>42375</c:v>
                </c:pt>
                <c:pt idx="6">
                  <c:v>42374</c:v>
                </c:pt>
                <c:pt idx="7">
                  <c:v>42373</c:v>
                </c:pt>
                <c:pt idx="8">
                  <c:v>42370</c:v>
                </c:pt>
                <c:pt idx="9">
                  <c:v>42369</c:v>
                </c:pt>
                <c:pt idx="10">
                  <c:v>42368</c:v>
                </c:pt>
                <c:pt idx="11">
                  <c:v>42367</c:v>
                </c:pt>
                <c:pt idx="12">
                  <c:v>42366</c:v>
                </c:pt>
                <c:pt idx="13">
                  <c:v>42363</c:v>
                </c:pt>
                <c:pt idx="14">
                  <c:v>42362</c:v>
                </c:pt>
                <c:pt idx="15">
                  <c:v>42361</c:v>
                </c:pt>
                <c:pt idx="16">
                  <c:v>42360</c:v>
                </c:pt>
                <c:pt idx="17">
                  <c:v>42359</c:v>
                </c:pt>
                <c:pt idx="18">
                  <c:v>42356</c:v>
                </c:pt>
                <c:pt idx="19">
                  <c:v>42355</c:v>
                </c:pt>
                <c:pt idx="20">
                  <c:v>42354</c:v>
                </c:pt>
                <c:pt idx="21">
                  <c:v>42353</c:v>
                </c:pt>
                <c:pt idx="22">
                  <c:v>42352</c:v>
                </c:pt>
                <c:pt idx="23">
                  <c:v>42349</c:v>
                </c:pt>
                <c:pt idx="24">
                  <c:v>42348</c:v>
                </c:pt>
                <c:pt idx="25">
                  <c:v>42347</c:v>
                </c:pt>
                <c:pt idx="26">
                  <c:v>42346</c:v>
                </c:pt>
                <c:pt idx="27">
                  <c:v>42345</c:v>
                </c:pt>
                <c:pt idx="28">
                  <c:v>42342</c:v>
                </c:pt>
                <c:pt idx="29">
                  <c:v>42341</c:v>
                </c:pt>
                <c:pt idx="30">
                  <c:v>42340</c:v>
                </c:pt>
                <c:pt idx="31">
                  <c:v>42339</c:v>
                </c:pt>
                <c:pt idx="32">
                  <c:v>42338</c:v>
                </c:pt>
                <c:pt idx="33">
                  <c:v>42335</c:v>
                </c:pt>
                <c:pt idx="34">
                  <c:v>42334</c:v>
                </c:pt>
                <c:pt idx="35">
                  <c:v>42333</c:v>
                </c:pt>
                <c:pt idx="36">
                  <c:v>42332</c:v>
                </c:pt>
                <c:pt idx="37">
                  <c:v>42331</c:v>
                </c:pt>
                <c:pt idx="38">
                  <c:v>42328</c:v>
                </c:pt>
                <c:pt idx="39">
                  <c:v>42327</c:v>
                </c:pt>
                <c:pt idx="40">
                  <c:v>42326</c:v>
                </c:pt>
                <c:pt idx="41">
                  <c:v>42325</c:v>
                </c:pt>
                <c:pt idx="42">
                  <c:v>42324</c:v>
                </c:pt>
                <c:pt idx="43">
                  <c:v>42321</c:v>
                </c:pt>
                <c:pt idx="44">
                  <c:v>42320</c:v>
                </c:pt>
                <c:pt idx="45">
                  <c:v>42319</c:v>
                </c:pt>
                <c:pt idx="46">
                  <c:v>42318</c:v>
                </c:pt>
                <c:pt idx="47">
                  <c:v>42317</c:v>
                </c:pt>
                <c:pt idx="48">
                  <c:v>42314</c:v>
                </c:pt>
                <c:pt idx="49">
                  <c:v>42313</c:v>
                </c:pt>
                <c:pt idx="50">
                  <c:v>42312</c:v>
                </c:pt>
                <c:pt idx="51">
                  <c:v>42311</c:v>
                </c:pt>
                <c:pt idx="52">
                  <c:v>42310</c:v>
                </c:pt>
                <c:pt idx="53">
                  <c:v>42307</c:v>
                </c:pt>
                <c:pt idx="54">
                  <c:v>42306</c:v>
                </c:pt>
                <c:pt idx="55">
                  <c:v>42305</c:v>
                </c:pt>
                <c:pt idx="56">
                  <c:v>42304</c:v>
                </c:pt>
                <c:pt idx="57">
                  <c:v>42303</c:v>
                </c:pt>
                <c:pt idx="58">
                  <c:v>42300</c:v>
                </c:pt>
                <c:pt idx="59">
                  <c:v>42299</c:v>
                </c:pt>
                <c:pt idx="60">
                  <c:v>42298</c:v>
                </c:pt>
                <c:pt idx="61">
                  <c:v>42297</c:v>
                </c:pt>
                <c:pt idx="62">
                  <c:v>42296</c:v>
                </c:pt>
                <c:pt idx="63">
                  <c:v>42293</c:v>
                </c:pt>
                <c:pt idx="64">
                  <c:v>42292</c:v>
                </c:pt>
                <c:pt idx="65">
                  <c:v>42291</c:v>
                </c:pt>
                <c:pt idx="66">
                  <c:v>42290</c:v>
                </c:pt>
                <c:pt idx="67">
                  <c:v>42289</c:v>
                </c:pt>
                <c:pt idx="68">
                  <c:v>42286</c:v>
                </c:pt>
                <c:pt idx="69">
                  <c:v>42285</c:v>
                </c:pt>
                <c:pt idx="70">
                  <c:v>42284</c:v>
                </c:pt>
                <c:pt idx="71">
                  <c:v>42283</c:v>
                </c:pt>
                <c:pt idx="72">
                  <c:v>42282</c:v>
                </c:pt>
                <c:pt idx="73">
                  <c:v>42279</c:v>
                </c:pt>
                <c:pt idx="74">
                  <c:v>42278</c:v>
                </c:pt>
                <c:pt idx="75">
                  <c:v>42277</c:v>
                </c:pt>
                <c:pt idx="76">
                  <c:v>42276</c:v>
                </c:pt>
                <c:pt idx="77">
                  <c:v>42275</c:v>
                </c:pt>
                <c:pt idx="78">
                  <c:v>42272</c:v>
                </c:pt>
                <c:pt idx="79">
                  <c:v>42271</c:v>
                </c:pt>
                <c:pt idx="80">
                  <c:v>42270</c:v>
                </c:pt>
                <c:pt idx="81">
                  <c:v>42269</c:v>
                </c:pt>
                <c:pt idx="82">
                  <c:v>42268</c:v>
                </c:pt>
                <c:pt idx="83">
                  <c:v>42265</c:v>
                </c:pt>
                <c:pt idx="84">
                  <c:v>42264</c:v>
                </c:pt>
                <c:pt idx="85">
                  <c:v>42263</c:v>
                </c:pt>
                <c:pt idx="86">
                  <c:v>42262</c:v>
                </c:pt>
                <c:pt idx="87">
                  <c:v>42261</c:v>
                </c:pt>
                <c:pt idx="88">
                  <c:v>42258</c:v>
                </c:pt>
                <c:pt idx="89">
                  <c:v>42257</c:v>
                </c:pt>
                <c:pt idx="90">
                  <c:v>42256</c:v>
                </c:pt>
                <c:pt idx="91">
                  <c:v>42255</c:v>
                </c:pt>
                <c:pt idx="92">
                  <c:v>42254</c:v>
                </c:pt>
                <c:pt idx="93">
                  <c:v>42251</c:v>
                </c:pt>
                <c:pt idx="94">
                  <c:v>42250</c:v>
                </c:pt>
                <c:pt idx="95">
                  <c:v>42249</c:v>
                </c:pt>
                <c:pt idx="96">
                  <c:v>42248</c:v>
                </c:pt>
                <c:pt idx="97">
                  <c:v>42247</c:v>
                </c:pt>
                <c:pt idx="98">
                  <c:v>42244</c:v>
                </c:pt>
                <c:pt idx="99">
                  <c:v>42243</c:v>
                </c:pt>
                <c:pt idx="100">
                  <c:v>42242</c:v>
                </c:pt>
                <c:pt idx="101">
                  <c:v>42241</c:v>
                </c:pt>
                <c:pt idx="102">
                  <c:v>42240</c:v>
                </c:pt>
                <c:pt idx="103">
                  <c:v>42237</c:v>
                </c:pt>
                <c:pt idx="104">
                  <c:v>42236</c:v>
                </c:pt>
                <c:pt idx="105">
                  <c:v>42235</c:v>
                </c:pt>
                <c:pt idx="106">
                  <c:v>42234</c:v>
                </c:pt>
                <c:pt idx="107">
                  <c:v>42233</c:v>
                </c:pt>
                <c:pt idx="108">
                  <c:v>42230</c:v>
                </c:pt>
                <c:pt idx="109">
                  <c:v>42229</c:v>
                </c:pt>
                <c:pt idx="110">
                  <c:v>42228</c:v>
                </c:pt>
                <c:pt idx="111">
                  <c:v>42227</c:v>
                </c:pt>
                <c:pt idx="112">
                  <c:v>42226</c:v>
                </c:pt>
                <c:pt idx="113">
                  <c:v>42223</c:v>
                </c:pt>
                <c:pt idx="114">
                  <c:v>42222</c:v>
                </c:pt>
                <c:pt idx="115">
                  <c:v>42221</c:v>
                </c:pt>
                <c:pt idx="116">
                  <c:v>42220</c:v>
                </c:pt>
                <c:pt idx="117">
                  <c:v>42219</c:v>
                </c:pt>
                <c:pt idx="118">
                  <c:v>42216</c:v>
                </c:pt>
                <c:pt idx="119">
                  <c:v>42215</c:v>
                </c:pt>
                <c:pt idx="120">
                  <c:v>42214</c:v>
                </c:pt>
                <c:pt idx="121">
                  <c:v>42213</c:v>
                </c:pt>
                <c:pt idx="122">
                  <c:v>42212</c:v>
                </c:pt>
                <c:pt idx="123">
                  <c:v>42209</c:v>
                </c:pt>
                <c:pt idx="124">
                  <c:v>42208</c:v>
                </c:pt>
                <c:pt idx="125">
                  <c:v>42207</c:v>
                </c:pt>
                <c:pt idx="126">
                  <c:v>42206</c:v>
                </c:pt>
                <c:pt idx="127">
                  <c:v>42205</c:v>
                </c:pt>
                <c:pt idx="128">
                  <c:v>42202</c:v>
                </c:pt>
                <c:pt idx="129">
                  <c:v>42201</c:v>
                </c:pt>
                <c:pt idx="130">
                  <c:v>42200</c:v>
                </c:pt>
                <c:pt idx="131">
                  <c:v>42199</c:v>
                </c:pt>
                <c:pt idx="132">
                  <c:v>42198</c:v>
                </c:pt>
                <c:pt idx="133">
                  <c:v>42195</c:v>
                </c:pt>
                <c:pt idx="134">
                  <c:v>42194</c:v>
                </c:pt>
                <c:pt idx="135">
                  <c:v>42193</c:v>
                </c:pt>
                <c:pt idx="136">
                  <c:v>42192</c:v>
                </c:pt>
                <c:pt idx="137">
                  <c:v>42191</c:v>
                </c:pt>
                <c:pt idx="138">
                  <c:v>42188</c:v>
                </c:pt>
                <c:pt idx="139">
                  <c:v>42187</c:v>
                </c:pt>
                <c:pt idx="140">
                  <c:v>42186</c:v>
                </c:pt>
                <c:pt idx="141">
                  <c:v>42185</c:v>
                </c:pt>
                <c:pt idx="142">
                  <c:v>42184</c:v>
                </c:pt>
                <c:pt idx="143">
                  <c:v>42181</c:v>
                </c:pt>
                <c:pt idx="144">
                  <c:v>42180</c:v>
                </c:pt>
                <c:pt idx="145">
                  <c:v>42179</c:v>
                </c:pt>
                <c:pt idx="146">
                  <c:v>42178</c:v>
                </c:pt>
                <c:pt idx="147">
                  <c:v>42177</c:v>
                </c:pt>
                <c:pt idx="148">
                  <c:v>42174</c:v>
                </c:pt>
                <c:pt idx="149">
                  <c:v>42173</c:v>
                </c:pt>
                <c:pt idx="150">
                  <c:v>42172</c:v>
                </c:pt>
                <c:pt idx="151">
                  <c:v>42171</c:v>
                </c:pt>
                <c:pt idx="152">
                  <c:v>42170</c:v>
                </c:pt>
                <c:pt idx="153">
                  <c:v>42167</c:v>
                </c:pt>
                <c:pt idx="154">
                  <c:v>42166</c:v>
                </c:pt>
                <c:pt idx="155">
                  <c:v>42165</c:v>
                </c:pt>
                <c:pt idx="156">
                  <c:v>42164</c:v>
                </c:pt>
                <c:pt idx="157">
                  <c:v>42163</c:v>
                </c:pt>
                <c:pt idx="158">
                  <c:v>42160</c:v>
                </c:pt>
                <c:pt idx="159">
                  <c:v>42159</c:v>
                </c:pt>
                <c:pt idx="160">
                  <c:v>42158</c:v>
                </c:pt>
                <c:pt idx="161">
                  <c:v>42157</c:v>
                </c:pt>
                <c:pt idx="162">
                  <c:v>42156</c:v>
                </c:pt>
                <c:pt idx="163">
                  <c:v>42153</c:v>
                </c:pt>
                <c:pt idx="164">
                  <c:v>42152</c:v>
                </c:pt>
                <c:pt idx="165">
                  <c:v>42151</c:v>
                </c:pt>
                <c:pt idx="166">
                  <c:v>42150</c:v>
                </c:pt>
                <c:pt idx="167">
                  <c:v>42149</c:v>
                </c:pt>
                <c:pt idx="168">
                  <c:v>42146</c:v>
                </c:pt>
                <c:pt idx="169">
                  <c:v>42145</c:v>
                </c:pt>
                <c:pt idx="170">
                  <c:v>42144</c:v>
                </c:pt>
                <c:pt idx="171">
                  <c:v>42143</c:v>
                </c:pt>
                <c:pt idx="172">
                  <c:v>42142</c:v>
                </c:pt>
                <c:pt idx="173">
                  <c:v>42139</c:v>
                </c:pt>
                <c:pt idx="174">
                  <c:v>42138</c:v>
                </c:pt>
                <c:pt idx="175">
                  <c:v>42137</c:v>
                </c:pt>
                <c:pt idx="176">
                  <c:v>42136</c:v>
                </c:pt>
                <c:pt idx="177">
                  <c:v>42135</c:v>
                </c:pt>
                <c:pt idx="178">
                  <c:v>42132</c:v>
                </c:pt>
                <c:pt idx="179">
                  <c:v>42131</c:v>
                </c:pt>
                <c:pt idx="180">
                  <c:v>42130</c:v>
                </c:pt>
                <c:pt idx="181">
                  <c:v>42129</c:v>
                </c:pt>
                <c:pt idx="182">
                  <c:v>42128</c:v>
                </c:pt>
                <c:pt idx="183">
                  <c:v>42125</c:v>
                </c:pt>
                <c:pt idx="184">
                  <c:v>42124</c:v>
                </c:pt>
                <c:pt idx="185">
                  <c:v>42123</c:v>
                </c:pt>
                <c:pt idx="186">
                  <c:v>42122</c:v>
                </c:pt>
                <c:pt idx="187">
                  <c:v>42121</c:v>
                </c:pt>
                <c:pt idx="188">
                  <c:v>42118</c:v>
                </c:pt>
                <c:pt idx="189">
                  <c:v>42117</c:v>
                </c:pt>
                <c:pt idx="190">
                  <c:v>42116</c:v>
                </c:pt>
                <c:pt idx="191">
                  <c:v>42115</c:v>
                </c:pt>
                <c:pt idx="192">
                  <c:v>42114</c:v>
                </c:pt>
                <c:pt idx="193">
                  <c:v>42111</c:v>
                </c:pt>
                <c:pt idx="194">
                  <c:v>42110</c:v>
                </c:pt>
                <c:pt idx="195">
                  <c:v>42109</c:v>
                </c:pt>
                <c:pt idx="196">
                  <c:v>42108</c:v>
                </c:pt>
                <c:pt idx="197">
                  <c:v>42107</c:v>
                </c:pt>
                <c:pt idx="198">
                  <c:v>42104</c:v>
                </c:pt>
                <c:pt idx="199">
                  <c:v>42103</c:v>
                </c:pt>
                <c:pt idx="200">
                  <c:v>42102</c:v>
                </c:pt>
                <c:pt idx="201">
                  <c:v>42101</c:v>
                </c:pt>
                <c:pt idx="202">
                  <c:v>42100</c:v>
                </c:pt>
                <c:pt idx="203">
                  <c:v>42097</c:v>
                </c:pt>
                <c:pt idx="204">
                  <c:v>42096</c:v>
                </c:pt>
                <c:pt idx="205">
                  <c:v>42095</c:v>
                </c:pt>
                <c:pt idx="206">
                  <c:v>42094</c:v>
                </c:pt>
                <c:pt idx="207">
                  <c:v>42093</c:v>
                </c:pt>
                <c:pt idx="208">
                  <c:v>42090</c:v>
                </c:pt>
                <c:pt idx="209">
                  <c:v>42089</c:v>
                </c:pt>
                <c:pt idx="210">
                  <c:v>42088</c:v>
                </c:pt>
                <c:pt idx="211">
                  <c:v>42087</c:v>
                </c:pt>
                <c:pt idx="212">
                  <c:v>42086</c:v>
                </c:pt>
                <c:pt idx="213">
                  <c:v>42083</c:v>
                </c:pt>
                <c:pt idx="214">
                  <c:v>42082</c:v>
                </c:pt>
                <c:pt idx="215">
                  <c:v>42081</c:v>
                </c:pt>
                <c:pt idx="216">
                  <c:v>42080</c:v>
                </c:pt>
                <c:pt idx="217">
                  <c:v>42079</c:v>
                </c:pt>
                <c:pt idx="218">
                  <c:v>42076</c:v>
                </c:pt>
                <c:pt idx="219">
                  <c:v>42075</c:v>
                </c:pt>
                <c:pt idx="220">
                  <c:v>42074</c:v>
                </c:pt>
                <c:pt idx="221">
                  <c:v>42073</c:v>
                </c:pt>
                <c:pt idx="222">
                  <c:v>42072</c:v>
                </c:pt>
                <c:pt idx="223">
                  <c:v>42069</c:v>
                </c:pt>
                <c:pt idx="224">
                  <c:v>42068</c:v>
                </c:pt>
                <c:pt idx="225">
                  <c:v>42067</c:v>
                </c:pt>
                <c:pt idx="226">
                  <c:v>42066</c:v>
                </c:pt>
                <c:pt idx="227">
                  <c:v>42065</c:v>
                </c:pt>
                <c:pt idx="228">
                  <c:v>42062</c:v>
                </c:pt>
                <c:pt idx="229">
                  <c:v>42061</c:v>
                </c:pt>
                <c:pt idx="230">
                  <c:v>42060</c:v>
                </c:pt>
                <c:pt idx="231">
                  <c:v>42059</c:v>
                </c:pt>
                <c:pt idx="232">
                  <c:v>42058</c:v>
                </c:pt>
                <c:pt idx="233">
                  <c:v>42055</c:v>
                </c:pt>
                <c:pt idx="234">
                  <c:v>42054</c:v>
                </c:pt>
                <c:pt idx="235">
                  <c:v>42053</c:v>
                </c:pt>
                <c:pt idx="236">
                  <c:v>42052</c:v>
                </c:pt>
                <c:pt idx="237">
                  <c:v>42051</c:v>
                </c:pt>
                <c:pt idx="238">
                  <c:v>42048</c:v>
                </c:pt>
                <c:pt idx="239">
                  <c:v>42047</c:v>
                </c:pt>
                <c:pt idx="240">
                  <c:v>42046</c:v>
                </c:pt>
                <c:pt idx="241">
                  <c:v>42045</c:v>
                </c:pt>
                <c:pt idx="242">
                  <c:v>42044</c:v>
                </c:pt>
                <c:pt idx="243">
                  <c:v>42041</c:v>
                </c:pt>
                <c:pt idx="244">
                  <c:v>42040</c:v>
                </c:pt>
                <c:pt idx="245">
                  <c:v>42039</c:v>
                </c:pt>
                <c:pt idx="246">
                  <c:v>42038</c:v>
                </c:pt>
                <c:pt idx="247">
                  <c:v>42037</c:v>
                </c:pt>
                <c:pt idx="248">
                  <c:v>42034</c:v>
                </c:pt>
                <c:pt idx="249">
                  <c:v>42033</c:v>
                </c:pt>
                <c:pt idx="250">
                  <c:v>42032</c:v>
                </c:pt>
                <c:pt idx="251">
                  <c:v>42031</c:v>
                </c:pt>
                <c:pt idx="252">
                  <c:v>42030</c:v>
                </c:pt>
                <c:pt idx="253">
                  <c:v>42027</c:v>
                </c:pt>
                <c:pt idx="254">
                  <c:v>42026</c:v>
                </c:pt>
                <c:pt idx="255">
                  <c:v>42025</c:v>
                </c:pt>
                <c:pt idx="256">
                  <c:v>42024</c:v>
                </c:pt>
                <c:pt idx="257">
                  <c:v>42023</c:v>
                </c:pt>
                <c:pt idx="258">
                  <c:v>42020</c:v>
                </c:pt>
                <c:pt idx="259">
                  <c:v>42019</c:v>
                </c:pt>
                <c:pt idx="260">
                  <c:v>42018</c:v>
                </c:pt>
                <c:pt idx="261">
                  <c:v>42017</c:v>
                </c:pt>
              </c:numCache>
            </c:numRef>
          </c:cat>
          <c:val>
            <c:numRef>
              <c:f>'GDP 2015 '!$B$2:$B$263</c:f>
              <c:numCache>
                <c:formatCode>General</c:formatCode>
                <c:ptCount val="262"/>
                <c:pt idx="0">
                  <c:v>1.5</c:v>
                </c:pt>
                <c:pt idx="1">
                  <c:v>1.5</c:v>
                </c:pt>
                <c:pt idx="2">
                  <c:v>1.5</c:v>
                </c:pt>
                <c:pt idx="3">
                  <c:v>1.5</c:v>
                </c:pt>
                <c:pt idx="4">
                  <c:v>1.5</c:v>
                </c:pt>
                <c:pt idx="5">
                  <c:v>1.5</c:v>
                </c:pt>
                <c:pt idx="6">
                  <c:v>1.5</c:v>
                </c:pt>
                <c:pt idx="7">
                  <c:v>1.5</c:v>
                </c:pt>
                <c:pt idx="8">
                  <c:v>1.5</c:v>
                </c:pt>
                <c:pt idx="9">
                  <c:v>1.5</c:v>
                </c:pt>
                <c:pt idx="10">
                  <c:v>1.5</c:v>
                </c:pt>
                <c:pt idx="11">
                  <c:v>1.5</c:v>
                </c:pt>
                <c:pt idx="12">
                  <c:v>1.5</c:v>
                </c:pt>
                <c:pt idx="13">
                  <c:v>1.5</c:v>
                </c:pt>
                <c:pt idx="14">
                  <c:v>1.5</c:v>
                </c:pt>
                <c:pt idx="15">
                  <c:v>1.5</c:v>
                </c:pt>
                <c:pt idx="16">
                  <c:v>1.5</c:v>
                </c:pt>
                <c:pt idx="17">
                  <c:v>1.5</c:v>
                </c:pt>
                <c:pt idx="18">
                  <c:v>1.5</c:v>
                </c:pt>
                <c:pt idx="19">
                  <c:v>1.5</c:v>
                </c:pt>
                <c:pt idx="20">
                  <c:v>1.5</c:v>
                </c:pt>
                <c:pt idx="21">
                  <c:v>1.5</c:v>
                </c:pt>
                <c:pt idx="22">
                  <c:v>1.5</c:v>
                </c:pt>
                <c:pt idx="23">
                  <c:v>1.5</c:v>
                </c:pt>
                <c:pt idx="24">
                  <c:v>1.5</c:v>
                </c:pt>
                <c:pt idx="25">
                  <c:v>1.5</c:v>
                </c:pt>
                <c:pt idx="26">
                  <c:v>1.5</c:v>
                </c:pt>
                <c:pt idx="27">
                  <c:v>1.5</c:v>
                </c:pt>
                <c:pt idx="28">
                  <c:v>1.5</c:v>
                </c:pt>
                <c:pt idx="29">
                  <c:v>1.5</c:v>
                </c:pt>
                <c:pt idx="30">
                  <c:v>1.5</c:v>
                </c:pt>
                <c:pt idx="31">
                  <c:v>1.5</c:v>
                </c:pt>
                <c:pt idx="32">
                  <c:v>1.5</c:v>
                </c:pt>
                <c:pt idx="33">
                  <c:v>1.5</c:v>
                </c:pt>
                <c:pt idx="34">
                  <c:v>1.5</c:v>
                </c:pt>
                <c:pt idx="35">
                  <c:v>1.5</c:v>
                </c:pt>
                <c:pt idx="36">
                  <c:v>1.5</c:v>
                </c:pt>
                <c:pt idx="37">
                  <c:v>1.5</c:v>
                </c:pt>
                <c:pt idx="38">
                  <c:v>1.5</c:v>
                </c:pt>
                <c:pt idx="39">
                  <c:v>1.5</c:v>
                </c:pt>
                <c:pt idx="40">
                  <c:v>1.5</c:v>
                </c:pt>
                <c:pt idx="41">
                  <c:v>1.5</c:v>
                </c:pt>
                <c:pt idx="42">
                  <c:v>1.5</c:v>
                </c:pt>
                <c:pt idx="43">
                  <c:v>1.5</c:v>
                </c:pt>
                <c:pt idx="44">
                  <c:v>1.5</c:v>
                </c:pt>
                <c:pt idx="45">
                  <c:v>1.5</c:v>
                </c:pt>
                <c:pt idx="46">
                  <c:v>1.5</c:v>
                </c:pt>
                <c:pt idx="47">
                  <c:v>1.5</c:v>
                </c:pt>
                <c:pt idx="48">
                  <c:v>1.5</c:v>
                </c:pt>
                <c:pt idx="49">
                  <c:v>1.5</c:v>
                </c:pt>
                <c:pt idx="50">
                  <c:v>1.5</c:v>
                </c:pt>
                <c:pt idx="51">
                  <c:v>1.5</c:v>
                </c:pt>
                <c:pt idx="52">
                  <c:v>1.5</c:v>
                </c:pt>
                <c:pt idx="53">
                  <c:v>1.5</c:v>
                </c:pt>
                <c:pt idx="54">
                  <c:v>1.5</c:v>
                </c:pt>
                <c:pt idx="55">
                  <c:v>1.5</c:v>
                </c:pt>
                <c:pt idx="56">
                  <c:v>1.5</c:v>
                </c:pt>
                <c:pt idx="57">
                  <c:v>1.5</c:v>
                </c:pt>
                <c:pt idx="58">
                  <c:v>1.5</c:v>
                </c:pt>
                <c:pt idx="59">
                  <c:v>1.5</c:v>
                </c:pt>
                <c:pt idx="60">
                  <c:v>1.5</c:v>
                </c:pt>
                <c:pt idx="61">
                  <c:v>1.5</c:v>
                </c:pt>
                <c:pt idx="62">
                  <c:v>1.5</c:v>
                </c:pt>
                <c:pt idx="63">
                  <c:v>1.5</c:v>
                </c:pt>
                <c:pt idx="64">
                  <c:v>1.5</c:v>
                </c:pt>
                <c:pt idx="65">
                  <c:v>1.5</c:v>
                </c:pt>
                <c:pt idx="66">
                  <c:v>1.5</c:v>
                </c:pt>
                <c:pt idx="67">
                  <c:v>1.5</c:v>
                </c:pt>
                <c:pt idx="68">
                  <c:v>1.5</c:v>
                </c:pt>
                <c:pt idx="69">
                  <c:v>1.45</c:v>
                </c:pt>
                <c:pt idx="70">
                  <c:v>1.45</c:v>
                </c:pt>
                <c:pt idx="71">
                  <c:v>1.45</c:v>
                </c:pt>
                <c:pt idx="72">
                  <c:v>1.45</c:v>
                </c:pt>
                <c:pt idx="73">
                  <c:v>1.45</c:v>
                </c:pt>
                <c:pt idx="74">
                  <c:v>1.5</c:v>
                </c:pt>
                <c:pt idx="75">
                  <c:v>1.5</c:v>
                </c:pt>
                <c:pt idx="76">
                  <c:v>1.5</c:v>
                </c:pt>
                <c:pt idx="77">
                  <c:v>1.5</c:v>
                </c:pt>
                <c:pt idx="78">
                  <c:v>1.5</c:v>
                </c:pt>
                <c:pt idx="79">
                  <c:v>1.45</c:v>
                </c:pt>
                <c:pt idx="80">
                  <c:v>1.4</c:v>
                </c:pt>
                <c:pt idx="81">
                  <c:v>1.5</c:v>
                </c:pt>
                <c:pt idx="82">
                  <c:v>1.5</c:v>
                </c:pt>
                <c:pt idx="83">
                  <c:v>1.5</c:v>
                </c:pt>
                <c:pt idx="84">
                  <c:v>1.4</c:v>
                </c:pt>
                <c:pt idx="85">
                  <c:v>1.4</c:v>
                </c:pt>
                <c:pt idx="86">
                  <c:v>1.4</c:v>
                </c:pt>
                <c:pt idx="87">
                  <c:v>1.4</c:v>
                </c:pt>
                <c:pt idx="88">
                  <c:v>1.5</c:v>
                </c:pt>
                <c:pt idx="89">
                  <c:v>1.5</c:v>
                </c:pt>
                <c:pt idx="90">
                  <c:v>1.5</c:v>
                </c:pt>
                <c:pt idx="91">
                  <c:v>1.5</c:v>
                </c:pt>
                <c:pt idx="92">
                  <c:v>1.5</c:v>
                </c:pt>
                <c:pt idx="93">
                  <c:v>1.5</c:v>
                </c:pt>
                <c:pt idx="94">
                  <c:v>1.5</c:v>
                </c:pt>
                <c:pt idx="95">
                  <c:v>1.5</c:v>
                </c:pt>
                <c:pt idx="96">
                  <c:v>1.5</c:v>
                </c:pt>
                <c:pt idx="97">
                  <c:v>1.5</c:v>
                </c:pt>
                <c:pt idx="98">
                  <c:v>1.5</c:v>
                </c:pt>
                <c:pt idx="99">
                  <c:v>1.5</c:v>
                </c:pt>
                <c:pt idx="100">
                  <c:v>1.5</c:v>
                </c:pt>
                <c:pt idx="101">
                  <c:v>1.4</c:v>
                </c:pt>
                <c:pt idx="102">
                  <c:v>1.4</c:v>
                </c:pt>
                <c:pt idx="103">
                  <c:v>1.4</c:v>
                </c:pt>
                <c:pt idx="104">
                  <c:v>1.4</c:v>
                </c:pt>
                <c:pt idx="105">
                  <c:v>1.4</c:v>
                </c:pt>
                <c:pt idx="106">
                  <c:v>1.4</c:v>
                </c:pt>
                <c:pt idx="107">
                  <c:v>1.4</c:v>
                </c:pt>
                <c:pt idx="108">
                  <c:v>1.5</c:v>
                </c:pt>
                <c:pt idx="109">
                  <c:v>1.5</c:v>
                </c:pt>
                <c:pt idx="110">
                  <c:v>1.5</c:v>
                </c:pt>
                <c:pt idx="111">
                  <c:v>1.5</c:v>
                </c:pt>
                <c:pt idx="112">
                  <c:v>1.5</c:v>
                </c:pt>
                <c:pt idx="113">
                  <c:v>1.5</c:v>
                </c:pt>
                <c:pt idx="114">
                  <c:v>1.5</c:v>
                </c:pt>
                <c:pt idx="115">
                  <c:v>1.5</c:v>
                </c:pt>
                <c:pt idx="116">
                  <c:v>1.5</c:v>
                </c:pt>
                <c:pt idx="117">
                  <c:v>1.5</c:v>
                </c:pt>
                <c:pt idx="118">
                  <c:v>1.5</c:v>
                </c:pt>
                <c:pt idx="119">
                  <c:v>1.5</c:v>
                </c:pt>
                <c:pt idx="120">
                  <c:v>1.5</c:v>
                </c:pt>
                <c:pt idx="121">
                  <c:v>1.5</c:v>
                </c:pt>
                <c:pt idx="122">
                  <c:v>1.5</c:v>
                </c:pt>
                <c:pt idx="123">
                  <c:v>1.5</c:v>
                </c:pt>
                <c:pt idx="124">
                  <c:v>1.5</c:v>
                </c:pt>
                <c:pt idx="125">
                  <c:v>1.5</c:v>
                </c:pt>
                <c:pt idx="126">
                  <c:v>1.5</c:v>
                </c:pt>
                <c:pt idx="127">
                  <c:v>1.5</c:v>
                </c:pt>
                <c:pt idx="128">
                  <c:v>1.5</c:v>
                </c:pt>
                <c:pt idx="129">
                  <c:v>1.5</c:v>
                </c:pt>
                <c:pt idx="130">
                  <c:v>1.5</c:v>
                </c:pt>
                <c:pt idx="131">
                  <c:v>1.5</c:v>
                </c:pt>
                <c:pt idx="132">
                  <c:v>1.5</c:v>
                </c:pt>
                <c:pt idx="133">
                  <c:v>1.5</c:v>
                </c:pt>
                <c:pt idx="134">
                  <c:v>1.5</c:v>
                </c:pt>
                <c:pt idx="135">
                  <c:v>1.5</c:v>
                </c:pt>
                <c:pt idx="136">
                  <c:v>1.5</c:v>
                </c:pt>
                <c:pt idx="137">
                  <c:v>1.5</c:v>
                </c:pt>
                <c:pt idx="138">
                  <c:v>1.5</c:v>
                </c:pt>
                <c:pt idx="139">
                  <c:v>1.5</c:v>
                </c:pt>
                <c:pt idx="140">
                  <c:v>1.5</c:v>
                </c:pt>
                <c:pt idx="141">
                  <c:v>1.5</c:v>
                </c:pt>
                <c:pt idx="142">
                  <c:v>1.5</c:v>
                </c:pt>
                <c:pt idx="143">
                  <c:v>1.5</c:v>
                </c:pt>
                <c:pt idx="144">
                  <c:v>1.5</c:v>
                </c:pt>
                <c:pt idx="145">
                  <c:v>1.5</c:v>
                </c:pt>
                <c:pt idx="146">
                  <c:v>1.5</c:v>
                </c:pt>
                <c:pt idx="147">
                  <c:v>1.5</c:v>
                </c:pt>
                <c:pt idx="148">
                  <c:v>1.5</c:v>
                </c:pt>
                <c:pt idx="149">
                  <c:v>1.5</c:v>
                </c:pt>
                <c:pt idx="150">
                  <c:v>1.5</c:v>
                </c:pt>
                <c:pt idx="151">
                  <c:v>1.5</c:v>
                </c:pt>
                <c:pt idx="152">
                  <c:v>1.5</c:v>
                </c:pt>
                <c:pt idx="153">
                  <c:v>1.5</c:v>
                </c:pt>
                <c:pt idx="154">
                  <c:v>1.5</c:v>
                </c:pt>
                <c:pt idx="155">
                  <c:v>1.5</c:v>
                </c:pt>
                <c:pt idx="156">
                  <c:v>1.5</c:v>
                </c:pt>
                <c:pt idx="157">
                  <c:v>1.5</c:v>
                </c:pt>
                <c:pt idx="158">
                  <c:v>1.5</c:v>
                </c:pt>
                <c:pt idx="159">
                  <c:v>1.5</c:v>
                </c:pt>
                <c:pt idx="160">
                  <c:v>1.5</c:v>
                </c:pt>
                <c:pt idx="161">
                  <c:v>1.5</c:v>
                </c:pt>
                <c:pt idx="162">
                  <c:v>1.5</c:v>
                </c:pt>
                <c:pt idx="163">
                  <c:v>1.5</c:v>
                </c:pt>
                <c:pt idx="164">
                  <c:v>1.5</c:v>
                </c:pt>
                <c:pt idx="165">
                  <c:v>1.5</c:v>
                </c:pt>
                <c:pt idx="166">
                  <c:v>1.5</c:v>
                </c:pt>
                <c:pt idx="167">
                  <c:v>1.5</c:v>
                </c:pt>
                <c:pt idx="168">
                  <c:v>1.5</c:v>
                </c:pt>
                <c:pt idx="169">
                  <c:v>1.5</c:v>
                </c:pt>
                <c:pt idx="170">
                  <c:v>1.5</c:v>
                </c:pt>
                <c:pt idx="171">
                  <c:v>1.5</c:v>
                </c:pt>
                <c:pt idx="172">
                  <c:v>1.5</c:v>
                </c:pt>
                <c:pt idx="173">
                  <c:v>1.4</c:v>
                </c:pt>
                <c:pt idx="174">
                  <c:v>1.4</c:v>
                </c:pt>
                <c:pt idx="175">
                  <c:v>1.4</c:v>
                </c:pt>
                <c:pt idx="176">
                  <c:v>1.4</c:v>
                </c:pt>
                <c:pt idx="177">
                  <c:v>1.4</c:v>
                </c:pt>
                <c:pt idx="178">
                  <c:v>1.4</c:v>
                </c:pt>
                <c:pt idx="179">
                  <c:v>1.4</c:v>
                </c:pt>
                <c:pt idx="180">
                  <c:v>1.4</c:v>
                </c:pt>
                <c:pt idx="181">
                  <c:v>1.4</c:v>
                </c:pt>
                <c:pt idx="182">
                  <c:v>1.4</c:v>
                </c:pt>
                <c:pt idx="183">
                  <c:v>1.4</c:v>
                </c:pt>
                <c:pt idx="184">
                  <c:v>1.4</c:v>
                </c:pt>
                <c:pt idx="185">
                  <c:v>1.4</c:v>
                </c:pt>
                <c:pt idx="186">
                  <c:v>1.4</c:v>
                </c:pt>
                <c:pt idx="187">
                  <c:v>1.4</c:v>
                </c:pt>
                <c:pt idx="188">
                  <c:v>1.4</c:v>
                </c:pt>
                <c:pt idx="189">
                  <c:v>1.4</c:v>
                </c:pt>
                <c:pt idx="190">
                  <c:v>1.4</c:v>
                </c:pt>
                <c:pt idx="191">
                  <c:v>1.4</c:v>
                </c:pt>
                <c:pt idx="192">
                  <c:v>1.4</c:v>
                </c:pt>
                <c:pt idx="193">
                  <c:v>1.3</c:v>
                </c:pt>
                <c:pt idx="194">
                  <c:v>1.3</c:v>
                </c:pt>
                <c:pt idx="195">
                  <c:v>1.3</c:v>
                </c:pt>
                <c:pt idx="196">
                  <c:v>1.3</c:v>
                </c:pt>
                <c:pt idx="197">
                  <c:v>1.3</c:v>
                </c:pt>
                <c:pt idx="198">
                  <c:v>1.3</c:v>
                </c:pt>
                <c:pt idx="199">
                  <c:v>1.3</c:v>
                </c:pt>
                <c:pt idx="200">
                  <c:v>1.3</c:v>
                </c:pt>
                <c:pt idx="201">
                  <c:v>1.3</c:v>
                </c:pt>
                <c:pt idx="202">
                  <c:v>1.3</c:v>
                </c:pt>
                <c:pt idx="203">
                  <c:v>1.3</c:v>
                </c:pt>
                <c:pt idx="204">
                  <c:v>1.3</c:v>
                </c:pt>
                <c:pt idx="205">
                  <c:v>1.3</c:v>
                </c:pt>
                <c:pt idx="206">
                  <c:v>1.3</c:v>
                </c:pt>
                <c:pt idx="207">
                  <c:v>1.3</c:v>
                </c:pt>
                <c:pt idx="208">
                  <c:v>1.3</c:v>
                </c:pt>
                <c:pt idx="209">
                  <c:v>1.3</c:v>
                </c:pt>
                <c:pt idx="210">
                  <c:v>1.3</c:v>
                </c:pt>
                <c:pt idx="211">
                  <c:v>1.3</c:v>
                </c:pt>
                <c:pt idx="212">
                  <c:v>1.3</c:v>
                </c:pt>
                <c:pt idx="213">
                  <c:v>1.3</c:v>
                </c:pt>
                <c:pt idx="214">
                  <c:v>1.3</c:v>
                </c:pt>
                <c:pt idx="215">
                  <c:v>1.3</c:v>
                </c:pt>
                <c:pt idx="216">
                  <c:v>1.3</c:v>
                </c:pt>
                <c:pt idx="217">
                  <c:v>1.3</c:v>
                </c:pt>
                <c:pt idx="218">
                  <c:v>1.2</c:v>
                </c:pt>
                <c:pt idx="219">
                  <c:v>1.2</c:v>
                </c:pt>
                <c:pt idx="220">
                  <c:v>1.2</c:v>
                </c:pt>
                <c:pt idx="221">
                  <c:v>1.2</c:v>
                </c:pt>
                <c:pt idx="222">
                  <c:v>1.2</c:v>
                </c:pt>
                <c:pt idx="223">
                  <c:v>1.2</c:v>
                </c:pt>
                <c:pt idx="224">
                  <c:v>1.2</c:v>
                </c:pt>
                <c:pt idx="225">
                  <c:v>1.2</c:v>
                </c:pt>
                <c:pt idx="226">
                  <c:v>1.2</c:v>
                </c:pt>
                <c:pt idx="227">
                  <c:v>1.2</c:v>
                </c:pt>
                <c:pt idx="228">
                  <c:v>1.2</c:v>
                </c:pt>
                <c:pt idx="229">
                  <c:v>1.2</c:v>
                </c:pt>
                <c:pt idx="230">
                  <c:v>1.2</c:v>
                </c:pt>
                <c:pt idx="231">
                  <c:v>1.2</c:v>
                </c:pt>
                <c:pt idx="232">
                  <c:v>1.2</c:v>
                </c:pt>
                <c:pt idx="233">
                  <c:v>1.2</c:v>
                </c:pt>
                <c:pt idx="234">
                  <c:v>1.2</c:v>
                </c:pt>
                <c:pt idx="235">
                  <c:v>1.2</c:v>
                </c:pt>
                <c:pt idx="236">
                  <c:v>1.2</c:v>
                </c:pt>
                <c:pt idx="237">
                  <c:v>1.2</c:v>
                </c:pt>
                <c:pt idx="238">
                  <c:v>1.1499999999999999</c:v>
                </c:pt>
                <c:pt idx="239">
                  <c:v>1.1499999999999999</c:v>
                </c:pt>
                <c:pt idx="240">
                  <c:v>1.1499999999999999</c:v>
                </c:pt>
                <c:pt idx="241">
                  <c:v>1.1499999999999999</c:v>
                </c:pt>
                <c:pt idx="242">
                  <c:v>1.1499999999999999</c:v>
                </c:pt>
                <c:pt idx="243">
                  <c:v>1.1499999999999999</c:v>
                </c:pt>
                <c:pt idx="244">
                  <c:v>1.1499999999999999</c:v>
                </c:pt>
                <c:pt idx="245">
                  <c:v>1.1000000000000001</c:v>
                </c:pt>
                <c:pt idx="246">
                  <c:v>1.1000000000000001</c:v>
                </c:pt>
                <c:pt idx="247">
                  <c:v>1.1000000000000001</c:v>
                </c:pt>
                <c:pt idx="248">
                  <c:v>1.1000000000000001</c:v>
                </c:pt>
                <c:pt idx="249">
                  <c:v>1.1000000000000001</c:v>
                </c:pt>
                <c:pt idx="250">
                  <c:v>1.1000000000000001</c:v>
                </c:pt>
                <c:pt idx="251">
                  <c:v>1.1000000000000001</c:v>
                </c:pt>
                <c:pt idx="252">
                  <c:v>1.1000000000000001</c:v>
                </c:pt>
                <c:pt idx="253">
                  <c:v>1.1000000000000001</c:v>
                </c:pt>
                <c:pt idx="254">
                  <c:v>1.1000000000000001</c:v>
                </c:pt>
                <c:pt idx="255">
                  <c:v>1.1000000000000001</c:v>
                </c:pt>
                <c:pt idx="256">
                  <c:v>1.1000000000000001</c:v>
                </c:pt>
                <c:pt idx="257">
                  <c:v>1.1000000000000001</c:v>
                </c:pt>
                <c:pt idx="258">
                  <c:v>1.1000000000000001</c:v>
                </c:pt>
                <c:pt idx="259">
                  <c:v>1.1000000000000001</c:v>
                </c:pt>
                <c:pt idx="260">
                  <c:v>1.1000000000000001</c:v>
                </c:pt>
                <c:pt idx="261">
                  <c:v>1.1000000000000001</c:v>
                </c:pt>
              </c:numCache>
            </c:numRef>
          </c:val>
          <c:smooth val="0"/>
        </c:ser>
        <c:dLbls>
          <c:showLegendKey val="0"/>
          <c:showVal val="0"/>
          <c:showCatName val="0"/>
          <c:showSerName val="0"/>
          <c:showPercent val="0"/>
          <c:showBubbleSize val="0"/>
        </c:dLbls>
        <c:marker val="1"/>
        <c:smooth val="0"/>
        <c:axId val="178633728"/>
        <c:axId val="178721536"/>
      </c:lineChart>
      <c:dateAx>
        <c:axId val="178633728"/>
        <c:scaling>
          <c:orientation val="minMax"/>
        </c:scaling>
        <c:delete val="0"/>
        <c:axPos val="b"/>
        <c:numFmt formatCode="mmm\-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5E6A71"/>
                </a:solidFill>
                <a:latin typeface="Corbel" panose="020B0503020204020204" pitchFamily="34" charset="0"/>
                <a:ea typeface="+mn-ea"/>
                <a:cs typeface="+mn-cs"/>
              </a:defRPr>
            </a:pPr>
            <a:endParaRPr lang="nl-NL"/>
          </a:p>
        </c:txPr>
        <c:crossAx val="178721536"/>
        <c:crosses val="autoZero"/>
        <c:auto val="1"/>
        <c:lblOffset val="100"/>
        <c:baseTimeUnit val="days"/>
        <c:majorUnit val="3"/>
        <c:majorTimeUnit val="months"/>
      </c:dateAx>
      <c:valAx>
        <c:axId val="178721536"/>
        <c:scaling>
          <c:orientation val="minMax"/>
          <c:min val="1"/>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5E6A71"/>
                </a:solidFill>
                <a:latin typeface="Corbel" panose="020B0503020204020204" pitchFamily="34" charset="0"/>
                <a:ea typeface="+mn-ea"/>
                <a:cs typeface="+mn-cs"/>
              </a:defRPr>
            </a:pPr>
            <a:endParaRPr lang="nl-NL"/>
          </a:p>
        </c:txPr>
        <c:crossAx val="178633728"/>
        <c:crosses val="autoZero"/>
        <c:crossBetween val="between"/>
      </c:valAx>
      <c:spPr>
        <a:noFill/>
        <a:ln>
          <a:noFill/>
        </a:ln>
        <a:effectLst/>
      </c:spPr>
    </c:plotArea>
    <c:legend>
      <c:legendPos val="b"/>
      <c:layout>
        <c:manualLayout>
          <c:xMode val="edge"/>
          <c:yMode val="edge"/>
          <c:x val="0.46663862905044207"/>
          <c:y val="9.1532740477680563E-2"/>
          <c:w val="0.53025564543394377"/>
          <c:h val="0.21233556988370908"/>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5E6A71"/>
              </a:solidFill>
              <a:latin typeface="Corbel" panose="020B0503020204020204" pitchFamily="34" charset="0"/>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000" b="0">
                <a:solidFill>
                  <a:srgbClr val="000099"/>
                </a:solidFill>
              </a:defRPr>
            </a:pPr>
            <a:r>
              <a:rPr lang="nl-NL" sz="1000" b="0">
                <a:solidFill>
                  <a:srgbClr val="000099"/>
                </a:solidFill>
              </a:rPr>
              <a:t>Aandelen (MSCI AC World)</a:t>
            </a:r>
          </a:p>
        </c:rich>
      </c:tx>
      <c:layout>
        <c:manualLayout>
          <c:xMode val="edge"/>
          <c:yMode val="edge"/>
          <c:x val="1.0577705451586656E-3"/>
          <c:y val="2.2222222222222223E-2"/>
        </c:manualLayout>
      </c:layout>
      <c:overlay val="0"/>
      <c:spPr>
        <a:noFill/>
        <a:ln>
          <a:noFill/>
        </a:ln>
        <a:effectLst/>
      </c:spPr>
    </c:title>
    <c:autoTitleDeleted val="0"/>
    <c:plotArea>
      <c:layout>
        <c:manualLayout>
          <c:layoutTarget val="inner"/>
          <c:xMode val="edge"/>
          <c:yMode val="edge"/>
          <c:x val="8.088451443569554E-2"/>
          <c:y val="0.12984049372236547"/>
          <c:w val="0.85522659667541556"/>
          <c:h val="0.79299738572585288"/>
        </c:manualLayout>
      </c:layout>
      <c:lineChart>
        <c:grouping val="standard"/>
        <c:varyColors val="0"/>
        <c:ser>
          <c:idx val="1"/>
          <c:order val="0"/>
          <c:tx>
            <c:strRef>
              <c:f>Blad3!$C$1</c:f>
              <c:strCache>
                <c:ptCount val="1"/>
                <c:pt idx="0">
                  <c:v>Winstrendement 6,1%</c:v>
                </c:pt>
              </c:strCache>
            </c:strRef>
          </c:tx>
          <c:spPr>
            <a:ln w="28575" cap="rnd">
              <a:solidFill>
                <a:schemeClr val="accent2"/>
              </a:solidFill>
              <a:round/>
              <a:headEnd type="none"/>
              <a:tailEnd type="none"/>
            </a:ln>
            <a:effectLst/>
          </c:spPr>
          <c:marker>
            <c:symbol val="none"/>
          </c:marker>
          <c:cat>
            <c:numRef>
              <c:f>Blad3!$A$2:$A$86</c:f>
              <c:numCache>
                <c:formatCode>m/d/yyyy</c:formatCode>
                <c:ptCount val="85"/>
                <c:pt idx="0">
                  <c:v>42387</c:v>
                </c:pt>
                <c:pt idx="1">
                  <c:v>42369</c:v>
                </c:pt>
                <c:pt idx="2">
                  <c:v>42277</c:v>
                </c:pt>
                <c:pt idx="3">
                  <c:v>42185</c:v>
                </c:pt>
                <c:pt idx="4">
                  <c:v>42094</c:v>
                </c:pt>
                <c:pt idx="5">
                  <c:v>42004</c:v>
                </c:pt>
                <c:pt idx="6">
                  <c:v>41912</c:v>
                </c:pt>
                <c:pt idx="7">
                  <c:v>41820</c:v>
                </c:pt>
                <c:pt idx="8">
                  <c:v>41729</c:v>
                </c:pt>
                <c:pt idx="9">
                  <c:v>41639</c:v>
                </c:pt>
                <c:pt idx="10">
                  <c:v>41547</c:v>
                </c:pt>
                <c:pt idx="11">
                  <c:v>41455</c:v>
                </c:pt>
                <c:pt idx="12">
                  <c:v>41364</c:v>
                </c:pt>
                <c:pt idx="13">
                  <c:v>41274</c:v>
                </c:pt>
                <c:pt idx="14">
                  <c:v>41182</c:v>
                </c:pt>
                <c:pt idx="15">
                  <c:v>41090</c:v>
                </c:pt>
                <c:pt idx="16">
                  <c:v>40999</c:v>
                </c:pt>
                <c:pt idx="17">
                  <c:v>40908</c:v>
                </c:pt>
                <c:pt idx="18">
                  <c:v>40816</c:v>
                </c:pt>
                <c:pt idx="19">
                  <c:v>40724</c:v>
                </c:pt>
                <c:pt idx="20">
                  <c:v>40633</c:v>
                </c:pt>
                <c:pt idx="21">
                  <c:v>40543</c:v>
                </c:pt>
                <c:pt idx="22">
                  <c:v>40451</c:v>
                </c:pt>
                <c:pt idx="23">
                  <c:v>40359</c:v>
                </c:pt>
                <c:pt idx="24">
                  <c:v>40268</c:v>
                </c:pt>
                <c:pt idx="25">
                  <c:v>40178</c:v>
                </c:pt>
                <c:pt idx="26">
                  <c:v>40086</c:v>
                </c:pt>
                <c:pt idx="27">
                  <c:v>39994</c:v>
                </c:pt>
                <c:pt idx="28">
                  <c:v>39903</c:v>
                </c:pt>
                <c:pt idx="29">
                  <c:v>39813</c:v>
                </c:pt>
                <c:pt idx="30">
                  <c:v>39721</c:v>
                </c:pt>
                <c:pt idx="31">
                  <c:v>39629</c:v>
                </c:pt>
                <c:pt idx="32">
                  <c:v>39538</c:v>
                </c:pt>
                <c:pt idx="33">
                  <c:v>39447</c:v>
                </c:pt>
                <c:pt idx="34">
                  <c:v>39355</c:v>
                </c:pt>
                <c:pt idx="35">
                  <c:v>39263</c:v>
                </c:pt>
                <c:pt idx="36">
                  <c:v>39172</c:v>
                </c:pt>
                <c:pt idx="37">
                  <c:v>39082</c:v>
                </c:pt>
                <c:pt idx="38">
                  <c:v>38990</c:v>
                </c:pt>
                <c:pt idx="39">
                  <c:v>38898</c:v>
                </c:pt>
                <c:pt idx="40">
                  <c:v>38807</c:v>
                </c:pt>
                <c:pt idx="41">
                  <c:v>38717</c:v>
                </c:pt>
                <c:pt idx="42">
                  <c:v>38625</c:v>
                </c:pt>
                <c:pt idx="43">
                  <c:v>38533</c:v>
                </c:pt>
                <c:pt idx="44">
                  <c:v>38442</c:v>
                </c:pt>
                <c:pt idx="45">
                  <c:v>38352</c:v>
                </c:pt>
                <c:pt idx="46">
                  <c:v>38260</c:v>
                </c:pt>
                <c:pt idx="47">
                  <c:v>38168</c:v>
                </c:pt>
                <c:pt idx="48">
                  <c:v>38077</c:v>
                </c:pt>
                <c:pt idx="49">
                  <c:v>37986</c:v>
                </c:pt>
                <c:pt idx="50">
                  <c:v>37894</c:v>
                </c:pt>
                <c:pt idx="51">
                  <c:v>37802</c:v>
                </c:pt>
                <c:pt idx="52">
                  <c:v>37711</c:v>
                </c:pt>
                <c:pt idx="53">
                  <c:v>37621</c:v>
                </c:pt>
                <c:pt idx="54">
                  <c:v>37529</c:v>
                </c:pt>
                <c:pt idx="55">
                  <c:v>37437</c:v>
                </c:pt>
                <c:pt idx="56">
                  <c:v>37346</c:v>
                </c:pt>
                <c:pt idx="57">
                  <c:v>37256</c:v>
                </c:pt>
                <c:pt idx="58">
                  <c:v>37164</c:v>
                </c:pt>
                <c:pt idx="59">
                  <c:v>37072</c:v>
                </c:pt>
                <c:pt idx="60">
                  <c:v>36981</c:v>
                </c:pt>
                <c:pt idx="61">
                  <c:v>36891</c:v>
                </c:pt>
                <c:pt idx="62">
                  <c:v>36799</c:v>
                </c:pt>
                <c:pt idx="63">
                  <c:v>36707</c:v>
                </c:pt>
                <c:pt idx="64">
                  <c:v>36616</c:v>
                </c:pt>
                <c:pt idx="65">
                  <c:v>36525</c:v>
                </c:pt>
                <c:pt idx="66">
                  <c:v>36433</c:v>
                </c:pt>
                <c:pt idx="67">
                  <c:v>36341</c:v>
                </c:pt>
                <c:pt idx="68">
                  <c:v>36250</c:v>
                </c:pt>
                <c:pt idx="69">
                  <c:v>36160</c:v>
                </c:pt>
                <c:pt idx="70">
                  <c:v>36068</c:v>
                </c:pt>
                <c:pt idx="71">
                  <c:v>35976</c:v>
                </c:pt>
                <c:pt idx="72">
                  <c:v>35885</c:v>
                </c:pt>
                <c:pt idx="73">
                  <c:v>35795</c:v>
                </c:pt>
                <c:pt idx="74">
                  <c:v>35703</c:v>
                </c:pt>
                <c:pt idx="75">
                  <c:v>35611</c:v>
                </c:pt>
                <c:pt idx="76">
                  <c:v>35520</c:v>
                </c:pt>
                <c:pt idx="77">
                  <c:v>35430</c:v>
                </c:pt>
                <c:pt idx="78">
                  <c:v>35338</c:v>
                </c:pt>
                <c:pt idx="79">
                  <c:v>35246</c:v>
                </c:pt>
                <c:pt idx="80">
                  <c:v>35155</c:v>
                </c:pt>
                <c:pt idx="81">
                  <c:v>35064</c:v>
                </c:pt>
                <c:pt idx="82">
                  <c:v>34972</c:v>
                </c:pt>
                <c:pt idx="83">
                  <c:v>34880</c:v>
                </c:pt>
                <c:pt idx="84">
                  <c:v>34789</c:v>
                </c:pt>
              </c:numCache>
            </c:numRef>
          </c:cat>
          <c:val>
            <c:numRef>
              <c:f>Blad3!$C$2:$C$86</c:f>
              <c:numCache>
                <c:formatCode>General</c:formatCode>
                <c:ptCount val="85"/>
                <c:pt idx="0">
                  <c:v>6.1056025008547854</c:v>
                </c:pt>
                <c:pt idx="1">
                  <c:v>5.5721792235725465</c:v>
                </c:pt>
                <c:pt idx="2">
                  <c:v>5.8128382345247722</c:v>
                </c:pt>
                <c:pt idx="3">
                  <c:v>5.5140470348212069</c:v>
                </c:pt>
                <c:pt idx="4">
                  <c:v>5.6468143496846253</c:v>
                </c:pt>
                <c:pt idx="5">
                  <c:v>5.8097988066673256</c:v>
                </c:pt>
                <c:pt idx="6">
                  <c:v>5.8740946551612732</c:v>
                </c:pt>
                <c:pt idx="7">
                  <c:v>5.6748535887774096</c:v>
                </c:pt>
                <c:pt idx="8">
                  <c:v>5.774805677788942</c:v>
                </c:pt>
                <c:pt idx="9">
                  <c:v>5.8702670971529205</c:v>
                </c:pt>
                <c:pt idx="10">
                  <c:v>5.8620083240518195</c:v>
                </c:pt>
                <c:pt idx="11">
                  <c:v>6.2946526925376887</c:v>
                </c:pt>
                <c:pt idx="12">
                  <c:v>6.1861664944850325</c:v>
                </c:pt>
                <c:pt idx="13">
                  <c:v>6.6408558735049779</c:v>
                </c:pt>
                <c:pt idx="14">
                  <c:v>6.6966677381335051</c:v>
                </c:pt>
                <c:pt idx="15">
                  <c:v>7.239504528310083</c:v>
                </c:pt>
                <c:pt idx="16">
                  <c:v>6.872379905161158</c:v>
                </c:pt>
                <c:pt idx="17">
                  <c:v>7.6281723661827865</c:v>
                </c:pt>
                <c:pt idx="18">
                  <c:v>8.5884828445055188</c:v>
                </c:pt>
                <c:pt idx="19">
                  <c:v>6.993789514910759</c:v>
                </c:pt>
                <c:pt idx="20">
                  <c:v>6.7042102440332529</c:v>
                </c:pt>
                <c:pt idx="21">
                  <c:v>6.8076763358362893</c:v>
                </c:pt>
                <c:pt idx="22">
                  <c:v>6.7293392461794177</c:v>
                </c:pt>
                <c:pt idx="23">
                  <c:v>7.1281426198775382</c:v>
                </c:pt>
                <c:pt idx="24">
                  <c:v>5.7160495238530746</c:v>
                </c:pt>
                <c:pt idx="25">
                  <c:v>4.7078762770114402</c:v>
                </c:pt>
                <c:pt idx="26">
                  <c:v>2.9821992526608674</c:v>
                </c:pt>
                <c:pt idx="27">
                  <c:v>4.0538184943307343</c:v>
                </c:pt>
                <c:pt idx="28">
                  <c:v>6.2665672371331711</c:v>
                </c:pt>
                <c:pt idx="29">
                  <c:v>6.6600510159907822</c:v>
                </c:pt>
                <c:pt idx="30">
                  <c:v>7.4895146794487726</c:v>
                </c:pt>
                <c:pt idx="31">
                  <c:v>6.5659450693035497</c:v>
                </c:pt>
                <c:pt idx="32">
                  <c:v>6.6973853407629669</c:v>
                </c:pt>
                <c:pt idx="33">
                  <c:v>6.1268878473179553</c:v>
                </c:pt>
                <c:pt idx="34">
                  <c:v>6.0843904961820447</c:v>
                </c:pt>
                <c:pt idx="35">
                  <c:v>6.1104152027130239</c:v>
                </c:pt>
                <c:pt idx="36">
                  <c:v>6.2104857841980392</c:v>
                </c:pt>
                <c:pt idx="37">
                  <c:v>6.0272915762572925</c:v>
                </c:pt>
                <c:pt idx="38">
                  <c:v>6.2750216488246888</c:v>
                </c:pt>
                <c:pt idx="39">
                  <c:v>6.3606353002537892</c:v>
                </c:pt>
                <c:pt idx="40">
                  <c:v>5.9913604582192477</c:v>
                </c:pt>
                <c:pt idx="41">
                  <c:v>6.2867776492481013</c:v>
                </c:pt>
                <c:pt idx="42">
                  <c:v>6.259075659706574</c:v>
                </c:pt>
                <c:pt idx="43">
                  <c:v>6.5106286011914438</c:v>
                </c:pt>
                <c:pt idx="44">
                  <c:v>6.2695138618951489</c:v>
                </c:pt>
                <c:pt idx="45">
                  <c:v>5.8479190180174383</c:v>
                </c:pt>
                <c:pt idx="46">
                  <c:v>5.8756823136086673</c:v>
                </c:pt>
                <c:pt idx="47">
                  <c:v>5.357764740550242</c:v>
                </c:pt>
                <c:pt idx="48">
                  <c:v>4.8511897542872395</c:v>
                </c:pt>
                <c:pt idx="49">
                  <c:v>4.4931098160970153</c:v>
                </c:pt>
                <c:pt idx="50">
                  <c:v>4.6301440900840829</c:v>
                </c:pt>
                <c:pt idx="51">
                  <c:v>4.2882382202096085</c:v>
                </c:pt>
                <c:pt idx="52">
                  <c:v>4.4222936668332391</c:v>
                </c:pt>
                <c:pt idx="53">
                  <c:v>3.9105271390583454</c:v>
                </c:pt>
                <c:pt idx="54">
                  <c:v>4.1108279207432377</c:v>
                </c:pt>
                <c:pt idx="55">
                  <c:v>2.9302483678516587</c:v>
                </c:pt>
                <c:pt idx="56">
                  <c:v>2.7689479105519066</c:v>
                </c:pt>
                <c:pt idx="57">
                  <c:v>3.2364449593987978</c:v>
                </c:pt>
                <c:pt idx="58">
                  <c:v>4.7740672666077861</c:v>
                </c:pt>
                <c:pt idx="59">
                  <c:v>4.7162469992878471</c:v>
                </c:pt>
                <c:pt idx="60">
                  <c:v>5.1415732185734191</c:v>
                </c:pt>
                <c:pt idx="61">
                  <c:v>4.580453373274886</c:v>
                </c:pt>
                <c:pt idx="62">
                  <c:v>4.087989894488981</c:v>
                </c:pt>
                <c:pt idx="63">
                  <c:v>3.8901726458620236</c:v>
                </c:pt>
                <c:pt idx="64">
                  <c:v>3.3978355787363452</c:v>
                </c:pt>
                <c:pt idx="65">
                  <c:v>3.1305763391040289</c:v>
                </c:pt>
                <c:pt idx="66">
                  <c:v>3.3081691930052068</c:v>
                </c:pt>
                <c:pt idx="67">
                  <c:v>3.7197122430608771</c:v>
                </c:pt>
                <c:pt idx="68">
                  <c:v>3.483094799391155</c:v>
                </c:pt>
                <c:pt idx="69">
                  <c:v>3.4412983330350873</c:v>
                </c:pt>
                <c:pt idx="70">
                  <c:v>4.7715159583351232</c:v>
                </c:pt>
                <c:pt idx="71">
                  <c:v>4.0766574670096496</c:v>
                </c:pt>
                <c:pt idx="72">
                  <c:v>3.9531472982214795</c:v>
                </c:pt>
                <c:pt idx="73">
                  <c:v>4.4913339711027573</c:v>
                </c:pt>
                <c:pt idx="74">
                  <c:v>4.3157022510702943</c:v>
                </c:pt>
                <c:pt idx="75">
                  <c:v>4.2695995969497984</c:v>
                </c:pt>
                <c:pt idx="76">
                  <c:v>4.8200436695956466</c:v>
                </c:pt>
                <c:pt idx="77">
                  <c:v>4.5863354720944427</c:v>
                </c:pt>
                <c:pt idx="78">
                  <c:v>4.3995107744018869</c:v>
                </c:pt>
                <c:pt idx="79">
                  <c:v>4.3608707786770857</c:v>
                </c:pt>
                <c:pt idx="80">
                  <c:v>4.4200653285655571</c:v>
                </c:pt>
                <c:pt idx="81">
                  <c:v>4.7512032422210932</c:v>
                </c:pt>
                <c:pt idx="82">
                  <c:v>4.8397556891328133</c:v>
                </c:pt>
                <c:pt idx="83">
                  <c:v>4.7851698017504152</c:v>
                </c:pt>
                <c:pt idx="84">
                  <c:v>4.5982296815725947</c:v>
                </c:pt>
              </c:numCache>
            </c:numRef>
          </c:val>
          <c:smooth val="0"/>
        </c:ser>
        <c:ser>
          <c:idx val="0"/>
          <c:order val="1"/>
          <c:tx>
            <c:strRef>
              <c:f>Blad3!$B$1</c:f>
              <c:strCache>
                <c:ptCount val="1"/>
                <c:pt idx="0">
                  <c:v>Dividendrendement 2,8%</c:v>
                </c:pt>
              </c:strCache>
            </c:strRef>
          </c:tx>
          <c:spPr>
            <a:ln w="28575" cap="rnd">
              <a:solidFill>
                <a:schemeClr val="accent1"/>
              </a:solidFill>
              <a:round/>
              <a:headEnd type="none"/>
              <a:tailEnd type="none"/>
            </a:ln>
            <a:effectLst/>
          </c:spPr>
          <c:marker>
            <c:symbol val="none"/>
          </c:marker>
          <c:cat>
            <c:numRef>
              <c:f>Blad3!$A$2:$A$86</c:f>
              <c:numCache>
                <c:formatCode>m/d/yyyy</c:formatCode>
                <c:ptCount val="85"/>
                <c:pt idx="0">
                  <c:v>42387</c:v>
                </c:pt>
                <c:pt idx="1">
                  <c:v>42369</c:v>
                </c:pt>
                <c:pt idx="2">
                  <c:v>42277</c:v>
                </c:pt>
                <c:pt idx="3">
                  <c:v>42185</c:v>
                </c:pt>
                <c:pt idx="4">
                  <c:v>42094</c:v>
                </c:pt>
                <c:pt idx="5">
                  <c:v>42004</c:v>
                </c:pt>
                <c:pt idx="6">
                  <c:v>41912</c:v>
                </c:pt>
                <c:pt idx="7">
                  <c:v>41820</c:v>
                </c:pt>
                <c:pt idx="8">
                  <c:v>41729</c:v>
                </c:pt>
                <c:pt idx="9">
                  <c:v>41639</c:v>
                </c:pt>
                <c:pt idx="10">
                  <c:v>41547</c:v>
                </c:pt>
                <c:pt idx="11">
                  <c:v>41455</c:v>
                </c:pt>
                <c:pt idx="12">
                  <c:v>41364</c:v>
                </c:pt>
                <c:pt idx="13">
                  <c:v>41274</c:v>
                </c:pt>
                <c:pt idx="14">
                  <c:v>41182</c:v>
                </c:pt>
                <c:pt idx="15">
                  <c:v>41090</c:v>
                </c:pt>
                <c:pt idx="16">
                  <c:v>40999</c:v>
                </c:pt>
                <c:pt idx="17">
                  <c:v>40908</c:v>
                </c:pt>
                <c:pt idx="18">
                  <c:v>40816</c:v>
                </c:pt>
                <c:pt idx="19">
                  <c:v>40724</c:v>
                </c:pt>
                <c:pt idx="20">
                  <c:v>40633</c:v>
                </c:pt>
                <c:pt idx="21">
                  <c:v>40543</c:v>
                </c:pt>
                <c:pt idx="22">
                  <c:v>40451</c:v>
                </c:pt>
                <c:pt idx="23">
                  <c:v>40359</c:v>
                </c:pt>
                <c:pt idx="24">
                  <c:v>40268</c:v>
                </c:pt>
                <c:pt idx="25">
                  <c:v>40178</c:v>
                </c:pt>
                <c:pt idx="26">
                  <c:v>40086</c:v>
                </c:pt>
                <c:pt idx="27">
                  <c:v>39994</c:v>
                </c:pt>
                <c:pt idx="28">
                  <c:v>39903</c:v>
                </c:pt>
                <c:pt idx="29">
                  <c:v>39813</c:v>
                </c:pt>
                <c:pt idx="30">
                  <c:v>39721</c:v>
                </c:pt>
                <c:pt idx="31">
                  <c:v>39629</c:v>
                </c:pt>
                <c:pt idx="32">
                  <c:v>39538</c:v>
                </c:pt>
                <c:pt idx="33">
                  <c:v>39447</c:v>
                </c:pt>
                <c:pt idx="34">
                  <c:v>39355</c:v>
                </c:pt>
                <c:pt idx="35">
                  <c:v>39263</c:v>
                </c:pt>
                <c:pt idx="36">
                  <c:v>39172</c:v>
                </c:pt>
                <c:pt idx="37">
                  <c:v>39082</c:v>
                </c:pt>
                <c:pt idx="38">
                  <c:v>38990</c:v>
                </c:pt>
                <c:pt idx="39">
                  <c:v>38898</c:v>
                </c:pt>
                <c:pt idx="40">
                  <c:v>38807</c:v>
                </c:pt>
                <c:pt idx="41">
                  <c:v>38717</c:v>
                </c:pt>
                <c:pt idx="42">
                  <c:v>38625</c:v>
                </c:pt>
                <c:pt idx="43">
                  <c:v>38533</c:v>
                </c:pt>
                <c:pt idx="44">
                  <c:v>38442</c:v>
                </c:pt>
                <c:pt idx="45">
                  <c:v>38352</c:v>
                </c:pt>
                <c:pt idx="46">
                  <c:v>38260</c:v>
                </c:pt>
                <c:pt idx="47">
                  <c:v>38168</c:v>
                </c:pt>
                <c:pt idx="48">
                  <c:v>38077</c:v>
                </c:pt>
                <c:pt idx="49">
                  <c:v>37986</c:v>
                </c:pt>
                <c:pt idx="50">
                  <c:v>37894</c:v>
                </c:pt>
                <c:pt idx="51">
                  <c:v>37802</c:v>
                </c:pt>
                <c:pt idx="52">
                  <c:v>37711</c:v>
                </c:pt>
                <c:pt idx="53">
                  <c:v>37621</c:v>
                </c:pt>
                <c:pt idx="54">
                  <c:v>37529</c:v>
                </c:pt>
                <c:pt idx="55">
                  <c:v>37437</c:v>
                </c:pt>
                <c:pt idx="56">
                  <c:v>37346</c:v>
                </c:pt>
                <c:pt idx="57">
                  <c:v>37256</c:v>
                </c:pt>
                <c:pt idx="58">
                  <c:v>37164</c:v>
                </c:pt>
                <c:pt idx="59">
                  <c:v>37072</c:v>
                </c:pt>
                <c:pt idx="60">
                  <c:v>36981</c:v>
                </c:pt>
                <c:pt idx="61">
                  <c:v>36891</c:v>
                </c:pt>
                <c:pt idx="62">
                  <c:v>36799</c:v>
                </c:pt>
                <c:pt idx="63">
                  <c:v>36707</c:v>
                </c:pt>
                <c:pt idx="64">
                  <c:v>36616</c:v>
                </c:pt>
                <c:pt idx="65">
                  <c:v>36525</c:v>
                </c:pt>
                <c:pt idx="66">
                  <c:v>36433</c:v>
                </c:pt>
                <c:pt idx="67">
                  <c:v>36341</c:v>
                </c:pt>
                <c:pt idx="68">
                  <c:v>36250</c:v>
                </c:pt>
                <c:pt idx="69">
                  <c:v>36160</c:v>
                </c:pt>
                <c:pt idx="70">
                  <c:v>36068</c:v>
                </c:pt>
                <c:pt idx="71">
                  <c:v>35976</c:v>
                </c:pt>
                <c:pt idx="72">
                  <c:v>35885</c:v>
                </c:pt>
                <c:pt idx="73">
                  <c:v>35795</c:v>
                </c:pt>
                <c:pt idx="74">
                  <c:v>35703</c:v>
                </c:pt>
                <c:pt idx="75">
                  <c:v>35611</c:v>
                </c:pt>
                <c:pt idx="76">
                  <c:v>35520</c:v>
                </c:pt>
                <c:pt idx="77">
                  <c:v>35430</c:v>
                </c:pt>
                <c:pt idx="78">
                  <c:v>35338</c:v>
                </c:pt>
                <c:pt idx="79">
                  <c:v>35246</c:v>
                </c:pt>
                <c:pt idx="80">
                  <c:v>35155</c:v>
                </c:pt>
                <c:pt idx="81">
                  <c:v>35064</c:v>
                </c:pt>
                <c:pt idx="82">
                  <c:v>34972</c:v>
                </c:pt>
                <c:pt idx="83">
                  <c:v>34880</c:v>
                </c:pt>
                <c:pt idx="84">
                  <c:v>34789</c:v>
                </c:pt>
              </c:numCache>
            </c:numRef>
          </c:cat>
          <c:val>
            <c:numRef>
              <c:f>Blad3!$B$2:$B$86</c:f>
              <c:numCache>
                <c:formatCode>General</c:formatCode>
                <c:ptCount val="85"/>
                <c:pt idx="0">
                  <c:v>2.8391000000000002</c:v>
                </c:pt>
                <c:pt idx="1">
                  <c:v>2.6107</c:v>
                </c:pt>
                <c:pt idx="2">
                  <c:v>2.7639999999999998</c:v>
                </c:pt>
                <c:pt idx="3">
                  <c:v>2.4876999999999998</c:v>
                </c:pt>
                <c:pt idx="4">
                  <c:v>2.4220000000000002</c:v>
                </c:pt>
                <c:pt idx="5">
                  <c:v>2.5198999999999998</c:v>
                </c:pt>
                <c:pt idx="6">
                  <c:v>2.5550999999999999</c:v>
                </c:pt>
                <c:pt idx="7">
                  <c:v>2.54</c:v>
                </c:pt>
                <c:pt idx="8">
                  <c:v>2.5611999999999999</c:v>
                </c:pt>
                <c:pt idx="9">
                  <c:v>2.4321000000000002</c:v>
                </c:pt>
                <c:pt idx="10">
                  <c:v>2.6213000000000002</c:v>
                </c:pt>
                <c:pt idx="11">
                  <c:v>2.7025000000000001</c:v>
                </c:pt>
                <c:pt idx="12">
                  <c:v>2.6482999999999999</c:v>
                </c:pt>
                <c:pt idx="13">
                  <c:v>2.8149000000000002</c:v>
                </c:pt>
                <c:pt idx="14">
                  <c:v>2.7797000000000001</c:v>
                </c:pt>
                <c:pt idx="15">
                  <c:v>2.9274</c:v>
                </c:pt>
                <c:pt idx="16">
                  <c:v>2.7121</c:v>
                </c:pt>
                <c:pt idx="17">
                  <c:v>2.9245999999999999</c:v>
                </c:pt>
                <c:pt idx="18">
                  <c:v>3.0948000000000002</c:v>
                </c:pt>
                <c:pt idx="19">
                  <c:v>2.5697999999999999</c:v>
                </c:pt>
                <c:pt idx="20">
                  <c:v>2.3892000000000002</c:v>
                </c:pt>
                <c:pt idx="21">
                  <c:v>2.3778000000000001</c:v>
                </c:pt>
                <c:pt idx="22">
                  <c:v>2.4971000000000001</c:v>
                </c:pt>
                <c:pt idx="23">
                  <c:v>2.6183999999999998</c:v>
                </c:pt>
                <c:pt idx="24">
                  <c:v>2.3043999999999998</c:v>
                </c:pt>
                <c:pt idx="25">
                  <c:v>2.4641000000000002</c:v>
                </c:pt>
                <c:pt idx="26">
                  <c:v>2.6802999999999999</c:v>
                </c:pt>
                <c:pt idx="27">
                  <c:v>3.3378999999999999</c:v>
                </c:pt>
                <c:pt idx="28">
                  <c:v>4.2073</c:v>
                </c:pt>
                <c:pt idx="29">
                  <c:v>3.9626000000000001</c:v>
                </c:pt>
                <c:pt idx="30">
                  <c:v>3.1471</c:v>
                </c:pt>
                <c:pt idx="31">
                  <c:v>2.7465000000000002</c:v>
                </c:pt>
                <c:pt idx="32">
                  <c:v>2.7111000000000001</c:v>
                </c:pt>
                <c:pt idx="33">
                  <c:v>2.2824</c:v>
                </c:pt>
                <c:pt idx="34">
                  <c:v>2.2061000000000002</c:v>
                </c:pt>
                <c:pt idx="35">
                  <c:v>2.1259000000000001</c:v>
                </c:pt>
                <c:pt idx="36">
                  <c:v>2.1126999999999998</c:v>
                </c:pt>
                <c:pt idx="37">
                  <c:v>2.0693000000000001</c:v>
                </c:pt>
                <c:pt idx="38">
                  <c:v>2.1482999999999999</c:v>
                </c:pt>
                <c:pt idx="39">
                  <c:v>2.1878000000000002</c:v>
                </c:pt>
                <c:pt idx="40">
                  <c:v>1.99</c:v>
                </c:pt>
                <c:pt idx="41">
                  <c:v>2.0255000000000001</c:v>
                </c:pt>
                <c:pt idx="42">
                  <c:v>2.0621</c:v>
                </c:pt>
                <c:pt idx="43">
                  <c:v>2.1516999999999999</c:v>
                </c:pt>
                <c:pt idx="44">
                  <c:v>2.0807000000000002</c:v>
                </c:pt>
                <c:pt idx="45">
                  <c:v>2.0076000000000001</c:v>
                </c:pt>
                <c:pt idx="46">
                  <c:v>2.0872999999999999</c:v>
                </c:pt>
                <c:pt idx="47">
                  <c:v>2.0063</c:v>
                </c:pt>
                <c:pt idx="48">
                  <c:v>1.9388000000000001</c:v>
                </c:pt>
                <c:pt idx="49">
                  <c:v>1.9359</c:v>
                </c:pt>
                <c:pt idx="50">
                  <c:v>2.1566999999999998</c:v>
                </c:pt>
                <c:pt idx="51">
                  <c:v>2.1568000000000001</c:v>
                </c:pt>
                <c:pt idx="52">
                  <c:v>2.4853000000000001</c:v>
                </c:pt>
                <c:pt idx="53">
                  <c:v>2.2786</c:v>
                </c:pt>
                <c:pt idx="54">
                  <c:v>2.4371</c:v>
                </c:pt>
                <c:pt idx="55">
                  <c:v>1.9561999999999999</c:v>
                </c:pt>
                <c:pt idx="56">
                  <c:v>1.752</c:v>
                </c:pt>
                <c:pt idx="57">
                  <c:v>1.7448999999999999</c:v>
                </c:pt>
                <c:pt idx="58">
                  <c:v>2.0118999999999998</c:v>
                </c:pt>
                <c:pt idx="59">
                  <c:v>1.6748000000000001</c:v>
                </c:pt>
                <c:pt idx="60">
                  <c:v>1.7282999999999999</c:v>
                </c:pt>
                <c:pt idx="61">
                  <c:v>1.5067999999999999</c:v>
                </c:pt>
                <c:pt idx="62">
                  <c:v>1.3402000000000001</c:v>
                </c:pt>
                <c:pt idx="63">
                  <c:v>1.3724000000000001</c:v>
                </c:pt>
                <c:pt idx="64">
                  <c:v>1.2531000000000001</c:v>
                </c:pt>
                <c:pt idx="65">
                  <c:v>1.2458</c:v>
                </c:pt>
                <c:pt idx="66">
                  <c:v>1.5208999999999999</c:v>
                </c:pt>
                <c:pt idx="67">
                  <c:v>1.48</c:v>
                </c:pt>
                <c:pt idx="68">
                  <c:v>1.5736000000000001</c:v>
                </c:pt>
                <c:pt idx="69">
                  <c:v>1.6053999999999999</c:v>
                </c:pt>
                <c:pt idx="70">
                  <c:v>2.0057</c:v>
                </c:pt>
                <c:pt idx="71">
                  <c:v>1.6537999999999999</c:v>
                </c:pt>
                <c:pt idx="72">
                  <c:v>1.5653999999999999</c:v>
                </c:pt>
                <c:pt idx="73">
                  <c:v>1.7050000000000001</c:v>
                </c:pt>
                <c:pt idx="74">
                  <c:v>1.6867000000000001</c:v>
                </c:pt>
                <c:pt idx="75">
                  <c:v>1.6795</c:v>
                </c:pt>
                <c:pt idx="76">
                  <c:v>1.8501000000000001</c:v>
                </c:pt>
                <c:pt idx="77">
                  <c:v>1.8955</c:v>
                </c:pt>
                <c:pt idx="78">
                  <c:v>1.9399</c:v>
                </c:pt>
                <c:pt idx="79">
                  <c:v>2.0076999999999998</c:v>
                </c:pt>
                <c:pt idx="80">
                  <c:v>2.0112999999999999</c:v>
                </c:pt>
                <c:pt idx="81">
                  <c:v>2.0623</c:v>
                </c:pt>
                <c:pt idx="82">
                  <c:v>2.1385999999999998</c:v>
                </c:pt>
                <c:pt idx="83">
                  <c:v>2.2174999999999998</c:v>
                </c:pt>
                <c:pt idx="84">
                  <c:v>2.1181999999999999</c:v>
                </c:pt>
              </c:numCache>
            </c:numRef>
          </c:val>
          <c:smooth val="0"/>
        </c:ser>
        <c:dLbls>
          <c:showLegendKey val="0"/>
          <c:showVal val="0"/>
          <c:showCatName val="0"/>
          <c:showSerName val="0"/>
          <c:showPercent val="0"/>
          <c:showBubbleSize val="0"/>
        </c:dLbls>
        <c:marker val="1"/>
        <c:smooth val="0"/>
        <c:axId val="178768128"/>
        <c:axId val="179441664"/>
      </c:lineChart>
      <c:dateAx>
        <c:axId val="178768128"/>
        <c:scaling>
          <c:orientation val="minMax"/>
        </c:scaling>
        <c:delete val="0"/>
        <c:axPos val="b"/>
        <c:numFmt formatCode="yyyy" sourceLinked="0"/>
        <c:majorTickMark val="none"/>
        <c:minorTickMark val="none"/>
        <c:tickLblPos val="low"/>
        <c:spPr>
          <a:noFill/>
          <a:ln w="9525" cap="flat" cmpd="sng" algn="ctr">
            <a:solidFill>
              <a:schemeClr val="tx1">
                <a:lumMod val="15000"/>
                <a:lumOff val="85000"/>
              </a:schemeClr>
            </a:solidFill>
            <a:round/>
          </a:ln>
          <a:effectLst/>
        </c:spPr>
        <c:txPr>
          <a:bodyPr rot="-60000000" vert="horz"/>
          <a:lstStyle/>
          <a:p>
            <a:pPr>
              <a:defRPr/>
            </a:pPr>
            <a:endParaRPr lang="nl-NL"/>
          </a:p>
        </c:txPr>
        <c:crossAx val="179441664"/>
        <c:crosses val="autoZero"/>
        <c:auto val="1"/>
        <c:lblOffset val="100"/>
        <c:baseTimeUnit val="days"/>
        <c:majorUnit val="5"/>
        <c:majorTimeUnit val="years"/>
      </c:dateAx>
      <c:valAx>
        <c:axId val="179441664"/>
        <c:scaling>
          <c:orientation val="minMax"/>
          <c:max val="10"/>
          <c:min val="-2"/>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nl-NL"/>
          </a:p>
        </c:txPr>
        <c:crossAx val="178768128"/>
        <c:crosses val="autoZero"/>
        <c:crossBetween val="between"/>
      </c:valAx>
      <c:spPr>
        <a:noFill/>
        <a:ln>
          <a:noFill/>
        </a:ln>
        <a:effectLst/>
      </c:spPr>
    </c:plotArea>
    <c:legend>
      <c:legendPos val="b"/>
      <c:layout>
        <c:manualLayout>
          <c:xMode val="edge"/>
          <c:yMode val="edge"/>
          <c:x val="6.7572329251842381E-2"/>
          <c:y val="0.12434075130627156"/>
          <c:w val="0.50675585835946113"/>
          <c:h val="0.13413509540512614"/>
        </c:manualLayout>
      </c:layout>
      <c:overlay val="0"/>
      <c:spPr>
        <a:noFill/>
        <a:ln>
          <a:noFill/>
        </a:ln>
        <a:effectLst/>
      </c:spPr>
      <c:txPr>
        <a:bodyPr rot="0" vert="horz"/>
        <a:lstStyle/>
        <a:p>
          <a:pPr>
            <a:defRPr/>
          </a:pPr>
          <a:endParaRPr lang="nl-NL"/>
        </a:p>
      </c:txPr>
    </c:legend>
    <c:plotVisOnly val="1"/>
    <c:dispBlanksAs val="gap"/>
    <c:showDLblsOverMax val="0"/>
  </c:chart>
  <c:spPr>
    <a:noFill/>
    <a:ln>
      <a:noFill/>
    </a:ln>
    <a:effectLst/>
  </c:spPr>
  <c:txPr>
    <a:bodyPr/>
    <a:lstStyle/>
    <a:p>
      <a:pPr>
        <a:defRPr sz="1000"/>
      </a:pPr>
      <a:endParaRPr lang="nl-NL"/>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2"/>
            <a:ext cx="4769728" cy="493633"/>
          </a:xfrm>
          <a:prstGeom prst="rect">
            <a:avLst/>
          </a:prstGeom>
        </p:spPr>
        <p:txBody>
          <a:bodyPr vert="horz" lIns="91440" tIns="45720" rIns="91440" bIns="45720" rtlCol="0"/>
          <a:lstStyle>
            <a:lvl1pPr algn="l">
              <a:defRPr sz="1200"/>
            </a:lvl1pPr>
          </a:lstStyle>
          <a:p>
            <a:endParaRPr lang="nl-NL" b="1">
              <a:latin typeface="Corbel"/>
              <a:cs typeface="Corbel"/>
            </a:endParaRPr>
          </a:p>
        </p:txBody>
      </p:sp>
      <p:sp>
        <p:nvSpPr>
          <p:cNvPr id="3" name="Tijdelijke aanduiding voor datum 2"/>
          <p:cNvSpPr>
            <a:spLocks noGrp="1"/>
          </p:cNvSpPr>
          <p:nvPr>
            <p:ph type="dt" sz="quarter" idx="1"/>
          </p:nvPr>
        </p:nvSpPr>
        <p:spPr>
          <a:xfrm>
            <a:off x="5224763" y="2"/>
            <a:ext cx="1442783" cy="493633"/>
          </a:xfrm>
          <a:prstGeom prst="rect">
            <a:avLst/>
          </a:prstGeom>
        </p:spPr>
        <p:txBody>
          <a:bodyPr vert="horz" lIns="91440" tIns="45720" rIns="91440" bIns="45720" rtlCol="0"/>
          <a:lstStyle>
            <a:lvl1pPr algn="r">
              <a:defRPr sz="1200"/>
            </a:lvl1pPr>
          </a:lstStyle>
          <a:p>
            <a:fld id="{1DFF1D61-6A12-B148-B795-5CBE2F827FD7}" type="datetime3">
              <a:rPr lang="nl-NL">
                <a:latin typeface="Corbel"/>
                <a:cs typeface="Corbel"/>
              </a:rPr>
              <a:t>29/1/16</a:t>
            </a:fld>
            <a:endParaRPr lang="nl-NL">
              <a:latin typeface="Corbel"/>
              <a:cs typeface="Corbel"/>
            </a:endParaRPr>
          </a:p>
        </p:txBody>
      </p:sp>
      <p:sp>
        <p:nvSpPr>
          <p:cNvPr id="4" name="Tijdelijke aanduiding voor voettekst 3"/>
          <p:cNvSpPr>
            <a:spLocks noGrp="1"/>
          </p:cNvSpPr>
          <p:nvPr>
            <p:ph type="ftr" sz="quarter" idx="2"/>
          </p:nvPr>
        </p:nvSpPr>
        <p:spPr>
          <a:xfrm>
            <a:off x="1" y="9377318"/>
            <a:ext cx="5582288" cy="493633"/>
          </a:xfrm>
          <a:prstGeom prst="rect">
            <a:avLst/>
          </a:prstGeom>
        </p:spPr>
        <p:txBody>
          <a:bodyPr vert="horz" lIns="91440" tIns="45720" rIns="91440" bIns="45720" rtlCol="0" anchor="b"/>
          <a:lstStyle>
            <a:lvl1pPr algn="l">
              <a:defRPr sz="1200"/>
            </a:lvl1pPr>
          </a:lstStyle>
          <a:p>
            <a:endParaRPr lang="nl-NL">
              <a:latin typeface="Corbel"/>
              <a:cs typeface="Corbel"/>
            </a:endParaRPr>
          </a:p>
        </p:txBody>
      </p:sp>
      <p:sp>
        <p:nvSpPr>
          <p:cNvPr id="5" name="Tijdelijke aanduiding voor dianummer 4"/>
          <p:cNvSpPr>
            <a:spLocks noGrp="1"/>
          </p:cNvSpPr>
          <p:nvPr>
            <p:ph type="sldNum" sz="quarter" idx="3"/>
          </p:nvPr>
        </p:nvSpPr>
        <p:spPr>
          <a:xfrm>
            <a:off x="5923564" y="9377318"/>
            <a:ext cx="743981" cy="493633"/>
          </a:xfrm>
          <a:prstGeom prst="rect">
            <a:avLst/>
          </a:prstGeom>
        </p:spPr>
        <p:txBody>
          <a:bodyPr vert="horz" lIns="91440" tIns="45720" rIns="91440" bIns="45720" rtlCol="0" anchor="b"/>
          <a:lstStyle>
            <a:lvl1pPr algn="r">
              <a:defRPr sz="1200"/>
            </a:lvl1pPr>
          </a:lstStyle>
          <a:p>
            <a:fld id="{59E047AC-04BA-824E-9526-AEF0380CB1CE}" type="slidenum">
              <a:rPr>
                <a:latin typeface="Corbel"/>
                <a:cs typeface="Corbel"/>
              </a:rPr>
              <a:pPr/>
              <a:t>‹nr.›</a:t>
            </a:fld>
            <a:endParaRPr lang="nl-NL">
              <a:latin typeface="Corbel"/>
              <a:cs typeface="Corbel"/>
            </a:endParaRPr>
          </a:p>
        </p:txBody>
      </p:sp>
    </p:spTree>
    <p:extLst>
      <p:ext uri="{BB962C8B-B14F-4D97-AF65-F5344CB8AC3E}">
        <p14:creationId xmlns:p14="http://schemas.microsoft.com/office/powerpoint/2010/main" val="17018190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2"/>
            <a:ext cx="4919614" cy="493633"/>
          </a:xfrm>
          <a:prstGeom prst="rect">
            <a:avLst/>
          </a:prstGeom>
        </p:spPr>
        <p:txBody>
          <a:bodyPr vert="horz" lIns="91440" tIns="45720" rIns="91440" bIns="45720" rtlCol="0"/>
          <a:lstStyle>
            <a:lvl1pPr algn="l">
              <a:defRPr sz="1200" b="1" i="0">
                <a:latin typeface="Corbel"/>
                <a:cs typeface="Corbel"/>
              </a:defRPr>
            </a:lvl1pPr>
          </a:lstStyle>
          <a:p>
            <a:endParaRPr lang="nl-NL"/>
          </a:p>
        </p:txBody>
      </p:sp>
      <p:sp>
        <p:nvSpPr>
          <p:cNvPr id="3" name="Tijdelijke aanduiding voor datum 2"/>
          <p:cNvSpPr>
            <a:spLocks noGrp="1"/>
          </p:cNvSpPr>
          <p:nvPr>
            <p:ph type="dt" idx="1"/>
          </p:nvPr>
        </p:nvSpPr>
        <p:spPr>
          <a:xfrm>
            <a:off x="5210774" y="2"/>
            <a:ext cx="1456771" cy="493633"/>
          </a:xfrm>
          <a:prstGeom prst="rect">
            <a:avLst/>
          </a:prstGeom>
        </p:spPr>
        <p:txBody>
          <a:bodyPr vert="horz" lIns="91440" tIns="45720" rIns="91440" bIns="45720" rtlCol="0"/>
          <a:lstStyle>
            <a:lvl1pPr algn="r">
              <a:defRPr sz="1200">
                <a:latin typeface="Corbel"/>
                <a:cs typeface="Corbel"/>
              </a:defRPr>
            </a:lvl1pPr>
          </a:lstStyle>
          <a:p>
            <a:fld id="{301EDAA2-3DF6-7940-91E3-A225DE787136}" type="datetime3">
              <a:t>29/1/16</a:t>
            </a:fld>
            <a:endParaRPr lang="nl-NL"/>
          </a:p>
        </p:txBody>
      </p:sp>
      <p:sp>
        <p:nvSpPr>
          <p:cNvPr id="4" name="Tijdelijke aanduiding voor dia-afbeelding 3"/>
          <p:cNvSpPr>
            <a:spLocks noGrp="1" noRot="1" noChangeAspect="1"/>
          </p:cNvSpPr>
          <p:nvPr>
            <p:ph type="sldImg" idx="2"/>
          </p:nvPr>
        </p:nvSpPr>
        <p:spPr>
          <a:xfrm>
            <a:off x="42863" y="739775"/>
            <a:ext cx="6583362" cy="3703638"/>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6" name="Tijdelijke aanduiding voor voettekst 5"/>
          <p:cNvSpPr>
            <a:spLocks noGrp="1"/>
          </p:cNvSpPr>
          <p:nvPr>
            <p:ph type="ftr" sz="quarter" idx="4"/>
          </p:nvPr>
        </p:nvSpPr>
        <p:spPr>
          <a:xfrm>
            <a:off x="1" y="9377318"/>
            <a:ext cx="5557573" cy="493633"/>
          </a:xfrm>
          <a:prstGeom prst="rect">
            <a:avLst/>
          </a:prstGeom>
        </p:spPr>
        <p:txBody>
          <a:bodyPr vert="horz" lIns="91440" tIns="45720" rIns="91440" bIns="45720" rtlCol="0" anchor="b"/>
          <a:lstStyle>
            <a:lvl1pPr algn="l">
              <a:defRPr sz="1200">
                <a:latin typeface="Corbel"/>
                <a:cs typeface="Corbel"/>
              </a:defRPr>
            </a:lvl1pPr>
          </a:lstStyle>
          <a:p>
            <a:endParaRPr lang="nl-NL"/>
          </a:p>
        </p:txBody>
      </p:sp>
      <p:sp>
        <p:nvSpPr>
          <p:cNvPr id="7" name="Tijdelijke aanduiding voor dianummer 6"/>
          <p:cNvSpPr>
            <a:spLocks noGrp="1"/>
          </p:cNvSpPr>
          <p:nvPr>
            <p:ph type="sldNum" sz="quarter" idx="5"/>
          </p:nvPr>
        </p:nvSpPr>
        <p:spPr>
          <a:xfrm>
            <a:off x="5903537" y="9377318"/>
            <a:ext cx="764008" cy="493633"/>
          </a:xfrm>
          <a:prstGeom prst="rect">
            <a:avLst/>
          </a:prstGeom>
        </p:spPr>
        <p:txBody>
          <a:bodyPr vert="horz" lIns="91440" tIns="45720" rIns="91440" bIns="45720" rtlCol="0" anchor="b"/>
          <a:lstStyle>
            <a:lvl1pPr algn="r">
              <a:defRPr sz="1200">
                <a:latin typeface="Corbel"/>
                <a:cs typeface="Corbel"/>
              </a:defRPr>
            </a:lvl1pPr>
          </a:lstStyle>
          <a:p>
            <a:fld id="{1CB5D99F-C216-8C4C-B398-F06F7517D80F}" type="slidenum">
              <a:rPr lang="nl-NL"/>
              <a:pPr/>
              <a:t>‹nr.›</a:t>
            </a:fld>
            <a:endParaRPr lang="nl-NL"/>
          </a:p>
        </p:txBody>
      </p:sp>
    </p:spTree>
    <p:extLst>
      <p:ext uri="{BB962C8B-B14F-4D97-AF65-F5344CB8AC3E}">
        <p14:creationId xmlns:p14="http://schemas.microsoft.com/office/powerpoint/2010/main" val="32861884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lnSpc>
        <a:spcPct val="100000"/>
      </a:lnSpc>
      <a:defRPr sz="1200" kern="1200">
        <a:solidFill>
          <a:schemeClr val="tx1"/>
        </a:solidFill>
        <a:latin typeface="Corbel"/>
        <a:ea typeface="+mn-ea"/>
        <a:cs typeface="Corbel"/>
      </a:defRPr>
    </a:lvl1pPr>
    <a:lvl2pPr marL="176213" indent="-176213" algn="l" defTabSz="457200" rtl="0" eaLnBrk="1" latinLnBrk="0" hangingPunct="1">
      <a:lnSpc>
        <a:spcPct val="100000"/>
      </a:lnSpc>
      <a:buFont typeface="Arial"/>
      <a:buChar char="•"/>
      <a:defRPr sz="1200" kern="1200">
        <a:solidFill>
          <a:schemeClr val="tx1"/>
        </a:solidFill>
        <a:latin typeface="Corbel"/>
        <a:ea typeface="+mn-ea"/>
        <a:cs typeface="Corbel"/>
      </a:defRPr>
    </a:lvl2pPr>
    <a:lvl3pPr marL="361950" indent="-185738" algn="l" defTabSz="457200" rtl="0" eaLnBrk="1" latinLnBrk="0" hangingPunct="1">
      <a:lnSpc>
        <a:spcPct val="100000"/>
      </a:lnSpc>
      <a:buFont typeface="Arial"/>
      <a:buChar char="•"/>
      <a:defRPr sz="1100" kern="1200">
        <a:solidFill>
          <a:schemeClr val="tx1"/>
        </a:solidFill>
        <a:latin typeface="Corbel"/>
        <a:ea typeface="+mn-ea"/>
        <a:cs typeface="Corbel"/>
      </a:defRPr>
    </a:lvl3pPr>
    <a:lvl4pPr marL="536575" indent="-174625" algn="l" defTabSz="457200" rtl="0" eaLnBrk="1" latinLnBrk="0" hangingPunct="1">
      <a:lnSpc>
        <a:spcPct val="100000"/>
      </a:lnSpc>
      <a:buFont typeface="Arial"/>
      <a:buChar char="•"/>
      <a:defRPr sz="1000" kern="1200">
        <a:solidFill>
          <a:schemeClr val="tx1"/>
        </a:solidFill>
        <a:latin typeface="Corbel"/>
        <a:ea typeface="+mn-ea"/>
        <a:cs typeface="Corbel"/>
      </a:defRPr>
    </a:lvl4pPr>
    <a:lvl5pPr marL="712788" indent="-176213" algn="l" defTabSz="457200" rtl="0" eaLnBrk="1" latinLnBrk="0" hangingPunct="1">
      <a:lnSpc>
        <a:spcPct val="100000"/>
      </a:lnSpc>
      <a:buFont typeface="Arial"/>
      <a:buChar char="•"/>
      <a:defRPr sz="1000" kern="1200">
        <a:solidFill>
          <a:schemeClr val="tx1"/>
        </a:solidFill>
        <a:latin typeface="Corbel"/>
        <a:ea typeface="+mn-ea"/>
        <a:cs typeface="Corbe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CB5D99F-C216-8C4C-B398-F06F7517D80F}" type="slidenum">
              <a:rPr lang="nl-NL" smtClean="0"/>
              <a:pPr/>
              <a:t>1</a:t>
            </a:fld>
            <a:endParaRPr lang="nl-NL"/>
          </a:p>
        </p:txBody>
      </p:sp>
    </p:spTree>
    <p:extLst>
      <p:ext uri="{BB962C8B-B14F-4D97-AF65-F5344CB8AC3E}">
        <p14:creationId xmlns:p14="http://schemas.microsoft.com/office/powerpoint/2010/main" val="2199168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risicopremie op aandelen (het winstrendement, dat is het omgekeerde van de koers/winstverhouding minus de risicovrije rente) is in historisch perspectief nog altijd hoog (zo’n 5,5%). Ook het dividendrendement op aandelen is nog altijd een veelvoud van de </a:t>
            </a:r>
            <a:r>
              <a:rPr lang="nl-NL" dirty="0" err="1" smtClean="0"/>
              <a:t>tienjaarsrente</a:t>
            </a:r>
            <a:r>
              <a:rPr lang="nl-NL" dirty="0" smtClean="0"/>
              <a:t> en dat is tamelijk uniek. </a:t>
            </a:r>
          </a:p>
          <a:p>
            <a:endParaRPr lang="nl-NL" dirty="0" smtClean="0"/>
          </a:p>
          <a:p>
            <a:r>
              <a:rPr lang="nl-NL" dirty="0" smtClean="0"/>
              <a:t>Het mag duidelijk zijn: ten opzichte van obligaties zijn aandelen goedkoop, in historisch perspectief zelfs extreem goedkoop.</a:t>
            </a:r>
          </a:p>
          <a:p>
            <a:endParaRPr lang="nl-NL" dirty="0"/>
          </a:p>
          <a:p>
            <a:r>
              <a:rPr lang="nl-NL" dirty="0" smtClean="0"/>
              <a:t>Hier kan tegenin gebracht worden dat  obligaties in historisch perspectief duur zijn, zelfs extreem duur en dat het dus met die onderwaardering van aandelen wel meevalt. Binnen de assetmix zijn er echter maar drie keuzes: aandelen, obligaties of kas. Ook ten opzichte van kas zijn aandelen goedkoop.</a:t>
            </a:r>
          </a:p>
          <a:p>
            <a:endParaRPr lang="nl-NL" dirty="0"/>
          </a:p>
          <a:p>
            <a:r>
              <a:rPr lang="nl-NL" dirty="0" smtClean="0"/>
              <a:t>Tegelijkertijd zijn de relatieve </a:t>
            </a:r>
            <a:r>
              <a:rPr lang="nl-NL" dirty="0" err="1" smtClean="0"/>
              <a:t>Sharpe</a:t>
            </a:r>
            <a:r>
              <a:rPr lang="nl-NL" dirty="0" smtClean="0"/>
              <a:t>-ratio’s wel aan het schuiven. De </a:t>
            </a:r>
            <a:r>
              <a:rPr lang="nl-NL" dirty="0" err="1" smtClean="0"/>
              <a:t>Sharpe</a:t>
            </a:r>
            <a:r>
              <a:rPr lang="nl-NL" dirty="0" smtClean="0"/>
              <a:t>-ratio van kas is stabiel, maar door de gestegen volatiliteit bij aandelen en obligaties ligt de </a:t>
            </a:r>
            <a:r>
              <a:rPr lang="nl-NL" dirty="0" err="1" smtClean="0"/>
              <a:t>Sharpe</a:t>
            </a:r>
            <a:r>
              <a:rPr lang="nl-NL" dirty="0" smtClean="0"/>
              <a:t> ratio van obligaties en aandelen dicht bij elkaar. Dat betekent dat beide categorieën minder aantrekkelijk zijn geworden ten opzichte van kas en dat toegevoegde waarde van obligaties binnen een portefeuille (diversificatie) is afgenomen. </a:t>
            </a:r>
            <a:endParaRPr lang="nl-NL" dirty="0"/>
          </a:p>
        </p:txBody>
      </p:sp>
      <p:sp>
        <p:nvSpPr>
          <p:cNvPr id="4" name="Tijdelijke aanduiding voor dianummer 3"/>
          <p:cNvSpPr>
            <a:spLocks noGrp="1"/>
          </p:cNvSpPr>
          <p:nvPr>
            <p:ph type="sldNum" sz="quarter" idx="10"/>
          </p:nvPr>
        </p:nvSpPr>
        <p:spPr/>
        <p:txBody>
          <a:bodyPr/>
          <a:lstStyle/>
          <a:p>
            <a:fld id="{1CB5D99F-C216-8C4C-B398-F06F7517D80F}" type="slidenum">
              <a:rPr lang="nl-NL" smtClean="0"/>
              <a:pPr/>
              <a:t>10</a:t>
            </a:fld>
            <a:endParaRPr lang="nl-NL"/>
          </a:p>
        </p:txBody>
      </p:sp>
    </p:spTree>
    <p:extLst>
      <p:ext uri="{BB962C8B-B14F-4D97-AF65-F5344CB8AC3E}">
        <p14:creationId xmlns:p14="http://schemas.microsoft.com/office/powerpoint/2010/main" val="2802587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Ons basisscenario is gebaseerd op de IT-revolutie die vergelijkbaar is met de tweede industriële revolutie. Dat is een basis voor een snelle productiviteitsgroei en tal van nieuwe vindingen die bestaande industrieën bedreigen.  Deze ‘verstorende concurrentie’ in combinatie met de globalisering die dankzij communicatie en geautomatiseerd containervervoer mogelijk is geworden, zorgt dit er voor dat de prijzen eerder dalen dan stijgen. Simpel gesteld: we kunnen meer producten maken en diensten leveren dan dat we bij elkaar nodig hebben. Dit deflatoire karakter van de IT-revolutie was al zichtbaar in de jaren tachtig, maar omdat we toen uit een periode met hoge inflatie kwamen, is het monetaire beleid sindsdien eigenlijk voortdurend te ruim geweest. Geld lenen was goedkoop en de schuldenberg is toen begonnen te groeien. In plaats van recessies te gebruiken om schoon schip te maken, werd de oplossing gezocht in meer schulden. Daardoor hebben we nu een schuldenprobleem waar we met behulp van onder meer reflatie uit proberen te komen. Omdat dit monetaire beleid allerlei ongewenste neveneffecten heeft (spaarders gaan meer sparen, bedrijven gaan minder investeren – minder innovatie – minder productiviteitsgroei en minder ruimte voor loonstijgingen) is het belangrijk dat dit zo snel mogelijk stopt. Het uiteindelijke doel is normalisatie, maar enige volatiliteit op de weg daar naartoe is onvermijdelijk.</a:t>
            </a:r>
          </a:p>
          <a:p>
            <a:endParaRPr lang="nl-NL" dirty="0"/>
          </a:p>
          <a:p>
            <a:r>
              <a:rPr lang="nl-NL" dirty="0" smtClean="0"/>
              <a:t>In het positieve scenario schiet de groei door boven de trend met inflatie tot gevolg en in een negatief scenario valt de groei terug en zijn schulden al hoog en hebben centrale bankiers al veel gedaan. Dan ontstaat het risico van </a:t>
            </a:r>
            <a:r>
              <a:rPr lang="nl-NL" dirty="0" err="1" smtClean="0"/>
              <a:t>Japanificatie</a:t>
            </a:r>
            <a:r>
              <a:rPr lang="nl-NL" dirty="0" smtClean="0"/>
              <a:t>. </a:t>
            </a:r>
            <a:endParaRPr lang="nl-NL" dirty="0"/>
          </a:p>
        </p:txBody>
      </p:sp>
      <p:sp>
        <p:nvSpPr>
          <p:cNvPr id="4" name="Tijdelijke aanduiding voor dianummer 3"/>
          <p:cNvSpPr>
            <a:spLocks noGrp="1"/>
          </p:cNvSpPr>
          <p:nvPr>
            <p:ph type="sldNum" sz="quarter" idx="10"/>
          </p:nvPr>
        </p:nvSpPr>
        <p:spPr/>
        <p:txBody>
          <a:bodyPr/>
          <a:lstStyle/>
          <a:p>
            <a:fld id="{1CB5D99F-C216-8C4C-B398-F06F7517D80F}" type="slidenum">
              <a:rPr lang="nl-NL" smtClean="0"/>
              <a:pPr/>
              <a:t>11</a:t>
            </a:fld>
            <a:endParaRPr lang="nl-NL" dirty="0"/>
          </a:p>
        </p:txBody>
      </p:sp>
    </p:spTree>
    <p:extLst>
      <p:ext uri="{BB962C8B-B14F-4D97-AF65-F5344CB8AC3E}">
        <p14:creationId xmlns:p14="http://schemas.microsoft.com/office/powerpoint/2010/main" val="1955063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316523" y="4689515"/>
            <a:ext cx="6178062" cy="4442698"/>
          </a:xfrm>
        </p:spPr>
        <p:txBody>
          <a:bodyPr/>
          <a:lstStyle/>
          <a:p>
            <a:r>
              <a:rPr lang="nl-NL" dirty="0"/>
              <a:t>Centrale bankiers staan in 2016 niet langer schouder aan schouder om financiële activa te ondersteunen. De Amerikaanse centrale bank is begonnen met het verhogen van de rente, terwijl andere centrale banken bijzonder ruimhartig blijven in hun beleid. Dit contrast kan zorgen voor grotere verschillen tussen beleggingen. </a:t>
            </a:r>
          </a:p>
          <a:p>
            <a:endParaRPr lang="nl-NL" dirty="0" smtClean="0"/>
          </a:p>
          <a:p>
            <a:r>
              <a:rPr lang="nl-NL" dirty="0"/>
              <a:t>In de jaren na de kredietcrisis hebben beleggers bovengemiddelde rendementen behaald door zich vast te klampen aan het motto ‘Vecht niet tegen de centrale bank’. Centrale banken injecteerden volop liquiditeit in het financiële systeem met als gevolg oplopende koersen en waarderingen (asset-inflatie). Alle financiële activa profiteerden van deze uitbundige liquiditeit. December 2015 is het startpunt van een uiteenlopend monetair beleid. Daar waar de Fed de rente verhoogde, is de ECB juist met aanvullend kwantitatief beleid gekomen. Deze ontwikkeling is geen verrassing, getuige de ontwikkeling van de 2-jaars rente </a:t>
            </a:r>
            <a:r>
              <a:rPr lang="nl-NL" dirty="0" smtClean="0"/>
              <a:t>.</a:t>
            </a:r>
          </a:p>
          <a:p>
            <a:endParaRPr lang="nl-NL" dirty="0"/>
          </a:p>
          <a:p>
            <a:r>
              <a:rPr lang="nl-NL" dirty="0"/>
              <a:t>Gevolg is wel dat er in de komende jaren waarschijnlijk grotere rendementsverschillen zullen zijn tussen aandelen enerzijds en obligaties anderzijds. Obligaties hebben wellicht het meest geprofiteerd van het monetaire beleid en nu de rente tot extreme dieptepunten is gedaald, oogt deze categorie bepaald kwetsbaar. Vooral Amerikaanse aandelen hebben bovengemiddeld geprofiteerd van het beleid van de Fed. De Fed ging direct na de crisis (in 2009) al all-in en reageerde daarmee veel sneller dan de BoJ (Bank of Japan, in 2013) of de ECB (2015). De liquiditeit van de Fed zorgde niet alleen voor hogere Amerikaanse waarderingen, maar ook voor een relatief goedkope Amerikaanse dollar. Bovendien zorgde het onvoldoende aanpakken van de crisis buiten de Verenigde Staten er voor dat beleggers hun heil zochten in de traditionele ‘safe haven’ die de Verenigde Staten nu eenmaal is</a:t>
            </a:r>
            <a:r>
              <a:rPr lang="nl-NL" dirty="0" smtClean="0"/>
              <a:t>. Door </a:t>
            </a:r>
            <a:r>
              <a:rPr lang="nl-NL" dirty="0"/>
              <a:t>het verschil in monetair beleid, wordt het nu tijd voor een inhaalrace.</a:t>
            </a:r>
          </a:p>
          <a:p>
            <a:endParaRPr lang="nl-NL" dirty="0"/>
          </a:p>
        </p:txBody>
      </p:sp>
      <p:sp>
        <p:nvSpPr>
          <p:cNvPr id="4" name="Tijdelijke aanduiding voor dianummer 3"/>
          <p:cNvSpPr>
            <a:spLocks noGrp="1"/>
          </p:cNvSpPr>
          <p:nvPr>
            <p:ph type="sldNum" sz="quarter" idx="10"/>
          </p:nvPr>
        </p:nvSpPr>
        <p:spPr/>
        <p:txBody>
          <a:bodyPr/>
          <a:lstStyle/>
          <a:p>
            <a:fld id="{1CB5D99F-C216-8C4C-B398-F06F7517D80F}" type="slidenum">
              <a:rPr lang="nl-NL" smtClean="0"/>
              <a:pPr/>
              <a:t>12</a:t>
            </a:fld>
            <a:endParaRPr lang="nl-NL"/>
          </a:p>
        </p:txBody>
      </p:sp>
    </p:spTree>
    <p:extLst>
      <p:ext uri="{BB962C8B-B14F-4D97-AF65-F5344CB8AC3E}">
        <p14:creationId xmlns:p14="http://schemas.microsoft.com/office/powerpoint/2010/main" val="1303521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863" y="739775"/>
            <a:ext cx="6583362" cy="3703638"/>
          </a:xfrm>
        </p:spPr>
      </p:sp>
      <p:sp>
        <p:nvSpPr>
          <p:cNvPr id="3" name="Tijdelijke aanduiding voor notities 2"/>
          <p:cNvSpPr>
            <a:spLocks noGrp="1"/>
          </p:cNvSpPr>
          <p:nvPr>
            <p:ph type="body" idx="1"/>
          </p:nvPr>
        </p:nvSpPr>
        <p:spPr>
          <a:xfrm>
            <a:off x="222739" y="4689515"/>
            <a:ext cx="6084277" cy="4442698"/>
          </a:xfrm>
        </p:spPr>
        <p:txBody>
          <a:bodyPr/>
          <a:lstStyle/>
          <a:p>
            <a:r>
              <a:rPr lang="nl-NL" dirty="0" smtClean="0"/>
              <a:t>Ons advies is om een aandelenportefeuille voor een derde in te vullen met passieve beleggingen, een derde met factorbeleggingen en een derde met satellieten. </a:t>
            </a:r>
          </a:p>
          <a:p>
            <a:endParaRPr lang="nl-NL" dirty="0"/>
          </a:p>
          <a:p>
            <a:r>
              <a:rPr lang="nl-NL" dirty="0"/>
              <a:t>De kosten bij indexbeleggingen (de Core) zijn het laagst en door gebruik te maken van een fiscale beleggingsinstelling is zelfs een beter rendement dan de index te behalen (zie hiervoor onder Core). De kosten bij de factorbeleggingen liggen niet veel hoger. Soms wordt ook hier gebruik gemaakt van dezelfde fiscale beleggingsinstelling. Belangrijker is dat dit segment op termijn in staat moet worden geacht de index te verslaan. Wij gaan uit van een structurele factorpremie van 1 tot 2%. </a:t>
            </a:r>
            <a:endParaRPr lang="nl-NL" dirty="0" smtClean="0"/>
          </a:p>
          <a:p>
            <a:endParaRPr lang="nl-NL" dirty="0"/>
          </a:p>
          <a:p>
            <a:r>
              <a:rPr lang="nl-NL" dirty="0"/>
              <a:t>Wij sturen niet langer voor de hele portefeuille op regio- of sectorgewichten. De wereld is geglobaliseerd en de vele multinationals zijn genoteerd op aandelenmarkten waar de locatie weinig raakvlakken meer heeft met de bedrijfsactiviteiten. Bedrijven geven bij hun notering steeds vaker de voorkeur aan de meest liquide handelsplaatsen. Een discussie welke beurs of handelsplaats we moeten overwegen, lijkt weinig zinvol. Tegelijkertijd heeft het monetaire beleid nog wel degelijk invloed op een specifieke regio, zoals we in de afgelopen jaren in de Verenigde Staten hebben kunnen zien. In het Core-deel worden de regio- en sectorgewichten bepaald op basis van de marktkapitalisatie. In het factordeel bepalen de factoren de gewichten van de sectoren en de regio’s. Door twee derde te beleggen in deze twee onderdelen, kunnen we een evenwichtige regio- en sectorverdeling garanderen. In de satellieten is er ruimte voor actieve keuzes. </a:t>
            </a:r>
          </a:p>
        </p:txBody>
      </p:sp>
      <p:sp>
        <p:nvSpPr>
          <p:cNvPr id="4" name="Tijdelijke aanduiding voor dianummer 3"/>
          <p:cNvSpPr>
            <a:spLocks noGrp="1"/>
          </p:cNvSpPr>
          <p:nvPr>
            <p:ph type="sldNum" sz="quarter" idx="10"/>
          </p:nvPr>
        </p:nvSpPr>
        <p:spPr/>
        <p:txBody>
          <a:bodyPr/>
          <a:lstStyle/>
          <a:p>
            <a:fld id="{383695CB-FB0D-4C3A-8303-FA1DD3687600}" type="slidenum">
              <a:rPr lang="nl-NL" smtClean="0"/>
              <a:t>13</a:t>
            </a:fld>
            <a:endParaRPr lang="nl-NL" dirty="0"/>
          </a:p>
        </p:txBody>
      </p:sp>
    </p:spTree>
    <p:extLst>
      <p:ext uri="{BB962C8B-B14F-4D97-AF65-F5344CB8AC3E}">
        <p14:creationId xmlns:p14="http://schemas.microsoft.com/office/powerpoint/2010/main" val="489183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introductie van factorbeleggen leidt niet tot een andere regioverdeling. Wel zullen we in de toekomst uitsluitend binnen het Satellietendeel sturen op regio’s. </a:t>
            </a:r>
            <a:endParaRPr lang="nl-NL" dirty="0"/>
          </a:p>
          <a:p>
            <a:r>
              <a:rPr lang="nl-NL" dirty="0" smtClean="0"/>
              <a:t/>
            </a:r>
            <a:br>
              <a:rPr lang="nl-NL" dirty="0" smtClean="0"/>
            </a:br>
            <a:r>
              <a:rPr lang="nl-NL" dirty="0" smtClean="0"/>
              <a:t>Uiteraard blijven in het beleggingskader de regiobandbreedtes  (net als de sector bandbreedtes) wel bestaan. </a:t>
            </a:r>
            <a:endParaRPr lang="nl-NL" dirty="0"/>
          </a:p>
        </p:txBody>
      </p:sp>
      <p:sp>
        <p:nvSpPr>
          <p:cNvPr id="4" name="Tijdelijke aanduiding voor dianummer 3"/>
          <p:cNvSpPr>
            <a:spLocks noGrp="1"/>
          </p:cNvSpPr>
          <p:nvPr>
            <p:ph type="sldNum" sz="quarter" idx="10"/>
          </p:nvPr>
        </p:nvSpPr>
        <p:spPr/>
        <p:txBody>
          <a:bodyPr/>
          <a:lstStyle/>
          <a:p>
            <a:fld id="{1CB5D99F-C216-8C4C-B398-F06F7517D80F}" type="slidenum">
              <a:rPr lang="nl-NL" smtClean="0"/>
              <a:pPr/>
              <a:t>14</a:t>
            </a:fld>
            <a:endParaRPr lang="nl-NL"/>
          </a:p>
        </p:txBody>
      </p:sp>
    </p:spTree>
    <p:extLst>
      <p:ext uri="{BB962C8B-B14F-4D97-AF65-F5344CB8AC3E}">
        <p14:creationId xmlns:p14="http://schemas.microsoft.com/office/powerpoint/2010/main" val="729064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CB5D99F-C216-8C4C-B398-F06F7517D80F}" type="slidenum">
              <a:rPr lang="nl-NL" smtClean="0"/>
              <a:pPr/>
              <a:t>15</a:t>
            </a:fld>
            <a:endParaRPr lang="nl-NL"/>
          </a:p>
        </p:txBody>
      </p:sp>
    </p:spTree>
    <p:extLst>
      <p:ext uri="{BB962C8B-B14F-4D97-AF65-F5344CB8AC3E}">
        <p14:creationId xmlns:p14="http://schemas.microsoft.com/office/powerpoint/2010/main" val="4107251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inflatieverwachtingen</a:t>
            </a:r>
            <a:r>
              <a:rPr lang="nl-NL" baseline="0" dirty="0" smtClean="0"/>
              <a:t> zijn laag. Samen met de prijs voor olie zijn ze gedaald. Een herstel of zelfs een stabilisatie van de olieprijs kan er voor zorgen dat de inflatie stijgt. Verder is vooral interessant hoe de krappere arbeidsmarkt in de Verenigde Staten zich zal vertalen in hogere lonen. Nu is de loongroei beperkt tot iets meer dan 2% terwijl normaal gesproken bij een werkloosheid van 5% een loongroei van 4% zou horen. Toch zien we wel dat in de dienstensector de kerninflatie inmiddels gestegen is tot 3%. Dat is niet alleen hoger dan enkele jaren terug, het is ook het hoogste niveau sinds de crisis. </a:t>
            </a:r>
          </a:p>
          <a:p>
            <a:endParaRPr lang="nl-NL" baseline="0" dirty="0" smtClean="0"/>
          </a:p>
          <a:p>
            <a:r>
              <a:rPr lang="nl-NL" baseline="0" dirty="0" smtClean="0"/>
              <a:t>Ook in Europa kan looninflatie oplopen. De meest voor de hand liggende kandidaat is Duitsland waar de werkloosheid laag is en waar de lonen stijgende zijn. Natuurlijk zit hierin ook het effect van de invoering van een minimumloon, maar de toch machtige Duitse vakbonden lijken weer bereid om te staken voor hogere lonen. Zeker nu ook de huizenprijzen in Duitsland stijgen, kunnen die looneisen hoger uitvallen. </a:t>
            </a:r>
          </a:p>
          <a:p>
            <a:endParaRPr lang="nl-NL" baseline="0" dirty="0" smtClean="0"/>
          </a:p>
          <a:p>
            <a:r>
              <a:rPr lang="nl-NL" baseline="0" dirty="0" smtClean="0"/>
              <a:t>Inflatie op de beurs is echter goedkoop, wij alloceren nog altijd 20% naar inflatie </a:t>
            </a:r>
            <a:r>
              <a:rPr lang="nl-NL" baseline="0" dirty="0" err="1" smtClean="0"/>
              <a:t>linkers</a:t>
            </a:r>
            <a:r>
              <a:rPr lang="nl-NL" baseline="0" dirty="0" smtClean="0"/>
              <a:t>. </a:t>
            </a:r>
            <a:endParaRPr lang="nl-NL" dirty="0"/>
          </a:p>
        </p:txBody>
      </p:sp>
      <p:sp>
        <p:nvSpPr>
          <p:cNvPr id="4" name="Tijdelijke aanduiding voor dianummer 3"/>
          <p:cNvSpPr>
            <a:spLocks noGrp="1"/>
          </p:cNvSpPr>
          <p:nvPr>
            <p:ph type="sldNum" sz="quarter" idx="10"/>
          </p:nvPr>
        </p:nvSpPr>
        <p:spPr/>
        <p:txBody>
          <a:bodyPr/>
          <a:lstStyle/>
          <a:p>
            <a:fld id="{1CB5D99F-C216-8C4C-B398-F06F7517D80F}" type="slidenum">
              <a:rPr lang="nl-NL" smtClean="0"/>
              <a:pPr/>
              <a:t>16</a:t>
            </a:fld>
            <a:endParaRPr lang="nl-NL"/>
          </a:p>
        </p:txBody>
      </p:sp>
    </p:spTree>
    <p:extLst>
      <p:ext uri="{BB962C8B-B14F-4D97-AF65-F5344CB8AC3E}">
        <p14:creationId xmlns:p14="http://schemas.microsoft.com/office/powerpoint/2010/main" val="4055243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kredietopslagen op bedrijfsobligaties zijn relatief hoog in verhouding tot de verwachte </a:t>
            </a:r>
            <a:r>
              <a:rPr lang="nl-NL" dirty="0" smtClean="0"/>
              <a:t>kredietverliezen</a:t>
            </a:r>
            <a:r>
              <a:rPr lang="nl-NL" dirty="0"/>
              <a:t>, zodat er een extra rendement valt te behalen versus staatsleningen zonder veel risico toe te voegen. De moeilijkheid is dat de absolute rendementen laag zijn, waardoor er weinig kopers zijn. Voor wie verplicht is in investment grade </a:t>
            </a:r>
            <a:r>
              <a:rPr lang="nl-NL" dirty="0" smtClean="0"/>
              <a:t>obligaties </a:t>
            </a:r>
            <a:r>
              <a:rPr lang="nl-NL" dirty="0"/>
              <a:t>te beleggen, is de matige verhandelbaarheid steeds meer een issue. Daarmee lijkt de premie op deze categorie alleen voor de </a:t>
            </a:r>
            <a:r>
              <a:rPr lang="nl-NL" dirty="0" err="1"/>
              <a:t>buy</a:t>
            </a:r>
            <a:r>
              <a:rPr lang="nl-NL" dirty="0"/>
              <a:t> en </a:t>
            </a:r>
            <a:r>
              <a:rPr lang="nl-NL" dirty="0" err="1"/>
              <a:t>hold</a:t>
            </a:r>
            <a:r>
              <a:rPr lang="nl-NL" dirty="0"/>
              <a:t> belegger te realiseren.</a:t>
            </a:r>
          </a:p>
        </p:txBody>
      </p:sp>
      <p:sp>
        <p:nvSpPr>
          <p:cNvPr id="4" name="Tijdelijke aanduiding voor dianummer 3"/>
          <p:cNvSpPr>
            <a:spLocks noGrp="1"/>
          </p:cNvSpPr>
          <p:nvPr>
            <p:ph type="sldNum" sz="quarter" idx="10"/>
          </p:nvPr>
        </p:nvSpPr>
        <p:spPr/>
        <p:txBody>
          <a:bodyPr/>
          <a:lstStyle/>
          <a:p>
            <a:fld id="{1CB5D99F-C216-8C4C-B398-F06F7517D80F}" type="slidenum">
              <a:rPr lang="nl-NL" smtClean="0"/>
              <a:pPr/>
              <a:t>17</a:t>
            </a:fld>
            <a:endParaRPr lang="nl-NL"/>
          </a:p>
        </p:txBody>
      </p:sp>
    </p:spTree>
    <p:extLst>
      <p:ext uri="{BB962C8B-B14F-4D97-AF65-F5344CB8AC3E}">
        <p14:creationId xmlns:p14="http://schemas.microsoft.com/office/powerpoint/2010/main" val="821135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t>Wijzigingen</a:t>
            </a:r>
            <a:r>
              <a:rPr lang="nl-NL" dirty="0" smtClean="0"/>
              <a:t>: </a:t>
            </a:r>
          </a:p>
          <a:p>
            <a:r>
              <a:rPr lang="nl-NL" dirty="0" smtClean="0"/>
              <a:t>1	 De </a:t>
            </a:r>
            <a:r>
              <a:rPr lang="nl-NL" baseline="0" dirty="0" smtClean="0"/>
              <a:t>toevoeging van het thema </a:t>
            </a:r>
            <a:r>
              <a:rPr lang="nl-NL" baseline="0" dirty="0" err="1" smtClean="0"/>
              <a:t>Robotics</a:t>
            </a:r>
            <a:r>
              <a:rPr lang="nl-NL" baseline="0" dirty="0" smtClean="0"/>
              <a:t> waardoor het totale gewicht in thema’s stijgt van 7 procent naar 10 procent. Deze 3% gaat dan ten kosten van EM, Japan en Europa (elk 1%). </a:t>
            </a:r>
          </a:p>
          <a:p>
            <a:endParaRPr lang="nl-NL" baseline="0" dirty="0" smtClean="0"/>
          </a:p>
          <a:p>
            <a:r>
              <a:rPr lang="nl-NL" baseline="0" dirty="0" smtClean="0"/>
              <a:t>2 	Binnen obligaties is high yield voortaan 5% van de portefeuille (dat is dus in de profielen Defensief, Neutraal en Offensief). </a:t>
            </a:r>
            <a:endParaRPr lang="nl-NL" dirty="0"/>
          </a:p>
        </p:txBody>
      </p:sp>
      <p:sp>
        <p:nvSpPr>
          <p:cNvPr id="4" name="Tijdelijke aanduiding voor dianummer 3"/>
          <p:cNvSpPr>
            <a:spLocks noGrp="1"/>
          </p:cNvSpPr>
          <p:nvPr>
            <p:ph type="sldNum" sz="quarter" idx="10"/>
          </p:nvPr>
        </p:nvSpPr>
        <p:spPr/>
        <p:txBody>
          <a:bodyPr/>
          <a:lstStyle/>
          <a:p>
            <a:fld id="{1CB5D99F-C216-8C4C-B398-F06F7517D80F}" type="slidenum">
              <a:rPr lang="nl-NL" smtClean="0"/>
              <a:pPr/>
              <a:t>18</a:t>
            </a:fld>
            <a:endParaRPr lang="nl-NL"/>
          </a:p>
        </p:txBody>
      </p:sp>
    </p:spTree>
    <p:extLst>
      <p:ext uri="{BB962C8B-B14F-4D97-AF65-F5344CB8AC3E}">
        <p14:creationId xmlns:p14="http://schemas.microsoft.com/office/powerpoint/2010/main" val="1625060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Let op, hier is gebruik gemaakt van de nieuwe disclaimer. </a:t>
            </a:r>
            <a:endParaRPr lang="nl-NL" dirty="0"/>
          </a:p>
        </p:txBody>
      </p:sp>
      <p:sp>
        <p:nvSpPr>
          <p:cNvPr id="4" name="Tijdelijke aanduiding voor dianummer 3"/>
          <p:cNvSpPr>
            <a:spLocks noGrp="1"/>
          </p:cNvSpPr>
          <p:nvPr>
            <p:ph type="sldNum" sz="quarter" idx="10"/>
          </p:nvPr>
        </p:nvSpPr>
        <p:spPr/>
        <p:txBody>
          <a:bodyPr/>
          <a:lstStyle/>
          <a:p>
            <a:fld id="{1CB5D99F-C216-8C4C-B398-F06F7517D80F}" type="slidenum">
              <a:rPr lang="nl-NL" smtClean="0"/>
              <a:pPr/>
              <a:t>19</a:t>
            </a:fld>
            <a:endParaRPr lang="nl-NL"/>
          </a:p>
        </p:txBody>
      </p:sp>
    </p:spTree>
    <p:extLst>
      <p:ext uri="{BB962C8B-B14F-4D97-AF65-F5344CB8AC3E}">
        <p14:creationId xmlns:p14="http://schemas.microsoft.com/office/powerpoint/2010/main" val="2124242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2015</a:t>
            </a:r>
            <a:r>
              <a:rPr lang="nl-NL" baseline="0" dirty="0" smtClean="0"/>
              <a:t> is het jaar van het verschil. Het verschil in monetair beleid tussen de VS en de andere centrale banken, maar ook het grotere verschil in rendement tussen aandelen en obligaties, inclusief regionale performanceverschillen. </a:t>
            </a:r>
            <a:endParaRPr lang="nl-NL" dirty="0"/>
          </a:p>
        </p:txBody>
      </p:sp>
      <p:sp>
        <p:nvSpPr>
          <p:cNvPr id="4" name="Tijdelijke aanduiding voor dianummer 3"/>
          <p:cNvSpPr>
            <a:spLocks noGrp="1"/>
          </p:cNvSpPr>
          <p:nvPr>
            <p:ph type="sldNum" sz="quarter" idx="10"/>
          </p:nvPr>
        </p:nvSpPr>
        <p:spPr/>
        <p:txBody>
          <a:bodyPr/>
          <a:lstStyle/>
          <a:p>
            <a:fld id="{1CB5D99F-C216-8C4C-B398-F06F7517D80F}" type="slidenum">
              <a:rPr lang="nl-NL" smtClean="0"/>
              <a:pPr/>
              <a:t>2</a:t>
            </a:fld>
            <a:endParaRPr lang="nl-NL"/>
          </a:p>
        </p:txBody>
      </p:sp>
    </p:spTree>
    <p:extLst>
      <p:ext uri="{BB962C8B-B14F-4D97-AF65-F5344CB8AC3E}">
        <p14:creationId xmlns:p14="http://schemas.microsoft.com/office/powerpoint/2010/main" val="3686832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Het jaar 2015 per kwartaal.</a:t>
            </a:r>
            <a:r>
              <a:rPr lang="nl-NL" baseline="0" dirty="0" smtClean="0"/>
              <a:t> Na de </a:t>
            </a:r>
            <a:r>
              <a:rPr lang="nl-NL" baseline="0" dirty="0" err="1" smtClean="0"/>
              <a:t>melt</a:t>
            </a:r>
            <a:r>
              <a:rPr lang="nl-NL" baseline="0" dirty="0" smtClean="0"/>
              <a:t>-up in het eerste kwartaal door de maatregelen van de ECB kreeg Griekenland voldoende vat op de markten om in het tweede kwartaal zijwaarts te bewegen. Ook voor obligaties was het tweede kwartaal negatief omdat zowel de rente als de kredietopslagen stegen. Het dieptepunt van de tienjaars Duitse rente was 0,05% in april. </a:t>
            </a:r>
          </a:p>
          <a:p>
            <a:endParaRPr lang="nl-NL" baseline="0" dirty="0" smtClean="0"/>
          </a:p>
          <a:p>
            <a:r>
              <a:rPr lang="nl-NL" baseline="0" dirty="0" smtClean="0"/>
              <a:t>Toch werd de correctie in het derde kwartaal niet veroorzaakt door Griekenland, maar door China. Aanleiding was de ‘devaluatie’ van de renminbi, maar het rommelde al langer in China. Vooral de ingrepen op de aandelenmarkt (gevangenisstraffen, verkoopverboden) zorgden voor verlies aan geloofwaardigheid. Omdat de flexibilisering van de renminbi ook nog eens ongunstig was getimed (na zwakke exportcijfers en tegenvallende producentenprijzen) kwam de geloofwaardigheid van China verder onder druk. Bovendien zette China de Fed voor het blok. Die kon in september niet de rente verhogen, waarmee ook de Fed geloofwaardigheid verloor. De  Fed kon dat in december repareren. Het vierde kwartaal werd (net als het eerste kwartaal) weer bepaald door Draghi.  De ECB kon de beloftes van Draghi niet inlossen, waardoor er sprake was van een niet zo vaak voorkomende correctie in de decembermaand. </a:t>
            </a:r>
            <a:endParaRPr lang="nl-NL" dirty="0"/>
          </a:p>
        </p:txBody>
      </p:sp>
      <p:sp>
        <p:nvSpPr>
          <p:cNvPr id="4" name="Tijdelijke aanduiding voor dianummer 3"/>
          <p:cNvSpPr>
            <a:spLocks noGrp="1"/>
          </p:cNvSpPr>
          <p:nvPr>
            <p:ph type="sldNum" sz="quarter" idx="10"/>
          </p:nvPr>
        </p:nvSpPr>
        <p:spPr/>
        <p:txBody>
          <a:bodyPr/>
          <a:lstStyle/>
          <a:p>
            <a:fld id="{1CB5D99F-C216-8C4C-B398-F06F7517D80F}" type="slidenum">
              <a:rPr lang="nl-NL" smtClean="0"/>
              <a:pPr/>
              <a:t>3</a:t>
            </a:fld>
            <a:endParaRPr lang="nl-NL"/>
          </a:p>
        </p:txBody>
      </p:sp>
    </p:spTree>
    <p:extLst>
      <p:ext uri="{BB962C8B-B14F-4D97-AF65-F5344CB8AC3E}">
        <p14:creationId xmlns:p14="http://schemas.microsoft.com/office/powerpoint/2010/main" val="3040378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Dit is de terugblik over 2015 (</a:t>
            </a:r>
            <a:r>
              <a:rPr lang="nl-NL" dirty="0" err="1" smtClean="0"/>
              <a:t>linkergrafiek</a:t>
            </a:r>
            <a:r>
              <a:rPr lang="nl-NL" dirty="0" smtClean="0"/>
              <a:t>) van Rendemix en RBBf. De rendementen</a:t>
            </a:r>
            <a:r>
              <a:rPr lang="nl-NL" baseline="0" dirty="0" smtClean="0"/>
              <a:t> zijn netto (na alle kosten). Op rabobank.nl staan de cijfers van beide concepten exclusief de conceptkosten (0,5% voor Rendemix en 0,81% voor RBBf).</a:t>
            </a:r>
          </a:p>
          <a:p>
            <a:endParaRPr lang="nl-NL" dirty="0"/>
          </a:p>
          <a:p>
            <a:r>
              <a:rPr lang="nl-NL" baseline="0" dirty="0" smtClean="0"/>
              <a:t>Rechts de lange termijngrafiek van een neutraal profiel.</a:t>
            </a:r>
          </a:p>
          <a:p>
            <a:endParaRPr lang="nl-NL" dirty="0"/>
          </a:p>
          <a:p>
            <a:r>
              <a:rPr lang="nl-NL" dirty="0" smtClean="0"/>
              <a:t>Hieronder de RBBf cijfers afgezet tegen de concurrentie. Let op indicatief en nog niet compleet. Zo veel mogelijk gebruik gemaakt van netto cijfers (na alle kosten)</a:t>
            </a:r>
          </a:p>
        </p:txBody>
      </p:sp>
      <p:sp>
        <p:nvSpPr>
          <p:cNvPr id="4" name="Tijdelijke aanduiding voor dianummer 3"/>
          <p:cNvSpPr>
            <a:spLocks noGrp="1"/>
          </p:cNvSpPr>
          <p:nvPr>
            <p:ph type="sldNum" sz="quarter" idx="10"/>
          </p:nvPr>
        </p:nvSpPr>
        <p:spPr/>
        <p:txBody>
          <a:bodyPr/>
          <a:lstStyle/>
          <a:p>
            <a:fld id="{1CB5D99F-C216-8C4C-B398-F06F7517D80F}" type="slidenum">
              <a:rPr lang="nl-NL" smtClean="0"/>
              <a:pPr/>
              <a:t>4</a:t>
            </a:fld>
            <a:endParaRPr lang="nl-NL"/>
          </a:p>
        </p:txBody>
      </p:sp>
      <p:pic>
        <p:nvPicPr>
          <p:cNvPr id="6" name="Afbeelding 5"/>
          <p:cNvPicPr/>
          <p:nvPr/>
        </p:nvPicPr>
        <p:blipFill>
          <a:blip r:embed="rId3">
            <a:extLst>
              <a:ext uri="{28A0092B-C50C-407E-A947-70E740481C1C}">
                <a14:useLocalDpi xmlns:a14="http://schemas.microsoft.com/office/drawing/2010/main" val="0"/>
              </a:ext>
            </a:extLst>
          </a:blip>
          <a:srcRect/>
          <a:stretch>
            <a:fillRect/>
          </a:stretch>
        </p:blipFill>
        <p:spPr bwMode="auto">
          <a:xfrm>
            <a:off x="666908" y="7139220"/>
            <a:ext cx="5418634" cy="1843877"/>
          </a:xfrm>
          <a:prstGeom prst="rect">
            <a:avLst/>
          </a:prstGeom>
          <a:noFill/>
          <a:ln>
            <a:noFill/>
          </a:ln>
        </p:spPr>
      </p:pic>
    </p:spTree>
    <p:extLst>
      <p:ext uri="{BB962C8B-B14F-4D97-AF65-F5344CB8AC3E}">
        <p14:creationId xmlns:p14="http://schemas.microsoft.com/office/powerpoint/2010/main" val="2325515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olieprijzen zijn inmiddels 70% gedaald ten opzichte van medio 2014. Daarmee is de zeepbel in olie voldoende doorgeprikt. Na het doorprikken van een zeepbel volgt meestal een lange zijwaartse beweging en in het verleden hield die zijwaartse beweging bij grondstoffen vaak decennia aan. Toch lijkt het sentiment (eindelijk) door te schieten in het negatieve. De koersdoelen voor een vat olie liggen niet langer hoger, maar lager dan de actuele prijs. De </a:t>
            </a:r>
            <a:r>
              <a:rPr lang="nl-NL" dirty="0" err="1" smtClean="0"/>
              <a:t>futurescurve</a:t>
            </a:r>
            <a:r>
              <a:rPr lang="nl-NL" dirty="0" smtClean="0"/>
              <a:t> zit nog wel in </a:t>
            </a:r>
            <a:r>
              <a:rPr lang="nl-NL" dirty="0" err="1" smtClean="0"/>
              <a:t>contango</a:t>
            </a:r>
            <a:r>
              <a:rPr lang="nl-NL" dirty="0" smtClean="0"/>
              <a:t>, maar het percentage speculanten dat short zit is hoog en groeiende. Het is dus tijd voor enig herstel van de olieprijs en dat is goed nieuws omdat vooral het laatste stuk van de daling heeft gezorgd voor veel pijn bij producenten. De eerste $ 50,- kon nog wel worden gezien als normale volatiliteit, maar weinig partijen zullen met een prijs van $ 30,- hebben gerekend. </a:t>
            </a:r>
          </a:p>
          <a:p>
            <a:endParaRPr lang="nl-NL" dirty="0"/>
          </a:p>
          <a:p>
            <a:r>
              <a:rPr lang="nl-NL" dirty="0" smtClean="0"/>
              <a:t>Toch is het speelveld voor fossiele brandstoffen structureel gewijzigd. De klimaatdoelstellingen en de doorbraken op het gebied van alternatieve energie verhogen de kans dat niet alle olie meer uit de grond wordt gehaald. Dan is dus sprake van een </a:t>
            </a:r>
            <a:r>
              <a:rPr lang="nl-NL" dirty="0" err="1" smtClean="0"/>
              <a:t>stranded</a:t>
            </a:r>
            <a:r>
              <a:rPr lang="nl-NL" dirty="0" smtClean="0"/>
              <a:t> asset. Het grootste risico hierop geldt voor steenkool, maar ook moeilijk winbare olie </a:t>
            </a:r>
            <a:r>
              <a:rPr lang="nl-NL" dirty="0" err="1" smtClean="0"/>
              <a:t>deep</a:t>
            </a:r>
            <a:r>
              <a:rPr lang="nl-NL" dirty="0" smtClean="0"/>
              <a:t> offshore, in het arctisch gebied of de teerzanden zullen waarschijnlijk tot deze categorie gaan behoren. LNG is mogelijk wel een transitiebrandstof, maar vergt hoge investeringen en die zullen door de industrie steeds moeilijker zijn op te brengen. </a:t>
            </a:r>
            <a:endParaRPr lang="nl-NL" dirty="0"/>
          </a:p>
        </p:txBody>
      </p:sp>
      <p:sp>
        <p:nvSpPr>
          <p:cNvPr id="4" name="Tijdelijke aanduiding voor dianummer 3"/>
          <p:cNvSpPr>
            <a:spLocks noGrp="1"/>
          </p:cNvSpPr>
          <p:nvPr>
            <p:ph type="sldNum" sz="quarter" idx="10"/>
          </p:nvPr>
        </p:nvSpPr>
        <p:spPr/>
        <p:txBody>
          <a:bodyPr/>
          <a:lstStyle/>
          <a:p>
            <a:fld id="{1CB5D99F-C216-8C4C-B398-F06F7517D80F}" type="slidenum">
              <a:rPr lang="nl-NL" smtClean="0"/>
              <a:pPr/>
              <a:t>5</a:t>
            </a:fld>
            <a:endParaRPr lang="nl-NL"/>
          </a:p>
        </p:txBody>
      </p:sp>
    </p:spTree>
    <p:extLst>
      <p:ext uri="{BB962C8B-B14F-4D97-AF65-F5344CB8AC3E}">
        <p14:creationId xmlns:p14="http://schemas.microsoft.com/office/powerpoint/2010/main" val="157247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Het Chinese beleid is een combinatie van lange termijn weloverwogen (Confucianistisch) beleid en korte termijn ad hoc onnozele concessies. Met dat lange termijn beleid onderscheidt China zich positief van de westerse democratieën die meestal niet over de verkiezingscyclus heen kunnen kijken. De korte termijn reacties lijken ingegeven door onwetendheid, maar het risico is dat het beleid hinkt op twee gedachten. Dat men in de transitie van ‘minder overheid, meer markt’ toch niet de controle uit handen wil geven. </a:t>
            </a:r>
          </a:p>
          <a:p>
            <a:endParaRPr lang="nl-NL" dirty="0" smtClean="0"/>
          </a:p>
          <a:p>
            <a:r>
              <a:rPr lang="nl-NL" dirty="0" smtClean="0"/>
              <a:t>Na toetreding tot de WTO (vrij handelsverkeer) is de Chinese munt nu onderdeel van het SDR-mandje (vrij kapitaalverkeer). Dit is onderdeel van de grote hervormingsplannen en ruim van tevoren aangegeven. De implementatie en vooral de communicatie laat echter te wensen over. </a:t>
            </a:r>
          </a:p>
          <a:p>
            <a:endParaRPr lang="nl-NL" dirty="0"/>
          </a:p>
          <a:p>
            <a:r>
              <a:rPr lang="nl-NL" dirty="0" smtClean="0"/>
              <a:t>Ten opzichte van het mandje van valuta (linker-grafiek) beweegt de renminbi vooral zijwaarts, na een lange stijging die veroorzaakt werd doordat de dollar tegen vrijwel elke munt steeg. China is niet uit op een devaluatie om de concurrentiepositie te verstevigen, maar wil ook niet een munt die zo sterk is dat de concurrentiepositie wordt verzwakt. En dat juist op een moment dat de Chinese economie in transitie is. </a:t>
            </a:r>
            <a:endParaRPr lang="nl-NL" dirty="0"/>
          </a:p>
          <a:p>
            <a:endParaRPr lang="nl-NL" dirty="0" smtClean="0"/>
          </a:p>
          <a:p>
            <a:r>
              <a:rPr lang="nl-NL" dirty="0" smtClean="0"/>
              <a:t>China is ook essentieel voor andere opkomende markten. Na de recente verzwakking van de renminbi versus de dollar, daalden andere opkomende markten valuta twee keer zo snel versus de dollar. </a:t>
            </a:r>
            <a:endParaRPr lang="nl-NL" dirty="0"/>
          </a:p>
        </p:txBody>
      </p:sp>
      <p:sp>
        <p:nvSpPr>
          <p:cNvPr id="4" name="Tijdelijke aanduiding voor dianummer 3"/>
          <p:cNvSpPr>
            <a:spLocks noGrp="1"/>
          </p:cNvSpPr>
          <p:nvPr>
            <p:ph type="sldNum" sz="quarter" idx="10"/>
          </p:nvPr>
        </p:nvSpPr>
        <p:spPr/>
        <p:txBody>
          <a:bodyPr/>
          <a:lstStyle/>
          <a:p>
            <a:fld id="{1CB5D99F-C216-8C4C-B398-F06F7517D80F}" type="slidenum">
              <a:rPr lang="nl-NL" smtClean="0"/>
              <a:pPr/>
              <a:t>6</a:t>
            </a:fld>
            <a:endParaRPr lang="nl-NL"/>
          </a:p>
        </p:txBody>
      </p:sp>
    </p:spTree>
    <p:extLst>
      <p:ext uri="{BB962C8B-B14F-4D97-AF65-F5344CB8AC3E}">
        <p14:creationId xmlns:p14="http://schemas.microsoft.com/office/powerpoint/2010/main" val="1539040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groeiverschillen tussen de eurozone en de Verenigde Staten nemen af. De groei in de Verenigde Staten wordt naar beneden bijgesteld (door olie en een sterke dollar), maar in de eurozone is er juist sprake van enige versnelling (door dollar, monetair beleid en het bijtrekken van de periferie). </a:t>
            </a:r>
          </a:p>
          <a:p>
            <a:endParaRPr lang="nl-NL" dirty="0"/>
          </a:p>
          <a:p>
            <a:r>
              <a:rPr lang="nl-NL" dirty="0" smtClean="0"/>
              <a:t>De ECB is er vooral in geslaagd om het monetaire transmissiemechanisme (lees: de kredietverlening) weer in de hele eurozone te laten werken. De verschillen in rente die bedrijven in de periferie en in de kernlanden moesten betalen zijn sinds de start van QE fors afgenomen. Een dergelijke impuls aan de kredietgroei zorgde er in het verleden voor dat de groei boven de trend uitkwam. Zover is het nog niet. Mogelijk zijn er dus nog wat meer positieve groeiverrassingen in de eurozone. </a:t>
            </a:r>
            <a:endParaRPr lang="nl-NL" dirty="0"/>
          </a:p>
        </p:txBody>
      </p:sp>
      <p:sp>
        <p:nvSpPr>
          <p:cNvPr id="4" name="Tijdelijke aanduiding voor dianummer 3"/>
          <p:cNvSpPr>
            <a:spLocks noGrp="1"/>
          </p:cNvSpPr>
          <p:nvPr>
            <p:ph type="sldNum" sz="quarter" idx="10"/>
          </p:nvPr>
        </p:nvSpPr>
        <p:spPr/>
        <p:txBody>
          <a:bodyPr/>
          <a:lstStyle/>
          <a:p>
            <a:fld id="{1CB5D99F-C216-8C4C-B398-F06F7517D80F}" type="slidenum">
              <a:rPr lang="nl-NL" smtClean="0"/>
              <a:pPr/>
              <a:t>7</a:t>
            </a:fld>
            <a:endParaRPr lang="nl-NL"/>
          </a:p>
        </p:txBody>
      </p:sp>
    </p:spTree>
    <p:extLst>
      <p:ext uri="{BB962C8B-B14F-4D97-AF65-F5344CB8AC3E}">
        <p14:creationId xmlns:p14="http://schemas.microsoft.com/office/powerpoint/2010/main" val="629472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201132" y="4548479"/>
            <a:ext cx="6203310" cy="5100875"/>
          </a:xfrm>
        </p:spPr>
        <p:txBody>
          <a:bodyPr/>
          <a:lstStyle/>
          <a:p>
            <a:r>
              <a:rPr lang="nl-NL" dirty="0" smtClean="0"/>
              <a:t>Reflatie is wanneer de korte en de lange rente structureel beneden</a:t>
            </a:r>
            <a:r>
              <a:rPr lang="nl-NL" baseline="0" dirty="0" smtClean="0"/>
              <a:t> de nominale groeivoet van de economie liggen. Grootste risico voor het reflatiebeleid is dat oplopende inflatie centrale bankiers zal overtuigen om op de rem te gaan staan. De hoge schulden en structurele deflatoire effecten zullen de centrale bankiers daarvan waarschijnlijk weerhouden.</a:t>
            </a:r>
          </a:p>
          <a:p>
            <a:endParaRPr lang="nl-NL" baseline="0" dirty="0" smtClean="0"/>
          </a:p>
          <a:p>
            <a:r>
              <a:rPr lang="nl-NL" baseline="0" dirty="0" smtClean="0"/>
              <a:t>De verwachtingen over het aantal renteverhogingen dit jaar is in snel tempo beneden de twee uitgekomen. Dat zijn marktverwachtingen, de Fed rekent in haar uitlatingen nog altijd met 4 renteverhogingen dit jaar.</a:t>
            </a:r>
          </a:p>
          <a:p>
            <a:endParaRPr lang="nl-NL" baseline="0" dirty="0" smtClean="0"/>
          </a:p>
          <a:p>
            <a:r>
              <a:rPr lang="nl-NL" baseline="0" dirty="0" smtClean="0"/>
              <a:t>Wereldwijd krimpt de kredietverlening, maar dat komt meer dan volledig voor rekening van de energiesector/opkomende markten. Daarvoor geschoond is er sprake van kredietgroei.</a:t>
            </a:r>
          </a:p>
          <a:p>
            <a:endParaRPr lang="nl-NL" baseline="0" dirty="0" smtClean="0"/>
          </a:p>
          <a:p>
            <a:r>
              <a:rPr lang="nl-NL" baseline="0" dirty="0" smtClean="0"/>
              <a:t>Sovereign </a:t>
            </a:r>
            <a:r>
              <a:rPr lang="nl-NL" baseline="0" dirty="0" err="1" smtClean="0"/>
              <a:t>wealth</a:t>
            </a:r>
            <a:r>
              <a:rPr lang="nl-NL" baseline="0" dirty="0" smtClean="0"/>
              <a:t> funds zijn in de afgelopen jaren steeds groter geworden, zo groot dat ze zelfs een factor van betekenis zijn geworden op de financiële markten (onderdeel van de ‘global </a:t>
            </a:r>
            <a:r>
              <a:rPr lang="nl-NL" baseline="0" dirty="0" err="1" smtClean="0"/>
              <a:t>savings</a:t>
            </a:r>
            <a:r>
              <a:rPr lang="nl-NL" baseline="0" dirty="0" smtClean="0"/>
              <a:t> </a:t>
            </a:r>
            <a:r>
              <a:rPr lang="nl-NL" baseline="0" dirty="0" err="1" smtClean="0"/>
              <a:t>glut</a:t>
            </a:r>
            <a:r>
              <a:rPr lang="nl-NL" baseline="0" dirty="0" smtClean="0"/>
              <a:t>-theorie). Nu de olie-gerelateerde fondsen niet langer kopen en zelfs begonnen zijn met verkopen is dit voorlopig de belangrijkste verklaring voor de correcties eind 2015 en begin 2016.</a:t>
            </a:r>
          </a:p>
          <a:p>
            <a:endParaRPr lang="nl-NL" baseline="0" dirty="0" smtClean="0"/>
          </a:p>
          <a:p>
            <a:r>
              <a:rPr lang="nl-NL" baseline="0" dirty="0" smtClean="0"/>
              <a:t>Het beleid van de Fed (en feitelijk ook van andere banken) is data-afhankelijk. Men legt zich dus niet meer vast over toekomstige rentepaden (in tegenstelling tot bijvoorbeeld Greenspan en vooral Bernanke). Nadeel van het vastleggen op</a:t>
            </a:r>
            <a:r>
              <a:rPr lang="nl-NL" dirty="0" smtClean="0"/>
              <a:t> </a:t>
            </a:r>
            <a:r>
              <a:rPr lang="nl-NL" baseline="0" dirty="0" smtClean="0"/>
              <a:t>toekomstig beleid is dat speculanten die te zwaar zijn gefinancierd zich niet laten afschrikken door renteverhogingen. Data-afhankelijkheid leidt tot onzekerheid, maar tegelijk ook tot een grotere samenhang met de factor economie (en daardoor eigenlijk tot meer zekerheid). Koersen kunnen dus kunstmatig stijgen door monetair beleid of fundamenteel door betere economische ontwikkelingen. </a:t>
            </a:r>
            <a:endParaRPr lang="nl-NL" dirty="0"/>
          </a:p>
        </p:txBody>
      </p:sp>
      <p:sp>
        <p:nvSpPr>
          <p:cNvPr id="4" name="Tijdelijke aanduiding voor dianummer 3"/>
          <p:cNvSpPr>
            <a:spLocks noGrp="1"/>
          </p:cNvSpPr>
          <p:nvPr>
            <p:ph type="sldNum" sz="quarter" idx="10"/>
          </p:nvPr>
        </p:nvSpPr>
        <p:spPr/>
        <p:txBody>
          <a:bodyPr/>
          <a:lstStyle/>
          <a:p>
            <a:fld id="{1CB5D99F-C216-8C4C-B398-F06F7517D80F}" type="slidenum">
              <a:rPr lang="nl-NL" smtClean="0"/>
              <a:pPr/>
              <a:t>8</a:t>
            </a:fld>
            <a:endParaRPr lang="nl-NL"/>
          </a:p>
        </p:txBody>
      </p:sp>
    </p:spTree>
    <p:extLst>
      <p:ext uri="{BB962C8B-B14F-4D97-AF65-F5344CB8AC3E}">
        <p14:creationId xmlns:p14="http://schemas.microsoft.com/office/powerpoint/2010/main" val="1778872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 de tabel is de waardering (in termen van K/W) afgezet tegen de eigen historie. Die historie kan per onderdeel verschillen als gevolg van de beschikbare data. In de staven zijn vier gekleurde kwartielen aangegeven en de waardering is onderverdeeld in percentielen die weergeven zijn in de staven. </a:t>
            </a:r>
            <a:endParaRPr lang="nl-NL" dirty="0"/>
          </a:p>
          <a:p>
            <a:endParaRPr lang="nl-NL" dirty="0" smtClean="0"/>
          </a:p>
          <a:p>
            <a:r>
              <a:rPr lang="nl-NL" dirty="0" smtClean="0"/>
              <a:t>Aandelen zijn relatief goedkoop ten opzichte van de eigen historie, zelfs Amerikaanse aandelen. Dat komt omdat hier gewerkt wordt met een k/w en door de vorstelijke winstmarges is de w(</a:t>
            </a:r>
            <a:r>
              <a:rPr lang="nl-NL" dirty="0" err="1" smtClean="0"/>
              <a:t>inst</a:t>
            </a:r>
            <a:r>
              <a:rPr lang="nl-NL" dirty="0" smtClean="0"/>
              <a:t>) hoog. In termen van koers/boekwaarde is de VS twee keer duurder dan de rest van de wereld.</a:t>
            </a:r>
          </a:p>
          <a:p>
            <a:endParaRPr lang="nl-NL" dirty="0"/>
          </a:p>
          <a:p>
            <a:r>
              <a:rPr lang="nl-NL" dirty="0" smtClean="0"/>
              <a:t>Obligaties zijn duur, maar dat zit vooral in de reële rentecomponent, niet in de kredietopslagen of de inflatie.</a:t>
            </a:r>
            <a:endParaRPr lang="nl-NL" dirty="0"/>
          </a:p>
          <a:p>
            <a:endParaRPr lang="nl-NL" dirty="0" smtClean="0"/>
          </a:p>
        </p:txBody>
      </p:sp>
      <p:sp>
        <p:nvSpPr>
          <p:cNvPr id="4" name="Tijdelijke aanduiding voor dianummer 3"/>
          <p:cNvSpPr>
            <a:spLocks noGrp="1"/>
          </p:cNvSpPr>
          <p:nvPr>
            <p:ph type="sldNum" sz="quarter" idx="10"/>
          </p:nvPr>
        </p:nvSpPr>
        <p:spPr/>
        <p:txBody>
          <a:bodyPr/>
          <a:lstStyle/>
          <a:p>
            <a:fld id="{1CB5D99F-C216-8C4C-B398-F06F7517D80F}" type="slidenum">
              <a:rPr lang="nl-NL" smtClean="0"/>
              <a:pPr/>
              <a:t>9</a:t>
            </a:fld>
            <a:endParaRPr lang="nl-NL"/>
          </a:p>
        </p:txBody>
      </p:sp>
    </p:spTree>
    <p:extLst>
      <p:ext uri="{BB962C8B-B14F-4D97-AF65-F5344CB8AC3E}">
        <p14:creationId xmlns:p14="http://schemas.microsoft.com/office/powerpoint/2010/main" val="10973398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2" name="Rechthoek 1"/>
          <p:cNvSpPr/>
          <p:nvPr/>
        </p:nvSpPr>
        <p:spPr>
          <a:xfrm>
            <a:off x="7735330" y="115330"/>
            <a:ext cx="1002982" cy="1186248"/>
          </a:xfrm>
          <a:prstGeom prst="rect">
            <a:avLst/>
          </a:prstGeom>
          <a:solidFill>
            <a:schemeClr val="bg1"/>
          </a:solidFill>
          <a:ln w="6350" cap="flat" cmpd="sng" algn="ctr">
            <a:noFill/>
            <a:prstDash val="solid"/>
          </a:ln>
          <a:effectLst/>
        </p:spPr>
        <p:txBody>
          <a:bodyPr rot="0" spcFirstLastPara="0" vertOverflow="overflow" horzOverflow="overflow" vert="horz" wrap="square" lIns="72000" tIns="90000" rIns="72000" bIns="90000" numCol="1" spcCol="0" rtlCol="0" fromWordArt="0" anchor="ctr" anchorCtr="0" forceAA="0" compatLnSpc="1">
            <a:prstTxWarp prst="textNoShape">
              <a:avLst/>
            </a:prstTxWarp>
            <a:noAutofit/>
          </a:bodyPr>
          <a:lstStyle/>
          <a:p>
            <a:pPr marL="0" marR="0" indent="0" algn="ctr" defTabSz="914400" eaLnBrk="1" fontAlgn="auto" latinLnBrk="0" hangingPunct="1">
              <a:lnSpc>
                <a:spcPct val="110000"/>
              </a:lnSpc>
              <a:spcBef>
                <a:spcPts val="0"/>
              </a:spcBef>
              <a:spcAft>
                <a:spcPts val="0"/>
              </a:spcAft>
              <a:buClrTx/>
              <a:buSzTx/>
              <a:buFontTx/>
              <a:buNone/>
              <a:tabLst/>
            </a:pPr>
            <a:endParaRPr kumimoji="0" lang="nl-NL" sz="1800" b="0" i="0" u="none" strike="noStrike" kern="0" cap="none" spc="0" normalizeH="0" baseline="0" noProof="0" dirty="0">
              <a:ln>
                <a:noFill/>
              </a:ln>
              <a:solidFill>
                <a:srgbClr val="000000"/>
              </a:solidFill>
              <a:effectLst/>
              <a:uLnTx/>
              <a:uFillTx/>
              <a:ea typeface="+mn-ea"/>
              <a:cs typeface="Myriad Pro"/>
            </a:endParaRPr>
          </a:p>
        </p:txBody>
      </p:sp>
      <p:sp>
        <p:nvSpPr>
          <p:cNvPr id="5" name="Picture Placeholder 4"/>
          <p:cNvSpPr>
            <a:spLocks noGrp="1"/>
          </p:cNvSpPr>
          <p:nvPr>
            <p:ph type="pic" sz="quarter" idx="13" hasCustomPrompt="1"/>
          </p:nvPr>
        </p:nvSpPr>
        <p:spPr>
          <a:xfrm>
            <a:off x="0" y="0"/>
            <a:ext cx="9149638" cy="3411061"/>
          </a:xfrm>
          <a:solidFill>
            <a:srgbClr val="EAEAEA"/>
          </a:solidFill>
        </p:spPr>
        <p:txBody>
          <a:bodyPr/>
          <a:lstStyle>
            <a:lvl1pPr marL="0" indent="0" algn="ctr">
              <a:buNone/>
              <a:defRPr sz="1200">
                <a:solidFill>
                  <a:schemeClr val="bg1">
                    <a:lumMod val="50000"/>
                  </a:schemeClr>
                </a:solidFill>
                <a:latin typeface="+mj-lt"/>
              </a:defRPr>
            </a:lvl1pPr>
          </a:lstStyle>
          <a:p>
            <a:r>
              <a:rPr lang="nl-NL" dirty="0" smtClean="0"/>
              <a:t>Laad foto in en plaats deze naar Achtergrond.</a:t>
            </a:r>
            <a:br>
              <a:rPr lang="nl-NL" dirty="0" smtClean="0"/>
            </a:br>
            <a:r>
              <a:rPr lang="nl-NL" dirty="0" smtClean="0"/>
              <a:t>(Foto wordt automatisch gecentreerd binnen dit vlak)</a:t>
            </a:r>
            <a:endParaRPr lang="en-US" dirty="0"/>
          </a:p>
        </p:txBody>
      </p:sp>
      <p:sp>
        <p:nvSpPr>
          <p:cNvPr id="3" name="Subtitel 2"/>
          <p:cNvSpPr>
            <a:spLocks noGrp="1"/>
          </p:cNvSpPr>
          <p:nvPr>
            <p:ph type="subTitle" idx="1" hasCustomPrompt="1"/>
          </p:nvPr>
        </p:nvSpPr>
        <p:spPr>
          <a:xfrm>
            <a:off x="1920875" y="3428327"/>
            <a:ext cx="4166260" cy="474109"/>
          </a:xfrm>
          <a:prstGeom prst="roundRect">
            <a:avLst>
              <a:gd name="adj" fmla="val 21895"/>
            </a:avLst>
          </a:prstGeom>
          <a:gradFill flip="none" rotWithShape="0">
            <a:gsLst>
              <a:gs pos="0">
                <a:srgbClr val="FF8000"/>
              </a:gs>
              <a:gs pos="94000">
                <a:srgbClr val="FF4D00"/>
              </a:gs>
            </a:gsLst>
            <a:lin ang="1320000" scaled="0"/>
            <a:tileRect/>
          </a:gra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4000" tIns="36000" rIns="108000" bIns="54000" numCol="1" spcCol="0" rtlCol="0" fromWordArt="0" anchor="t" anchorCtr="0" forceAA="0" compatLnSpc="1">
            <a:prstTxWarp prst="textNoShape">
              <a:avLst/>
            </a:prstTxWarp>
            <a:spAutoFit/>
          </a:bodyPr>
          <a:lstStyle>
            <a:lvl1pPr marL="0" indent="0" algn="l" defTabSz="456999" rtl="0" eaLnBrk="1" latinLnBrk="0" hangingPunct="1">
              <a:lnSpc>
                <a:spcPct val="100000"/>
              </a:lnSpc>
              <a:spcBef>
                <a:spcPct val="0"/>
              </a:spcBef>
              <a:buNone/>
              <a:defRPr lang="nl-NL" sz="2000" b="1" i="1" kern="1200" dirty="0">
                <a:solidFill>
                  <a:schemeClr val="bg1"/>
                </a:solidFill>
                <a:latin typeface="+mj-lt"/>
                <a:ea typeface="+mn-ea"/>
                <a:cs typeface="+mn-cs"/>
              </a:defRPr>
            </a:lvl1pPr>
            <a:lvl2pPr marL="456999" indent="0" algn="ctr">
              <a:buNone/>
              <a:defRPr>
                <a:solidFill>
                  <a:schemeClr val="tx1">
                    <a:tint val="75000"/>
                  </a:schemeClr>
                </a:solidFill>
              </a:defRPr>
            </a:lvl2pPr>
            <a:lvl3pPr marL="913999" indent="0" algn="ctr">
              <a:buNone/>
              <a:defRPr>
                <a:solidFill>
                  <a:schemeClr val="tx1">
                    <a:tint val="75000"/>
                  </a:schemeClr>
                </a:solidFill>
              </a:defRPr>
            </a:lvl3pPr>
            <a:lvl4pPr marL="1370998" indent="0" algn="ctr">
              <a:buNone/>
              <a:defRPr>
                <a:solidFill>
                  <a:schemeClr val="tx1">
                    <a:tint val="75000"/>
                  </a:schemeClr>
                </a:solidFill>
              </a:defRPr>
            </a:lvl4pPr>
            <a:lvl5pPr marL="1827997" indent="0" algn="ctr">
              <a:buNone/>
              <a:defRPr>
                <a:solidFill>
                  <a:schemeClr val="tx1">
                    <a:tint val="75000"/>
                  </a:schemeClr>
                </a:solidFill>
              </a:defRPr>
            </a:lvl5pPr>
            <a:lvl6pPr marL="2284997" indent="0" algn="ctr">
              <a:buNone/>
              <a:defRPr>
                <a:solidFill>
                  <a:schemeClr val="tx1">
                    <a:tint val="75000"/>
                  </a:schemeClr>
                </a:solidFill>
              </a:defRPr>
            </a:lvl6pPr>
            <a:lvl7pPr marL="2741997" indent="0" algn="ctr">
              <a:buNone/>
              <a:defRPr>
                <a:solidFill>
                  <a:schemeClr val="tx1">
                    <a:tint val="75000"/>
                  </a:schemeClr>
                </a:solidFill>
              </a:defRPr>
            </a:lvl7pPr>
            <a:lvl8pPr marL="3198995" indent="0" algn="ctr">
              <a:buNone/>
              <a:defRPr>
                <a:solidFill>
                  <a:schemeClr val="tx1">
                    <a:tint val="75000"/>
                  </a:schemeClr>
                </a:solidFill>
              </a:defRPr>
            </a:lvl8pPr>
            <a:lvl9pPr marL="3655995" indent="0" algn="ctr">
              <a:buNone/>
              <a:defRPr>
                <a:solidFill>
                  <a:schemeClr val="tx1">
                    <a:tint val="75000"/>
                  </a:schemeClr>
                </a:solidFill>
              </a:defRPr>
            </a:lvl9pPr>
          </a:lstStyle>
          <a:p>
            <a:r>
              <a:rPr lang="en-US" dirty="0" err="1" smtClean="0"/>
              <a:t>Klik</a:t>
            </a:r>
            <a:r>
              <a:rPr lang="en-US" dirty="0" smtClean="0"/>
              <a:t> </a:t>
            </a:r>
            <a:r>
              <a:rPr lang="en-US" dirty="0" err="1" smtClean="0"/>
              <a:t>om</a:t>
            </a:r>
            <a:r>
              <a:rPr lang="en-US" dirty="0" smtClean="0"/>
              <a:t> </a:t>
            </a:r>
            <a:r>
              <a:rPr lang="en-US" dirty="0" err="1" smtClean="0"/>
              <a:t>een</a:t>
            </a:r>
            <a:r>
              <a:rPr lang="en-US" dirty="0" smtClean="0"/>
              <a:t> </a:t>
            </a:r>
            <a:r>
              <a:rPr lang="en-US" dirty="0" err="1" smtClean="0"/>
              <a:t>subtitel</a:t>
            </a:r>
            <a:r>
              <a:rPr lang="en-US" dirty="0" smtClean="0"/>
              <a:t> </a:t>
            </a:r>
            <a:r>
              <a:rPr lang="en-US" dirty="0" err="1" smtClean="0"/>
              <a:t>te</a:t>
            </a:r>
            <a:r>
              <a:rPr lang="en-US" dirty="0" smtClean="0"/>
              <a:t> </a:t>
            </a:r>
            <a:r>
              <a:rPr lang="en-US" dirty="0" err="1" smtClean="0"/>
              <a:t>maken</a:t>
            </a:r>
            <a:endParaRPr lang="nl-NL" dirty="0"/>
          </a:p>
        </p:txBody>
      </p:sp>
      <p:sp>
        <p:nvSpPr>
          <p:cNvPr id="8" name="Tijdelijke aanduiding voor tekst 7"/>
          <p:cNvSpPr>
            <a:spLocks noGrp="1"/>
          </p:cNvSpPr>
          <p:nvPr>
            <p:ph type="body" sz="quarter" idx="11" hasCustomPrompt="1"/>
          </p:nvPr>
        </p:nvSpPr>
        <p:spPr>
          <a:xfrm flipH="1">
            <a:off x="1943997" y="4507589"/>
            <a:ext cx="4068003" cy="349702"/>
          </a:xfrm>
          <a:prstGeom prst="rect">
            <a:avLst/>
          </a:prstGeom>
        </p:spPr>
        <p:txBody>
          <a:bodyPr wrap="square" lIns="144000" tIns="36000" rIns="144000" bIns="36000" anchor="b">
            <a:spAutoFit/>
          </a:bodyPr>
          <a:lstStyle>
            <a:lvl1pPr marL="0" indent="0">
              <a:spcBef>
                <a:spcPts val="0"/>
              </a:spcBef>
              <a:buNone/>
              <a:defRPr sz="1800" b="0" i="0" baseline="0">
                <a:solidFill>
                  <a:srgbClr val="5E6A71"/>
                </a:solidFill>
                <a:latin typeface="+mn-lt"/>
                <a:cs typeface="Myriad Pro" pitchFamily="34" charset="0"/>
              </a:defRPr>
            </a:lvl1pPr>
          </a:lstStyle>
          <a:p>
            <a:pPr lvl="0"/>
            <a:r>
              <a:rPr lang="en-US" dirty="0" err="1" smtClean="0"/>
              <a:t>Naam</a:t>
            </a:r>
            <a:r>
              <a:rPr lang="en-US" dirty="0" smtClean="0"/>
              <a:t> </a:t>
            </a:r>
            <a:r>
              <a:rPr lang="en-US" dirty="0" err="1" smtClean="0"/>
              <a:t>spreker</a:t>
            </a:r>
            <a:r>
              <a:rPr lang="en-US" dirty="0" smtClean="0"/>
              <a:t>  –  Datum</a:t>
            </a:r>
          </a:p>
        </p:txBody>
      </p:sp>
      <p:sp>
        <p:nvSpPr>
          <p:cNvPr id="13" name="Rechthoek 12"/>
          <p:cNvSpPr/>
          <p:nvPr/>
        </p:nvSpPr>
        <p:spPr>
          <a:xfrm>
            <a:off x="5892801" y="3302973"/>
            <a:ext cx="194334" cy="409137"/>
          </a:xfrm>
          <a:prstGeom prst="rect">
            <a:avLst/>
          </a:prstGeom>
          <a:solidFill>
            <a:srgbClr val="FF4D00"/>
          </a:solidFill>
          <a:ln w="19050" cap="flat" cmpd="sng" algn="ctr">
            <a:noFill/>
            <a:prstDash val="solid"/>
          </a:ln>
          <a:effectLst/>
        </p:spPr>
        <p:txBody>
          <a:bodyPr rot="0" spcFirstLastPara="0" vertOverflow="overflow" horzOverflow="overflow" vert="horz" wrap="square" lIns="91440" tIns="36000" rIns="91440" bIns="72000" numCol="1" spcCol="0" rtlCol="0" fromWordArt="0" anchor="ctr" anchorCtr="0" forceAA="0" compatLnSpc="1">
            <a:prstTxWarp prst="textNoShape">
              <a:avLst/>
            </a:prstTxWarp>
            <a:spAutoFit/>
          </a:bodyPr>
          <a:lstStyle/>
          <a:p>
            <a:pPr marL="0" marR="0" indent="0" algn="ctr" defTabSz="914400" eaLnBrk="1" fontAlgn="auto" latinLnBrk="0" hangingPunct="1">
              <a:lnSpc>
                <a:spcPct val="110000"/>
              </a:lnSpc>
              <a:spcBef>
                <a:spcPts val="0"/>
              </a:spcBef>
              <a:spcAft>
                <a:spcPts val="0"/>
              </a:spcAft>
              <a:buClrTx/>
              <a:buSzTx/>
              <a:buFontTx/>
              <a:buNone/>
              <a:tabLst/>
            </a:pPr>
            <a:endParaRPr kumimoji="0" lang="nl-NL" sz="1800" b="0" i="0" u="none" strike="noStrike" kern="0" cap="none" spc="0" normalizeH="0" baseline="0" noProof="0" dirty="0">
              <a:ln>
                <a:noFill/>
              </a:ln>
              <a:solidFill>
                <a:srgbClr val="000000"/>
              </a:solidFill>
              <a:effectLst/>
              <a:uLnTx/>
              <a:uFillTx/>
              <a:latin typeface="Myriad Pro"/>
              <a:ea typeface="+mn-ea"/>
              <a:cs typeface="Myriad Pro"/>
            </a:endParaRPr>
          </a:p>
        </p:txBody>
      </p:sp>
      <p:sp>
        <p:nvSpPr>
          <p:cNvPr id="15" name="Titel 14"/>
          <p:cNvSpPr>
            <a:spLocks noGrp="1"/>
          </p:cNvSpPr>
          <p:nvPr>
            <p:ph type="title" hasCustomPrompt="1"/>
          </p:nvPr>
        </p:nvSpPr>
        <p:spPr>
          <a:xfrm>
            <a:off x="-57149" y="2141521"/>
            <a:ext cx="6151950" cy="1279066"/>
          </a:xfrm>
          <a:prstGeom prst="round1Rect">
            <a:avLst>
              <a:gd name="adj" fmla="val 11967"/>
            </a:avLst>
          </a:prstGeom>
          <a:solidFill>
            <a:schemeClr val="accent1"/>
          </a:solidFill>
          <a:ln w="19050" cmpd="sng">
            <a:solidFill>
              <a:schemeClr val="bg1"/>
            </a:solidFill>
          </a:ln>
        </p:spPr>
        <p:txBody>
          <a:bodyPr wrap="square" lIns="504000" tIns="126000" rIns="108000" bIns="144000" anchor="b">
            <a:spAutoFit/>
          </a:bodyPr>
          <a:lstStyle>
            <a:lvl1pPr>
              <a:defRPr sz="3600">
                <a:solidFill>
                  <a:srgbClr val="FFFFFF"/>
                </a:solidFill>
              </a:defRPr>
            </a:lvl1pPr>
          </a:lstStyle>
          <a:p>
            <a:r>
              <a:rPr lang="en-US" dirty="0"/>
              <a:t/>
            </a:r>
            <a:br>
              <a:rPr lang="en-US" dirty="0"/>
            </a:br>
            <a:r>
              <a:rPr lang="en-US" dirty="0" err="1"/>
              <a:t>Klik</a:t>
            </a:r>
            <a:r>
              <a:rPr lang="en-US" dirty="0"/>
              <a:t> </a:t>
            </a:r>
            <a:r>
              <a:rPr lang="en-US" dirty="0" err="1"/>
              <a:t>om</a:t>
            </a:r>
            <a:r>
              <a:rPr lang="en-US" dirty="0"/>
              <a:t> </a:t>
            </a:r>
            <a:r>
              <a:rPr lang="en-US" dirty="0" err="1"/>
              <a:t>een</a:t>
            </a:r>
            <a:r>
              <a:rPr lang="en-US" dirty="0"/>
              <a:t> </a:t>
            </a:r>
            <a:r>
              <a:rPr lang="en-US" dirty="0" err="1"/>
              <a:t>titel</a:t>
            </a:r>
            <a:r>
              <a:rPr lang="en-US" dirty="0"/>
              <a:t> </a:t>
            </a:r>
            <a:r>
              <a:rPr lang="en-US" dirty="0" err="1"/>
              <a:t>te</a:t>
            </a:r>
            <a:r>
              <a:rPr lang="en-US" dirty="0"/>
              <a:t> </a:t>
            </a:r>
            <a:r>
              <a:rPr lang="en-US" dirty="0" err="1"/>
              <a:t>maken</a:t>
            </a:r>
            <a:endParaRPr lang="nl-NL" dirty="0"/>
          </a:p>
        </p:txBody>
      </p:sp>
      <p:pic>
        <p:nvPicPr>
          <p:cNvPr id="9" name="Afbeelding 9" descr="RB_logo_rgb.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841538" y="3835989"/>
            <a:ext cx="896774" cy="1073211"/>
          </a:xfrm>
          <a:prstGeom prst="rect">
            <a:avLst/>
          </a:prstGeom>
        </p:spPr>
      </p:pic>
      <p:sp>
        <p:nvSpPr>
          <p:cNvPr id="10" name="Rechthoek 9"/>
          <p:cNvSpPr/>
          <p:nvPr userDrawn="1"/>
        </p:nvSpPr>
        <p:spPr>
          <a:xfrm>
            <a:off x="7735330" y="115330"/>
            <a:ext cx="1002982" cy="1186248"/>
          </a:xfrm>
          <a:prstGeom prst="rect">
            <a:avLst/>
          </a:prstGeom>
          <a:solidFill>
            <a:schemeClr val="bg1"/>
          </a:solidFill>
          <a:ln w="6350" cap="flat" cmpd="sng" algn="ctr">
            <a:noFill/>
            <a:prstDash val="solid"/>
          </a:ln>
          <a:effectLst/>
        </p:spPr>
        <p:txBody>
          <a:bodyPr rot="0" spcFirstLastPara="0" vertOverflow="overflow" horzOverflow="overflow" vert="horz" wrap="square" lIns="72000" tIns="90000" rIns="72000" bIns="90000" numCol="1" spcCol="0" rtlCol="0" fromWordArt="0" anchor="ctr" anchorCtr="0" forceAA="0" compatLnSpc="1">
            <a:prstTxWarp prst="textNoShape">
              <a:avLst/>
            </a:prstTxWarp>
            <a:noAutofit/>
          </a:bodyPr>
          <a:lstStyle/>
          <a:p>
            <a:pPr marL="0" marR="0" indent="0" algn="ctr" defTabSz="914400" eaLnBrk="1" fontAlgn="auto" latinLnBrk="0" hangingPunct="1">
              <a:lnSpc>
                <a:spcPct val="110000"/>
              </a:lnSpc>
              <a:spcBef>
                <a:spcPts val="0"/>
              </a:spcBef>
              <a:spcAft>
                <a:spcPts val="0"/>
              </a:spcAft>
              <a:buClrTx/>
              <a:buSzTx/>
              <a:buFontTx/>
              <a:buNone/>
              <a:tabLst/>
            </a:pPr>
            <a:endParaRPr kumimoji="0" lang="nl-NL" sz="1800" b="0" i="0" u="none" strike="noStrike" kern="0" cap="none" spc="0" normalizeH="0" baseline="0" noProof="0" dirty="0">
              <a:ln>
                <a:noFill/>
              </a:ln>
              <a:solidFill>
                <a:srgbClr val="000000"/>
              </a:solidFill>
              <a:effectLst/>
              <a:uLnTx/>
              <a:uFillTx/>
              <a:ea typeface="+mn-ea"/>
              <a:cs typeface="Myriad Pro"/>
            </a:endParaRPr>
          </a:p>
        </p:txBody>
      </p:sp>
      <p:sp>
        <p:nvSpPr>
          <p:cNvPr id="11" name="Rechthoek 10"/>
          <p:cNvSpPr/>
          <p:nvPr userDrawn="1"/>
        </p:nvSpPr>
        <p:spPr>
          <a:xfrm>
            <a:off x="5892801" y="3302973"/>
            <a:ext cx="194334" cy="409137"/>
          </a:xfrm>
          <a:prstGeom prst="rect">
            <a:avLst/>
          </a:prstGeom>
          <a:solidFill>
            <a:srgbClr val="FF4D00"/>
          </a:solidFill>
          <a:ln w="19050" cap="flat" cmpd="sng" algn="ctr">
            <a:noFill/>
            <a:prstDash val="solid"/>
          </a:ln>
          <a:effectLst/>
        </p:spPr>
        <p:txBody>
          <a:bodyPr rot="0" spcFirstLastPara="0" vertOverflow="overflow" horzOverflow="overflow" vert="horz" wrap="square" lIns="91440" tIns="36000" rIns="91440" bIns="72000" numCol="1" spcCol="0" rtlCol="0" fromWordArt="0" anchor="ctr" anchorCtr="0" forceAA="0" compatLnSpc="1">
            <a:prstTxWarp prst="textNoShape">
              <a:avLst/>
            </a:prstTxWarp>
            <a:spAutoFit/>
          </a:bodyPr>
          <a:lstStyle/>
          <a:p>
            <a:pPr marL="0" marR="0" indent="0" algn="ctr" defTabSz="914400" eaLnBrk="1" fontAlgn="auto" latinLnBrk="0" hangingPunct="1">
              <a:lnSpc>
                <a:spcPct val="110000"/>
              </a:lnSpc>
              <a:spcBef>
                <a:spcPts val="0"/>
              </a:spcBef>
              <a:spcAft>
                <a:spcPts val="0"/>
              </a:spcAft>
              <a:buClrTx/>
              <a:buSzTx/>
              <a:buFontTx/>
              <a:buNone/>
              <a:tabLst/>
            </a:pPr>
            <a:endParaRPr kumimoji="0" lang="nl-NL" sz="1800" b="0" i="0" u="none" strike="noStrike" kern="0" cap="none" spc="0" normalizeH="0" baseline="0" noProof="0" dirty="0">
              <a:ln>
                <a:noFill/>
              </a:ln>
              <a:solidFill>
                <a:srgbClr val="000000"/>
              </a:solidFill>
              <a:effectLst/>
              <a:uLnTx/>
              <a:uFillTx/>
              <a:latin typeface="Myriad Pro"/>
              <a:ea typeface="+mn-ea"/>
              <a:cs typeface="Myriad Pro"/>
            </a:endParaRPr>
          </a:p>
        </p:txBody>
      </p:sp>
      <p:pic>
        <p:nvPicPr>
          <p:cNvPr id="12" name="Afbeelding 9" descr="RB_logo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41538" y="3835989"/>
            <a:ext cx="896774" cy="1073211"/>
          </a:xfrm>
          <a:prstGeom prst="rect">
            <a:avLst/>
          </a:prstGeom>
        </p:spPr>
      </p:pic>
    </p:spTree>
    <p:extLst>
      <p:ext uri="{BB962C8B-B14F-4D97-AF65-F5344CB8AC3E}">
        <p14:creationId xmlns:p14="http://schemas.microsoft.com/office/powerpoint/2010/main" val="154765982"/>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ussendia">
    <p:spTree>
      <p:nvGrpSpPr>
        <p:cNvPr id="1" name=""/>
        <p:cNvGrpSpPr/>
        <p:nvPr/>
      </p:nvGrpSpPr>
      <p:grpSpPr>
        <a:xfrm>
          <a:off x="0" y="0"/>
          <a:ext cx="0" cy="0"/>
          <a:chOff x="0" y="0"/>
          <a:chExt cx="0" cy="0"/>
        </a:xfrm>
      </p:grpSpPr>
      <p:sp>
        <p:nvSpPr>
          <p:cNvPr id="2" name="Rechthoek 1"/>
          <p:cNvSpPr/>
          <p:nvPr/>
        </p:nvSpPr>
        <p:spPr>
          <a:xfrm>
            <a:off x="7703818" y="4158802"/>
            <a:ext cx="1153160" cy="394596"/>
          </a:xfrm>
          <a:prstGeom prst="rect">
            <a:avLst/>
          </a:prstGeom>
          <a:solidFill>
            <a:schemeClr val="bg1"/>
          </a:solidFill>
          <a:ln w="6350" cap="flat" cmpd="sng" algn="ctr">
            <a:noFill/>
            <a:prstDash val="solid"/>
          </a:ln>
          <a:effectLst/>
        </p:spPr>
        <p:txBody>
          <a:bodyPr rot="0" spcFirstLastPara="0" vertOverflow="overflow" horzOverflow="overflow" vert="horz" wrap="square" lIns="0" tIns="46800" rIns="0" bIns="46800" numCol="1" spcCol="0" rtlCol="0" fromWordArt="0" anchor="ctr" anchorCtr="0" forceAA="0" compatLnSpc="1">
            <a:prstTxWarp prst="textNoShape">
              <a:avLst/>
            </a:prstTxWarp>
            <a:spAutoFit/>
          </a:bodyPr>
          <a:lstStyle/>
          <a:p>
            <a:pPr marL="0" marR="0" indent="0" algn="ctr" defTabSz="914400" eaLnBrk="1" fontAlgn="auto" latinLnBrk="0" hangingPunct="1">
              <a:lnSpc>
                <a:spcPct val="110000"/>
              </a:lnSpc>
              <a:spcBef>
                <a:spcPts val="0"/>
              </a:spcBef>
              <a:spcAft>
                <a:spcPts val="0"/>
              </a:spcAft>
              <a:buClrTx/>
              <a:buSzTx/>
              <a:buFontTx/>
              <a:buNone/>
              <a:tabLst/>
            </a:pPr>
            <a:endParaRPr kumimoji="0" lang="nl-NL" sz="1800" b="0" i="0" u="none" strike="noStrike" kern="0" cap="none" spc="0" normalizeH="0" baseline="0" noProof="0" dirty="0">
              <a:ln>
                <a:noFill/>
              </a:ln>
              <a:solidFill>
                <a:srgbClr val="000000"/>
              </a:solidFill>
              <a:effectLst/>
              <a:uLnTx/>
              <a:uFillTx/>
              <a:latin typeface="Myriad Pro"/>
              <a:ea typeface="+mn-ea"/>
              <a:cs typeface="Myriad Pro"/>
            </a:endParaRPr>
          </a:p>
        </p:txBody>
      </p:sp>
      <p:sp>
        <p:nvSpPr>
          <p:cNvPr id="5" name="Tijdelijke aanduiding voor dianummer 4"/>
          <p:cNvSpPr>
            <a:spLocks noGrp="1"/>
          </p:cNvSpPr>
          <p:nvPr>
            <p:ph type="sldNum" sz="quarter" idx="10"/>
          </p:nvPr>
        </p:nvSpPr>
        <p:spPr/>
        <p:txBody>
          <a:bodyPr/>
          <a:lstStyle>
            <a:lvl1pPr>
              <a:defRPr>
                <a:solidFill>
                  <a:srgbClr val="5E6A71"/>
                </a:solidFill>
              </a:defRPr>
            </a:lvl1pPr>
          </a:lstStyle>
          <a:p>
            <a:fld id="{4821C4A5-98F2-7545-875B-39B2F4500447}" type="slidenum">
              <a:rPr lang="nl-NL" smtClean="0"/>
              <a:pPr/>
              <a:t>‹nr.›</a:t>
            </a:fld>
            <a:endParaRPr lang="nl-NL"/>
          </a:p>
        </p:txBody>
      </p:sp>
      <p:sp>
        <p:nvSpPr>
          <p:cNvPr id="9" name="Titel 1"/>
          <p:cNvSpPr>
            <a:spLocks noGrp="1"/>
          </p:cNvSpPr>
          <p:nvPr>
            <p:ph type="title" hasCustomPrompt="1"/>
          </p:nvPr>
        </p:nvSpPr>
        <p:spPr>
          <a:xfrm>
            <a:off x="475814" y="1777271"/>
            <a:ext cx="7804586" cy="564257"/>
          </a:xfrm>
          <a:effectLst/>
        </p:spPr>
        <p:txBody>
          <a:bodyPr anchor="b">
            <a:spAutoFit/>
          </a:bodyPr>
          <a:lstStyle>
            <a:lvl1pPr>
              <a:defRPr sz="4000" b="0" i="0">
                <a:solidFill>
                  <a:schemeClr val="accent2"/>
                </a:solidFill>
              </a:defRPr>
            </a:lvl1pPr>
          </a:lstStyle>
          <a:p>
            <a:r>
              <a:rPr lang="en-US" dirty="0" err="1"/>
              <a:t>Klik</a:t>
            </a:r>
            <a:r>
              <a:rPr lang="en-US" dirty="0"/>
              <a:t> </a:t>
            </a:r>
            <a:r>
              <a:rPr lang="en-US" dirty="0" err="1"/>
              <a:t>om</a:t>
            </a:r>
            <a:r>
              <a:rPr lang="en-US" dirty="0"/>
              <a:t> </a:t>
            </a:r>
            <a:r>
              <a:rPr lang="en-US" dirty="0" err="1"/>
              <a:t>een</a:t>
            </a:r>
            <a:r>
              <a:rPr lang="en-US" dirty="0"/>
              <a:t> </a:t>
            </a:r>
            <a:r>
              <a:rPr lang="en-US" dirty="0" err="1"/>
              <a:t>titel</a:t>
            </a:r>
            <a:r>
              <a:rPr lang="en-US" dirty="0"/>
              <a:t> </a:t>
            </a:r>
            <a:r>
              <a:rPr lang="en-US" dirty="0" err="1"/>
              <a:t>te</a:t>
            </a:r>
            <a:r>
              <a:rPr lang="en-US" dirty="0"/>
              <a:t> </a:t>
            </a:r>
            <a:r>
              <a:rPr lang="en-US" dirty="0" err="1"/>
              <a:t>maken</a:t>
            </a:r>
            <a:endParaRPr lang="nl-NL" dirty="0"/>
          </a:p>
        </p:txBody>
      </p:sp>
      <p:sp>
        <p:nvSpPr>
          <p:cNvPr id="6" name="Tijdelijke aanduiding voor tekst 5"/>
          <p:cNvSpPr>
            <a:spLocks noGrp="1"/>
          </p:cNvSpPr>
          <p:nvPr>
            <p:ph type="body" sz="quarter" idx="11" hasCustomPrompt="1"/>
          </p:nvPr>
        </p:nvSpPr>
        <p:spPr>
          <a:xfrm>
            <a:off x="501650" y="2430031"/>
            <a:ext cx="7778749" cy="461665"/>
          </a:xfrm>
        </p:spPr>
        <p:txBody>
          <a:bodyPr wrap="square">
            <a:spAutoFit/>
          </a:bodyPr>
          <a:lstStyle>
            <a:lvl1pPr marL="0" indent="0">
              <a:lnSpc>
                <a:spcPct val="100000"/>
              </a:lnSpc>
              <a:spcBef>
                <a:spcPts val="0"/>
              </a:spcBef>
              <a:buNone/>
              <a:defRPr sz="2400" b="1" i="1" baseline="0">
                <a:solidFill>
                  <a:schemeClr val="tx2"/>
                </a:solidFill>
              </a:defRPr>
            </a:lvl1pPr>
          </a:lstStyle>
          <a:p>
            <a:pPr lvl="0"/>
            <a:r>
              <a:rPr lang="nl-NL" dirty="0"/>
              <a:t>Klik om een subtitel te maken</a:t>
            </a:r>
          </a:p>
        </p:txBody>
      </p:sp>
      <p:sp>
        <p:nvSpPr>
          <p:cNvPr id="7" name="Tijdelijke aanduiding voor voettekst 3"/>
          <p:cNvSpPr>
            <a:spLocks noGrp="1"/>
          </p:cNvSpPr>
          <p:nvPr>
            <p:ph type="ftr" sz="quarter" idx="3"/>
          </p:nvPr>
        </p:nvSpPr>
        <p:spPr>
          <a:xfrm>
            <a:off x="475812" y="4862517"/>
            <a:ext cx="7042588" cy="204788"/>
          </a:xfrm>
          <a:prstGeom prst="rect">
            <a:avLst/>
          </a:prstGeom>
        </p:spPr>
        <p:txBody>
          <a:bodyPr vert="horz" lIns="0" tIns="45720" rIns="0" bIns="45720" rtlCol="0" anchor="ctr"/>
          <a:lstStyle>
            <a:lvl1pPr algn="l">
              <a:defRPr sz="1200">
                <a:solidFill>
                  <a:srgbClr val="5E6A71"/>
                </a:solidFill>
              </a:defRPr>
            </a:lvl1pPr>
          </a:lstStyle>
          <a:p>
            <a:endParaRPr lang="nl-NL"/>
          </a:p>
        </p:txBody>
      </p:sp>
      <p:sp>
        <p:nvSpPr>
          <p:cNvPr id="8" name="Rechthoek 7"/>
          <p:cNvSpPr/>
          <p:nvPr userDrawn="1"/>
        </p:nvSpPr>
        <p:spPr>
          <a:xfrm>
            <a:off x="7703818" y="4158802"/>
            <a:ext cx="1153160" cy="394596"/>
          </a:xfrm>
          <a:prstGeom prst="rect">
            <a:avLst/>
          </a:prstGeom>
          <a:solidFill>
            <a:schemeClr val="bg1"/>
          </a:solidFill>
          <a:ln w="6350" cap="flat" cmpd="sng" algn="ctr">
            <a:noFill/>
            <a:prstDash val="solid"/>
          </a:ln>
          <a:effectLst/>
        </p:spPr>
        <p:txBody>
          <a:bodyPr rot="0" spcFirstLastPara="0" vertOverflow="overflow" horzOverflow="overflow" vert="horz" wrap="square" lIns="0" tIns="46800" rIns="0" bIns="46800" numCol="1" spcCol="0" rtlCol="0" fromWordArt="0" anchor="ctr" anchorCtr="0" forceAA="0" compatLnSpc="1">
            <a:prstTxWarp prst="textNoShape">
              <a:avLst/>
            </a:prstTxWarp>
            <a:spAutoFit/>
          </a:bodyPr>
          <a:lstStyle/>
          <a:p>
            <a:pPr marL="0" marR="0" indent="0" algn="ctr" defTabSz="914400" eaLnBrk="1" fontAlgn="auto" latinLnBrk="0" hangingPunct="1">
              <a:lnSpc>
                <a:spcPct val="110000"/>
              </a:lnSpc>
              <a:spcBef>
                <a:spcPts val="0"/>
              </a:spcBef>
              <a:spcAft>
                <a:spcPts val="0"/>
              </a:spcAft>
              <a:buClrTx/>
              <a:buSzTx/>
              <a:buFontTx/>
              <a:buNone/>
              <a:tabLst/>
            </a:pPr>
            <a:endParaRPr kumimoji="0" lang="nl-NL" sz="1800" b="0" i="0" u="none" strike="noStrike" kern="0" cap="none" spc="0" normalizeH="0" baseline="0" noProof="0" dirty="0">
              <a:ln>
                <a:noFill/>
              </a:ln>
              <a:solidFill>
                <a:srgbClr val="000000"/>
              </a:solidFill>
              <a:effectLst/>
              <a:uLnTx/>
              <a:uFillTx/>
              <a:latin typeface="Myriad Pro"/>
              <a:ea typeface="+mn-ea"/>
              <a:cs typeface="Myriad Pro"/>
            </a:endParaRPr>
          </a:p>
        </p:txBody>
      </p:sp>
    </p:spTree>
    <p:extLst>
      <p:ext uri="{BB962C8B-B14F-4D97-AF65-F5344CB8AC3E}">
        <p14:creationId xmlns:p14="http://schemas.microsoft.com/office/powerpoint/2010/main" val="89275651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ussendia met groot beeld">
    <p:spTree>
      <p:nvGrpSpPr>
        <p:cNvPr id="1" name=""/>
        <p:cNvGrpSpPr/>
        <p:nvPr/>
      </p:nvGrpSpPr>
      <p:grpSpPr>
        <a:xfrm>
          <a:off x="0" y="0"/>
          <a:ext cx="0" cy="0"/>
          <a:chOff x="0" y="0"/>
          <a:chExt cx="0" cy="0"/>
        </a:xfrm>
      </p:grpSpPr>
      <p:sp>
        <p:nvSpPr>
          <p:cNvPr id="12" name="Picture Placeholder 4"/>
          <p:cNvSpPr>
            <a:spLocks noGrp="1"/>
          </p:cNvSpPr>
          <p:nvPr>
            <p:ph type="pic" sz="quarter" idx="13" hasCustomPrompt="1"/>
          </p:nvPr>
        </p:nvSpPr>
        <p:spPr>
          <a:xfrm>
            <a:off x="0" y="0"/>
            <a:ext cx="9149638" cy="5143500"/>
          </a:xfrm>
          <a:noFill/>
        </p:spPr>
        <p:txBody>
          <a:bodyPr/>
          <a:lstStyle>
            <a:lvl1pPr marL="0" indent="0" algn="ctr">
              <a:buFont typeface="Arial"/>
              <a:buNone/>
              <a:defRPr sz="1200" baseline="0">
                <a:solidFill>
                  <a:schemeClr val="bg1">
                    <a:lumMod val="50000"/>
                  </a:schemeClr>
                </a:solidFill>
                <a:latin typeface="+mj-lt"/>
              </a:defRPr>
            </a:lvl1pPr>
          </a:lstStyle>
          <a:p>
            <a:r>
              <a:rPr lang="nl-NL" dirty="0" smtClean="0"/>
              <a:t>Laad foto in en plaats deze naar Achtergrond.</a:t>
            </a:r>
            <a:br>
              <a:rPr lang="nl-NL" dirty="0" smtClean="0"/>
            </a:br>
            <a:r>
              <a:rPr lang="nl-NL" dirty="0" smtClean="0"/>
              <a:t> (Foto wordt automatisch gecentreerd binnen dit vlak, het Rabobank beeldmerk wordt automatisch afgedekt)</a:t>
            </a:r>
          </a:p>
        </p:txBody>
      </p:sp>
      <p:sp>
        <p:nvSpPr>
          <p:cNvPr id="2" name="Titel 1"/>
          <p:cNvSpPr>
            <a:spLocks noGrp="1"/>
          </p:cNvSpPr>
          <p:nvPr>
            <p:ph type="title" hasCustomPrompt="1"/>
          </p:nvPr>
        </p:nvSpPr>
        <p:spPr>
          <a:xfrm>
            <a:off x="475814" y="1436845"/>
            <a:ext cx="7804586" cy="564257"/>
          </a:xfrm>
          <a:effectLst>
            <a:outerShdw blurRad="63500" dist="25400" dir="5400000" algn="tl" rotWithShape="0">
              <a:schemeClr val="tx1">
                <a:lumMod val="50000"/>
                <a:lumOff val="50000"/>
                <a:alpha val="60000"/>
              </a:schemeClr>
            </a:outerShdw>
          </a:effectLst>
        </p:spPr>
        <p:txBody>
          <a:bodyPr anchor="b">
            <a:spAutoFit/>
          </a:bodyPr>
          <a:lstStyle>
            <a:lvl1pPr>
              <a:defRPr sz="4000">
                <a:solidFill>
                  <a:schemeClr val="bg1"/>
                </a:solidFill>
              </a:defRPr>
            </a:lvl1pPr>
          </a:lstStyle>
          <a:p>
            <a:r>
              <a:rPr lang="en-US" dirty="0" err="1"/>
              <a:t>Klik</a:t>
            </a:r>
            <a:r>
              <a:rPr lang="en-US" dirty="0"/>
              <a:t> </a:t>
            </a:r>
            <a:r>
              <a:rPr lang="en-US" dirty="0" err="1"/>
              <a:t>om</a:t>
            </a:r>
            <a:r>
              <a:rPr lang="en-US" dirty="0"/>
              <a:t> </a:t>
            </a:r>
            <a:r>
              <a:rPr lang="en-US" dirty="0" err="1"/>
              <a:t>een</a:t>
            </a:r>
            <a:r>
              <a:rPr lang="en-US" dirty="0"/>
              <a:t> </a:t>
            </a:r>
            <a:r>
              <a:rPr lang="en-US" dirty="0" err="1"/>
              <a:t>titel</a:t>
            </a:r>
            <a:r>
              <a:rPr lang="en-US" dirty="0"/>
              <a:t> </a:t>
            </a:r>
            <a:r>
              <a:rPr lang="en-US" dirty="0" err="1"/>
              <a:t>te</a:t>
            </a:r>
            <a:r>
              <a:rPr lang="en-US" dirty="0"/>
              <a:t> </a:t>
            </a:r>
            <a:r>
              <a:rPr lang="en-US" dirty="0" err="1"/>
              <a:t>maken</a:t>
            </a:r>
            <a:endParaRPr lang="nl-NL" dirty="0"/>
          </a:p>
        </p:txBody>
      </p:sp>
      <p:sp>
        <p:nvSpPr>
          <p:cNvPr id="5" name="Tijdelijke aanduiding voor tekst 5"/>
          <p:cNvSpPr>
            <a:spLocks noGrp="1"/>
          </p:cNvSpPr>
          <p:nvPr>
            <p:ph type="body" sz="quarter" idx="11" hasCustomPrompt="1"/>
          </p:nvPr>
        </p:nvSpPr>
        <p:spPr>
          <a:xfrm>
            <a:off x="501651" y="2095645"/>
            <a:ext cx="7778749" cy="461665"/>
          </a:xfrm>
          <a:effectLst>
            <a:outerShdw blurRad="63500" dist="25400" dir="5400000" algn="tl" rotWithShape="0">
              <a:schemeClr val="tx1">
                <a:lumMod val="50000"/>
                <a:lumOff val="50000"/>
                <a:alpha val="60000"/>
              </a:schemeClr>
            </a:outerShdw>
          </a:effectLst>
        </p:spPr>
        <p:txBody>
          <a:bodyPr wrap="square">
            <a:spAutoFit/>
          </a:bodyPr>
          <a:lstStyle>
            <a:lvl1pPr marL="0" indent="0">
              <a:lnSpc>
                <a:spcPct val="100000"/>
              </a:lnSpc>
              <a:spcBef>
                <a:spcPts val="0"/>
              </a:spcBef>
              <a:buNone/>
              <a:defRPr sz="2400" b="1" i="1" baseline="0">
                <a:solidFill>
                  <a:schemeClr val="bg1"/>
                </a:solidFill>
              </a:defRPr>
            </a:lvl1pPr>
          </a:lstStyle>
          <a:p>
            <a:pPr lvl="0"/>
            <a:r>
              <a:rPr lang="nl-NL" dirty="0"/>
              <a:t>Klik om een subtitel te maken</a:t>
            </a:r>
          </a:p>
        </p:txBody>
      </p:sp>
      <p:sp>
        <p:nvSpPr>
          <p:cNvPr id="3" name="Tijdelijke aanduiding voor dianummer 2"/>
          <p:cNvSpPr>
            <a:spLocks noGrp="1"/>
          </p:cNvSpPr>
          <p:nvPr>
            <p:ph type="sldNum" sz="quarter" idx="14"/>
          </p:nvPr>
        </p:nvSpPr>
        <p:spPr/>
        <p:txBody>
          <a:bodyPr/>
          <a:lstStyle/>
          <a:p>
            <a:fld id="{4821C4A5-98F2-7545-875B-39B2F4500447}" type="slidenum">
              <a:rPr lang="nl-NL" smtClean="0"/>
              <a:pPr/>
              <a:t>‹nr.›</a:t>
            </a:fld>
            <a:endParaRPr lang="nl-NL"/>
          </a:p>
        </p:txBody>
      </p:sp>
      <p:sp>
        <p:nvSpPr>
          <p:cNvPr id="6" name="Tijdelijke aanduiding voor voettekst 3"/>
          <p:cNvSpPr>
            <a:spLocks noGrp="1"/>
          </p:cNvSpPr>
          <p:nvPr>
            <p:ph type="ftr" sz="quarter" idx="3"/>
          </p:nvPr>
        </p:nvSpPr>
        <p:spPr>
          <a:xfrm>
            <a:off x="475812" y="4862517"/>
            <a:ext cx="7042588" cy="204788"/>
          </a:xfrm>
          <a:prstGeom prst="rect">
            <a:avLst/>
          </a:prstGeom>
        </p:spPr>
        <p:txBody>
          <a:bodyPr vert="horz" lIns="0" tIns="45720" rIns="0" bIns="45720" rtlCol="0" anchor="ctr"/>
          <a:lstStyle>
            <a:lvl1pPr algn="l">
              <a:defRPr sz="1200">
                <a:solidFill>
                  <a:srgbClr val="7F7F7F"/>
                </a:solidFill>
              </a:defRPr>
            </a:lvl1pPr>
          </a:lstStyle>
          <a:p>
            <a:endParaRPr lang="nl-NL"/>
          </a:p>
        </p:txBody>
      </p:sp>
    </p:spTree>
    <p:extLst>
      <p:ext uri="{BB962C8B-B14F-4D97-AF65-F5344CB8AC3E}">
        <p14:creationId xmlns:p14="http://schemas.microsoft.com/office/powerpoint/2010/main" val="59764963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inddia">
    <p:spTree>
      <p:nvGrpSpPr>
        <p:cNvPr id="1" name=""/>
        <p:cNvGrpSpPr/>
        <p:nvPr/>
      </p:nvGrpSpPr>
      <p:grpSpPr>
        <a:xfrm>
          <a:off x="0" y="0"/>
          <a:ext cx="0" cy="0"/>
          <a:chOff x="0" y="0"/>
          <a:chExt cx="0" cy="0"/>
        </a:xfrm>
      </p:grpSpPr>
      <p:sp>
        <p:nvSpPr>
          <p:cNvPr id="8" name="Rechthoek 7"/>
          <p:cNvSpPr/>
          <p:nvPr/>
        </p:nvSpPr>
        <p:spPr>
          <a:xfrm>
            <a:off x="7735330" y="115330"/>
            <a:ext cx="1002982" cy="1186248"/>
          </a:xfrm>
          <a:prstGeom prst="rect">
            <a:avLst/>
          </a:prstGeom>
          <a:solidFill>
            <a:schemeClr val="bg1"/>
          </a:solidFill>
          <a:ln w="6350" cap="flat" cmpd="sng" algn="ctr">
            <a:noFill/>
            <a:prstDash val="solid"/>
          </a:ln>
          <a:effectLst/>
        </p:spPr>
        <p:txBody>
          <a:bodyPr rot="0" spcFirstLastPara="0" vertOverflow="overflow" horzOverflow="overflow" vert="horz" wrap="square" lIns="72000" tIns="90000" rIns="72000" bIns="90000" numCol="1" spcCol="0" rtlCol="0" fromWordArt="0" anchor="ctr" anchorCtr="0" forceAA="0" compatLnSpc="1">
            <a:prstTxWarp prst="textNoShape">
              <a:avLst/>
            </a:prstTxWarp>
            <a:noAutofit/>
          </a:bodyPr>
          <a:lstStyle/>
          <a:p>
            <a:pPr marL="0" marR="0" indent="0" algn="ctr" defTabSz="914400" eaLnBrk="1" fontAlgn="auto" latinLnBrk="0" hangingPunct="1">
              <a:lnSpc>
                <a:spcPct val="110000"/>
              </a:lnSpc>
              <a:spcBef>
                <a:spcPts val="0"/>
              </a:spcBef>
              <a:spcAft>
                <a:spcPts val="0"/>
              </a:spcAft>
              <a:buClrTx/>
              <a:buSzTx/>
              <a:buFontTx/>
              <a:buNone/>
              <a:tabLst/>
            </a:pPr>
            <a:endParaRPr kumimoji="0" lang="nl-NL" sz="1800" b="0" i="0" u="none" strike="noStrike" kern="0" cap="none" spc="0" normalizeH="0" baseline="0" noProof="0" dirty="0">
              <a:ln>
                <a:noFill/>
              </a:ln>
              <a:solidFill>
                <a:srgbClr val="000000"/>
              </a:solidFill>
              <a:effectLst/>
              <a:uLnTx/>
              <a:uFillTx/>
              <a:ea typeface="+mn-ea"/>
              <a:cs typeface="Myriad Pro"/>
            </a:endParaRPr>
          </a:p>
        </p:txBody>
      </p:sp>
      <p:sp>
        <p:nvSpPr>
          <p:cNvPr id="23" name="Picture Placeholder 4"/>
          <p:cNvSpPr>
            <a:spLocks noGrp="1"/>
          </p:cNvSpPr>
          <p:nvPr>
            <p:ph type="pic" sz="quarter" idx="13" hasCustomPrompt="1"/>
          </p:nvPr>
        </p:nvSpPr>
        <p:spPr>
          <a:xfrm>
            <a:off x="0" y="0"/>
            <a:ext cx="9144000" cy="3582557"/>
          </a:xfrm>
          <a:solidFill>
            <a:srgbClr val="EAEAEA"/>
          </a:solidFill>
        </p:spPr>
        <p:txBody>
          <a:bodyPr/>
          <a:lstStyle>
            <a:lvl1pPr marL="0" indent="0" algn="ctr">
              <a:buNone/>
              <a:defRPr sz="1200">
                <a:solidFill>
                  <a:schemeClr val="bg1">
                    <a:lumMod val="50000"/>
                  </a:schemeClr>
                </a:solidFill>
                <a:latin typeface="+mj-lt"/>
              </a:defRPr>
            </a:lvl1pPr>
          </a:lstStyle>
          <a:p>
            <a:r>
              <a:rPr lang="nl-NL" dirty="0" smtClean="0"/>
              <a:t>Laad foto in en plaats deze naar Achtergrond.</a:t>
            </a:r>
            <a:br>
              <a:rPr lang="nl-NL" dirty="0" smtClean="0"/>
            </a:br>
            <a:r>
              <a:rPr lang="nl-NL" dirty="0" smtClean="0"/>
              <a:t>(Foto wordt automatisch gecentreerd binnen dit vlak)</a:t>
            </a:r>
            <a:endParaRPr lang="en-US" dirty="0"/>
          </a:p>
        </p:txBody>
      </p:sp>
      <p:sp>
        <p:nvSpPr>
          <p:cNvPr id="21" name="Titel 14"/>
          <p:cNvSpPr>
            <a:spLocks noGrp="1"/>
          </p:cNvSpPr>
          <p:nvPr>
            <p:ph type="title" hasCustomPrompt="1"/>
          </p:nvPr>
        </p:nvSpPr>
        <p:spPr>
          <a:xfrm>
            <a:off x="1" y="2042914"/>
            <a:ext cx="6096069" cy="1279066"/>
          </a:xfrm>
          <a:custGeom>
            <a:avLst/>
            <a:gdLst>
              <a:gd name="connsiteX0" fmla="*/ 0 w 6151950"/>
              <a:gd name="connsiteY0" fmla="*/ 0 h 1269833"/>
              <a:gd name="connsiteX1" fmla="*/ 5999989 w 6151950"/>
              <a:gd name="connsiteY1" fmla="*/ 0 h 1269833"/>
              <a:gd name="connsiteX2" fmla="*/ 6151950 w 6151950"/>
              <a:gd name="connsiteY2" fmla="*/ 151961 h 1269833"/>
              <a:gd name="connsiteX3" fmla="*/ 6151950 w 6151950"/>
              <a:gd name="connsiteY3" fmla="*/ 1269833 h 1269833"/>
              <a:gd name="connsiteX4" fmla="*/ 0 w 6151950"/>
              <a:gd name="connsiteY4" fmla="*/ 1269833 h 1269833"/>
              <a:gd name="connsiteX5" fmla="*/ 0 w 6151950"/>
              <a:gd name="connsiteY5" fmla="*/ 0 h 1269833"/>
              <a:gd name="connsiteX0" fmla="*/ 0 w 6151950"/>
              <a:gd name="connsiteY0" fmla="*/ 0 h 1278300"/>
              <a:gd name="connsiteX1" fmla="*/ 5999989 w 6151950"/>
              <a:gd name="connsiteY1" fmla="*/ 0 h 1278300"/>
              <a:gd name="connsiteX2" fmla="*/ 6151950 w 6151950"/>
              <a:gd name="connsiteY2" fmla="*/ 151961 h 1278300"/>
              <a:gd name="connsiteX3" fmla="*/ 5999550 w 6151950"/>
              <a:gd name="connsiteY3" fmla="*/ 1278300 h 1278300"/>
              <a:gd name="connsiteX4" fmla="*/ 0 w 6151950"/>
              <a:gd name="connsiteY4" fmla="*/ 1269833 h 1278300"/>
              <a:gd name="connsiteX5" fmla="*/ 0 w 6151950"/>
              <a:gd name="connsiteY5" fmla="*/ 0 h 1278300"/>
              <a:gd name="connsiteX0" fmla="*/ 0 w 6151950"/>
              <a:gd name="connsiteY0" fmla="*/ 0 h 1278300"/>
              <a:gd name="connsiteX1" fmla="*/ 5999989 w 6151950"/>
              <a:gd name="connsiteY1" fmla="*/ 0 h 1278300"/>
              <a:gd name="connsiteX2" fmla="*/ 6151950 w 6151950"/>
              <a:gd name="connsiteY2" fmla="*/ 151961 h 1278300"/>
              <a:gd name="connsiteX3" fmla="*/ 6026149 w 6151950"/>
              <a:gd name="connsiteY3" fmla="*/ 1052450 h 1278300"/>
              <a:gd name="connsiteX4" fmla="*/ 5999550 w 6151950"/>
              <a:gd name="connsiteY4" fmla="*/ 1278300 h 1278300"/>
              <a:gd name="connsiteX5" fmla="*/ 0 w 6151950"/>
              <a:gd name="connsiteY5" fmla="*/ 1269833 h 1278300"/>
              <a:gd name="connsiteX6" fmla="*/ 0 w 6151950"/>
              <a:gd name="connsiteY6" fmla="*/ 0 h 1278300"/>
              <a:gd name="connsiteX0" fmla="*/ 0 w 6153149"/>
              <a:gd name="connsiteY0" fmla="*/ 0 h 1278300"/>
              <a:gd name="connsiteX1" fmla="*/ 5999989 w 6153149"/>
              <a:gd name="connsiteY1" fmla="*/ 0 h 1278300"/>
              <a:gd name="connsiteX2" fmla="*/ 6151950 w 6153149"/>
              <a:gd name="connsiteY2" fmla="*/ 151961 h 1278300"/>
              <a:gd name="connsiteX3" fmla="*/ 6153149 w 6153149"/>
              <a:gd name="connsiteY3" fmla="*/ 1103250 h 1278300"/>
              <a:gd name="connsiteX4" fmla="*/ 5999550 w 6153149"/>
              <a:gd name="connsiteY4" fmla="*/ 1278300 h 1278300"/>
              <a:gd name="connsiteX5" fmla="*/ 0 w 6153149"/>
              <a:gd name="connsiteY5" fmla="*/ 1269833 h 1278300"/>
              <a:gd name="connsiteX6" fmla="*/ 0 w 6153149"/>
              <a:gd name="connsiteY6" fmla="*/ 0 h 1278300"/>
              <a:gd name="connsiteX0" fmla="*/ 0 w 6153149"/>
              <a:gd name="connsiteY0" fmla="*/ 0 h 1278300"/>
              <a:gd name="connsiteX1" fmla="*/ 5999989 w 6153149"/>
              <a:gd name="connsiteY1" fmla="*/ 0 h 1278300"/>
              <a:gd name="connsiteX2" fmla="*/ 6151950 w 6153149"/>
              <a:gd name="connsiteY2" fmla="*/ 151961 h 1278300"/>
              <a:gd name="connsiteX3" fmla="*/ 6153149 w 6153149"/>
              <a:gd name="connsiteY3" fmla="*/ 1103250 h 1278300"/>
              <a:gd name="connsiteX4" fmla="*/ 5999550 w 6153149"/>
              <a:gd name="connsiteY4" fmla="*/ 1278300 h 1278300"/>
              <a:gd name="connsiteX5" fmla="*/ 0 w 6153149"/>
              <a:gd name="connsiteY5" fmla="*/ 1269833 h 1278300"/>
              <a:gd name="connsiteX6" fmla="*/ 0 w 6153149"/>
              <a:gd name="connsiteY6" fmla="*/ 0 h 1278300"/>
              <a:gd name="connsiteX0" fmla="*/ 0 w 6153149"/>
              <a:gd name="connsiteY0" fmla="*/ 0 h 1278300"/>
              <a:gd name="connsiteX1" fmla="*/ 5999989 w 6153149"/>
              <a:gd name="connsiteY1" fmla="*/ 0 h 1278300"/>
              <a:gd name="connsiteX2" fmla="*/ 6151950 w 6153149"/>
              <a:gd name="connsiteY2" fmla="*/ 151961 h 1278300"/>
              <a:gd name="connsiteX3" fmla="*/ 6153149 w 6153149"/>
              <a:gd name="connsiteY3" fmla="*/ 1103250 h 1278300"/>
              <a:gd name="connsiteX4" fmla="*/ 5999550 w 6153149"/>
              <a:gd name="connsiteY4" fmla="*/ 1278300 h 1278300"/>
              <a:gd name="connsiteX5" fmla="*/ 0 w 6153149"/>
              <a:gd name="connsiteY5" fmla="*/ 1269833 h 1278300"/>
              <a:gd name="connsiteX6" fmla="*/ 0 w 6153149"/>
              <a:gd name="connsiteY6" fmla="*/ 0 h 1278300"/>
              <a:gd name="connsiteX0" fmla="*/ 0 w 6153229"/>
              <a:gd name="connsiteY0" fmla="*/ 0 h 1278300"/>
              <a:gd name="connsiteX1" fmla="*/ 5999989 w 6153229"/>
              <a:gd name="connsiteY1" fmla="*/ 0 h 1278300"/>
              <a:gd name="connsiteX2" fmla="*/ 6151950 w 6153229"/>
              <a:gd name="connsiteY2" fmla="*/ 151961 h 1278300"/>
              <a:gd name="connsiteX3" fmla="*/ 6153149 w 6153229"/>
              <a:gd name="connsiteY3" fmla="*/ 1103250 h 1278300"/>
              <a:gd name="connsiteX4" fmla="*/ 5999550 w 6153229"/>
              <a:gd name="connsiteY4" fmla="*/ 1278300 h 1278300"/>
              <a:gd name="connsiteX5" fmla="*/ 0 w 6153229"/>
              <a:gd name="connsiteY5" fmla="*/ 1269833 h 1278300"/>
              <a:gd name="connsiteX6" fmla="*/ 0 w 6153229"/>
              <a:gd name="connsiteY6" fmla="*/ 0 h 1278300"/>
              <a:gd name="connsiteX0" fmla="*/ 0 w 6153219"/>
              <a:gd name="connsiteY0" fmla="*/ 0 h 1278300"/>
              <a:gd name="connsiteX1" fmla="*/ 5999989 w 6153219"/>
              <a:gd name="connsiteY1" fmla="*/ 0 h 1278300"/>
              <a:gd name="connsiteX2" fmla="*/ 6151950 w 6153219"/>
              <a:gd name="connsiteY2" fmla="*/ 151961 h 1278300"/>
              <a:gd name="connsiteX3" fmla="*/ 6153149 w 6153219"/>
              <a:gd name="connsiteY3" fmla="*/ 1103250 h 1278300"/>
              <a:gd name="connsiteX4" fmla="*/ 5999550 w 6153219"/>
              <a:gd name="connsiteY4" fmla="*/ 1278300 h 1278300"/>
              <a:gd name="connsiteX5" fmla="*/ 0 w 6153219"/>
              <a:gd name="connsiteY5" fmla="*/ 1269833 h 1278300"/>
              <a:gd name="connsiteX6" fmla="*/ 0 w 6153219"/>
              <a:gd name="connsiteY6" fmla="*/ 0 h 1278300"/>
              <a:gd name="connsiteX0" fmla="*/ 4233 w 6157452"/>
              <a:gd name="connsiteY0" fmla="*/ 0 h 1282533"/>
              <a:gd name="connsiteX1" fmla="*/ 6004222 w 6157452"/>
              <a:gd name="connsiteY1" fmla="*/ 0 h 1282533"/>
              <a:gd name="connsiteX2" fmla="*/ 6156183 w 6157452"/>
              <a:gd name="connsiteY2" fmla="*/ 151961 h 1282533"/>
              <a:gd name="connsiteX3" fmla="*/ 6157382 w 6157452"/>
              <a:gd name="connsiteY3" fmla="*/ 1103250 h 1282533"/>
              <a:gd name="connsiteX4" fmla="*/ 6003783 w 6157452"/>
              <a:gd name="connsiteY4" fmla="*/ 1278300 h 1282533"/>
              <a:gd name="connsiteX5" fmla="*/ 0 w 6157452"/>
              <a:gd name="connsiteY5" fmla="*/ 1282533 h 1282533"/>
              <a:gd name="connsiteX6" fmla="*/ 4233 w 6157452"/>
              <a:gd name="connsiteY6" fmla="*/ 0 h 1282533"/>
              <a:gd name="connsiteX0" fmla="*/ 0 w 6153219"/>
              <a:gd name="connsiteY0" fmla="*/ 0 h 1291000"/>
              <a:gd name="connsiteX1" fmla="*/ 5999989 w 6153219"/>
              <a:gd name="connsiteY1" fmla="*/ 0 h 1291000"/>
              <a:gd name="connsiteX2" fmla="*/ 6151950 w 6153219"/>
              <a:gd name="connsiteY2" fmla="*/ 151961 h 1291000"/>
              <a:gd name="connsiteX3" fmla="*/ 6153149 w 6153219"/>
              <a:gd name="connsiteY3" fmla="*/ 1103250 h 1291000"/>
              <a:gd name="connsiteX4" fmla="*/ 5999550 w 6153219"/>
              <a:gd name="connsiteY4" fmla="*/ 1278300 h 1291000"/>
              <a:gd name="connsiteX5" fmla="*/ 8467 w 6153219"/>
              <a:gd name="connsiteY5" fmla="*/ 1291000 h 1291000"/>
              <a:gd name="connsiteX6" fmla="*/ 0 w 6153219"/>
              <a:gd name="connsiteY6" fmla="*/ 0 h 1291000"/>
              <a:gd name="connsiteX0" fmla="*/ 0 w 6156424"/>
              <a:gd name="connsiteY0" fmla="*/ 0 h 1291000"/>
              <a:gd name="connsiteX1" fmla="*/ 6003194 w 6156424"/>
              <a:gd name="connsiteY1" fmla="*/ 0 h 1291000"/>
              <a:gd name="connsiteX2" fmla="*/ 6155155 w 6156424"/>
              <a:gd name="connsiteY2" fmla="*/ 151961 h 1291000"/>
              <a:gd name="connsiteX3" fmla="*/ 6156354 w 6156424"/>
              <a:gd name="connsiteY3" fmla="*/ 1103250 h 1291000"/>
              <a:gd name="connsiteX4" fmla="*/ 6002755 w 6156424"/>
              <a:gd name="connsiteY4" fmla="*/ 1278300 h 1291000"/>
              <a:gd name="connsiteX5" fmla="*/ 11672 w 6156424"/>
              <a:gd name="connsiteY5" fmla="*/ 1291000 h 1291000"/>
              <a:gd name="connsiteX6" fmla="*/ 0 w 6156424"/>
              <a:gd name="connsiteY6" fmla="*/ 0 h 1291000"/>
              <a:gd name="connsiteX0" fmla="*/ 0 w 6156424"/>
              <a:gd name="connsiteY0" fmla="*/ 0 h 1291000"/>
              <a:gd name="connsiteX1" fmla="*/ 6003194 w 6156424"/>
              <a:gd name="connsiteY1" fmla="*/ 0 h 1291000"/>
              <a:gd name="connsiteX2" fmla="*/ 6155155 w 6156424"/>
              <a:gd name="connsiteY2" fmla="*/ 151961 h 1291000"/>
              <a:gd name="connsiteX3" fmla="*/ 6156354 w 6156424"/>
              <a:gd name="connsiteY3" fmla="*/ 1103250 h 1291000"/>
              <a:gd name="connsiteX4" fmla="*/ 6002755 w 6156424"/>
              <a:gd name="connsiteY4" fmla="*/ 1278300 h 1291000"/>
              <a:gd name="connsiteX5" fmla="*/ 2058 w 6156424"/>
              <a:gd name="connsiteY5" fmla="*/ 1291000 h 1291000"/>
              <a:gd name="connsiteX6" fmla="*/ 0 w 6156424"/>
              <a:gd name="connsiteY6" fmla="*/ 0 h 12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6424" h="1291000">
                <a:moveTo>
                  <a:pt x="0" y="0"/>
                </a:moveTo>
                <a:lnTo>
                  <a:pt x="6003194" y="0"/>
                </a:lnTo>
                <a:cubicBezTo>
                  <a:pt x="6087120" y="0"/>
                  <a:pt x="6155155" y="68035"/>
                  <a:pt x="6155155" y="151961"/>
                </a:cubicBezTo>
                <a:cubicBezTo>
                  <a:pt x="6155555" y="469057"/>
                  <a:pt x="6152521" y="930600"/>
                  <a:pt x="6156354" y="1103250"/>
                </a:cubicBezTo>
                <a:cubicBezTo>
                  <a:pt x="6160187" y="1275900"/>
                  <a:pt x="6007388" y="1270750"/>
                  <a:pt x="6002755" y="1278300"/>
                </a:cubicBezTo>
                <a:lnTo>
                  <a:pt x="2058" y="1291000"/>
                </a:lnTo>
                <a:cubicBezTo>
                  <a:pt x="-764" y="860667"/>
                  <a:pt x="2822" y="430333"/>
                  <a:pt x="0" y="0"/>
                </a:cubicBezTo>
                <a:close/>
              </a:path>
            </a:pathLst>
          </a:custGeom>
          <a:solidFill>
            <a:schemeClr val="bg1">
              <a:alpha val="87000"/>
            </a:schemeClr>
          </a:solidFill>
          <a:ln w="19050" cmpd="sng">
            <a:noFill/>
          </a:ln>
        </p:spPr>
        <p:txBody>
          <a:bodyPr wrap="square" lIns="504000" tIns="126000" rIns="108000" bIns="144000" anchor="b">
            <a:spAutoFit/>
          </a:bodyPr>
          <a:lstStyle>
            <a:lvl1pPr>
              <a:defRPr sz="3600">
                <a:solidFill>
                  <a:schemeClr val="tx2"/>
                </a:solidFill>
              </a:defRPr>
            </a:lvl1pPr>
          </a:lstStyle>
          <a:p>
            <a:r>
              <a:rPr lang="en-US" dirty="0"/>
              <a:t/>
            </a:r>
            <a:br>
              <a:rPr lang="en-US" dirty="0"/>
            </a:br>
            <a:r>
              <a:rPr lang="en-US" dirty="0" err="1"/>
              <a:t>Klik</a:t>
            </a:r>
            <a:r>
              <a:rPr lang="en-US" dirty="0"/>
              <a:t> </a:t>
            </a:r>
            <a:r>
              <a:rPr lang="en-US" dirty="0" err="1"/>
              <a:t>om</a:t>
            </a:r>
            <a:r>
              <a:rPr lang="en-US" dirty="0"/>
              <a:t> </a:t>
            </a:r>
            <a:r>
              <a:rPr lang="en-US" dirty="0" err="1"/>
              <a:t>een</a:t>
            </a:r>
            <a:r>
              <a:rPr lang="en-US" dirty="0"/>
              <a:t> </a:t>
            </a:r>
            <a:r>
              <a:rPr lang="en-US" dirty="0" err="1"/>
              <a:t>titel</a:t>
            </a:r>
            <a:r>
              <a:rPr lang="en-US" dirty="0"/>
              <a:t> </a:t>
            </a:r>
            <a:r>
              <a:rPr lang="en-US" dirty="0" err="1"/>
              <a:t>te</a:t>
            </a:r>
            <a:r>
              <a:rPr lang="en-US" dirty="0"/>
              <a:t> </a:t>
            </a:r>
            <a:r>
              <a:rPr lang="en-US" dirty="0" err="1"/>
              <a:t>maken</a:t>
            </a:r>
            <a:endParaRPr lang="nl-NL" dirty="0"/>
          </a:p>
        </p:txBody>
      </p:sp>
      <p:sp>
        <p:nvSpPr>
          <p:cNvPr id="26" name="Tijdelijke aanduiding voor dianummer 4"/>
          <p:cNvSpPr txBox="1">
            <a:spLocks/>
          </p:cNvSpPr>
          <p:nvPr/>
        </p:nvSpPr>
        <p:spPr>
          <a:xfrm>
            <a:off x="7637464" y="4862517"/>
            <a:ext cx="642937" cy="204788"/>
          </a:xfrm>
          <a:prstGeom prst="rect">
            <a:avLst/>
          </a:prstGeom>
        </p:spPr>
        <p:txBody>
          <a:bodyPr vert="horz" lIns="91440" tIns="45720" rIns="0" bIns="45720" rtlCol="0" anchor="ctr"/>
          <a:lstStyle>
            <a:defPPr>
              <a:defRPr lang="nl-NL"/>
            </a:defPPr>
            <a:lvl1pPr marL="0" algn="r" defTabSz="456999" rtl="0" eaLnBrk="1" latinLnBrk="0" hangingPunct="1">
              <a:defRPr sz="1200" kern="1200">
                <a:solidFill>
                  <a:schemeClr val="tx1">
                    <a:lumMod val="50000"/>
                    <a:lumOff val="50000"/>
                  </a:schemeClr>
                </a:solidFill>
                <a:latin typeface="+mn-lt"/>
                <a:ea typeface="+mn-ea"/>
                <a:cs typeface="+mn-cs"/>
              </a:defRPr>
            </a:lvl1pPr>
            <a:lvl2pPr marL="456999" algn="l" defTabSz="456999" rtl="0" eaLnBrk="1" latinLnBrk="0" hangingPunct="1">
              <a:defRPr sz="1800" kern="1200">
                <a:solidFill>
                  <a:schemeClr val="tx1"/>
                </a:solidFill>
                <a:latin typeface="+mn-lt"/>
                <a:ea typeface="+mn-ea"/>
                <a:cs typeface="+mn-cs"/>
              </a:defRPr>
            </a:lvl2pPr>
            <a:lvl3pPr marL="913999" algn="l" defTabSz="456999" rtl="0" eaLnBrk="1" latinLnBrk="0" hangingPunct="1">
              <a:defRPr sz="1800" kern="1200">
                <a:solidFill>
                  <a:schemeClr val="tx1"/>
                </a:solidFill>
                <a:latin typeface="+mn-lt"/>
                <a:ea typeface="+mn-ea"/>
                <a:cs typeface="+mn-cs"/>
              </a:defRPr>
            </a:lvl3pPr>
            <a:lvl4pPr marL="1370998" algn="l" defTabSz="456999" rtl="0" eaLnBrk="1" latinLnBrk="0" hangingPunct="1">
              <a:defRPr sz="1800" kern="1200">
                <a:solidFill>
                  <a:schemeClr val="tx1"/>
                </a:solidFill>
                <a:latin typeface="+mn-lt"/>
                <a:ea typeface="+mn-ea"/>
                <a:cs typeface="+mn-cs"/>
              </a:defRPr>
            </a:lvl4pPr>
            <a:lvl5pPr marL="1827997" algn="l" defTabSz="456999" rtl="0" eaLnBrk="1" latinLnBrk="0" hangingPunct="1">
              <a:defRPr sz="1800" kern="1200">
                <a:solidFill>
                  <a:schemeClr val="tx1"/>
                </a:solidFill>
                <a:latin typeface="+mn-lt"/>
                <a:ea typeface="+mn-ea"/>
                <a:cs typeface="+mn-cs"/>
              </a:defRPr>
            </a:lvl5pPr>
            <a:lvl6pPr marL="2284997" algn="l" defTabSz="456999" rtl="0" eaLnBrk="1" latinLnBrk="0" hangingPunct="1">
              <a:defRPr sz="1800" kern="1200">
                <a:solidFill>
                  <a:schemeClr val="tx1"/>
                </a:solidFill>
                <a:latin typeface="+mn-lt"/>
                <a:ea typeface="+mn-ea"/>
                <a:cs typeface="+mn-cs"/>
              </a:defRPr>
            </a:lvl6pPr>
            <a:lvl7pPr marL="2741997" algn="l" defTabSz="456999" rtl="0" eaLnBrk="1" latinLnBrk="0" hangingPunct="1">
              <a:defRPr sz="1800" kern="1200">
                <a:solidFill>
                  <a:schemeClr val="tx1"/>
                </a:solidFill>
                <a:latin typeface="+mn-lt"/>
                <a:ea typeface="+mn-ea"/>
                <a:cs typeface="+mn-cs"/>
              </a:defRPr>
            </a:lvl7pPr>
            <a:lvl8pPr marL="3198995" algn="l" defTabSz="456999" rtl="0" eaLnBrk="1" latinLnBrk="0" hangingPunct="1">
              <a:defRPr sz="1800" kern="1200">
                <a:solidFill>
                  <a:schemeClr val="tx1"/>
                </a:solidFill>
                <a:latin typeface="+mn-lt"/>
                <a:ea typeface="+mn-ea"/>
                <a:cs typeface="+mn-cs"/>
              </a:defRPr>
            </a:lvl8pPr>
            <a:lvl9pPr marL="3655995" algn="l" defTabSz="456999" rtl="0" eaLnBrk="1" latinLnBrk="0" hangingPunct="1">
              <a:defRPr sz="1800" kern="1200">
                <a:solidFill>
                  <a:schemeClr val="tx1"/>
                </a:solidFill>
                <a:latin typeface="+mn-lt"/>
                <a:ea typeface="+mn-ea"/>
                <a:cs typeface="+mn-cs"/>
              </a:defRPr>
            </a:lvl9pPr>
          </a:lstStyle>
          <a:p>
            <a:fld id="{4821C4A5-98F2-7545-875B-39B2F4500447}" type="slidenum">
              <a:rPr lang="nl-NL">
                <a:solidFill>
                  <a:schemeClr val="bg1"/>
                </a:solidFill>
              </a:rPr>
              <a:pPr/>
              <a:t>‹nr.›</a:t>
            </a:fld>
            <a:endParaRPr lang="nl-NL">
              <a:solidFill>
                <a:schemeClr val="bg1"/>
              </a:solidFill>
            </a:endParaRPr>
          </a:p>
        </p:txBody>
      </p:sp>
      <p:pic>
        <p:nvPicPr>
          <p:cNvPr id="7" name="Afbeelding 9" descr="RB_logo_rgb.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841538" y="3835989"/>
            <a:ext cx="896774" cy="1073211"/>
          </a:xfrm>
          <a:prstGeom prst="rect">
            <a:avLst/>
          </a:prstGeom>
        </p:spPr>
      </p:pic>
      <p:sp>
        <p:nvSpPr>
          <p:cNvPr id="9" name="Tijdelijke aanduiding voor dianummer 4"/>
          <p:cNvSpPr>
            <a:spLocks noGrp="1"/>
          </p:cNvSpPr>
          <p:nvPr>
            <p:ph type="sldNum" sz="quarter" idx="10"/>
          </p:nvPr>
        </p:nvSpPr>
        <p:spPr>
          <a:xfrm>
            <a:off x="6910633" y="4731985"/>
            <a:ext cx="642937" cy="204788"/>
          </a:xfrm>
        </p:spPr>
        <p:txBody>
          <a:bodyPr/>
          <a:lstStyle>
            <a:lvl1pPr>
              <a:defRPr>
                <a:solidFill>
                  <a:schemeClr val="bg1"/>
                </a:solidFill>
              </a:defRPr>
            </a:lvl1pPr>
          </a:lstStyle>
          <a:p>
            <a:fld id="{4821C4A5-98F2-7545-875B-39B2F4500447}" type="slidenum">
              <a:rPr lang="nl-NL" smtClean="0"/>
              <a:pPr/>
              <a:t>‹nr.›</a:t>
            </a:fld>
            <a:endParaRPr lang="nl-NL"/>
          </a:p>
        </p:txBody>
      </p:sp>
      <p:sp>
        <p:nvSpPr>
          <p:cNvPr id="10" name="Rechthoek 9"/>
          <p:cNvSpPr/>
          <p:nvPr userDrawn="1"/>
        </p:nvSpPr>
        <p:spPr>
          <a:xfrm>
            <a:off x="7735330" y="115330"/>
            <a:ext cx="1002982" cy="1186248"/>
          </a:xfrm>
          <a:prstGeom prst="rect">
            <a:avLst/>
          </a:prstGeom>
          <a:solidFill>
            <a:schemeClr val="bg1"/>
          </a:solidFill>
          <a:ln w="6350" cap="flat" cmpd="sng" algn="ctr">
            <a:noFill/>
            <a:prstDash val="solid"/>
          </a:ln>
          <a:effectLst/>
        </p:spPr>
        <p:txBody>
          <a:bodyPr rot="0" spcFirstLastPara="0" vertOverflow="overflow" horzOverflow="overflow" vert="horz" wrap="square" lIns="72000" tIns="90000" rIns="72000" bIns="90000" numCol="1" spcCol="0" rtlCol="0" fromWordArt="0" anchor="ctr" anchorCtr="0" forceAA="0" compatLnSpc="1">
            <a:prstTxWarp prst="textNoShape">
              <a:avLst/>
            </a:prstTxWarp>
            <a:noAutofit/>
          </a:bodyPr>
          <a:lstStyle/>
          <a:p>
            <a:pPr marL="0" marR="0" indent="0" algn="ctr" defTabSz="914400" eaLnBrk="1" fontAlgn="auto" latinLnBrk="0" hangingPunct="1">
              <a:lnSpc>
                <a:spcPct val="110000"/>
              </a:lnSpc>
              <a:spcBef>
                <a:spcPts val="0"/>
              </a:spcBef>
              <a:spcAft>
                <a:spcPts val="0"/>
              </a:spcAft>
              <a:buClrTx/>
              <a:buSzTx/>
              <a:buFontTx/>
              <a:buNone/>
              <a:tabLst/>
            </a:pPr>
            <a:endParaRPr kumimoji="0" lang="nl-NL" sz="1800" b="0" i="0" u="none" strike="noStrike" kern="0" cap="none" spc="0" normalizeH="0" baseline="0" noProof="0" dirty="0">
              <a:ln>
                <a:noFill/>
              </a:ln>
              <a:solidFill>
                <a:srgbClr val="000000"/>
              </a:solidFill>
              <a:effectLst/>
              <a:uLnTx/>
              <a:uFillTx/>
              <a:ea typeface="+mn-ea"/>
              <a:cs typeface="Myriad Pro"/>
            </a:endParaRPr>
          </a:p>
        </p:txBody>
      </p:sp>
      <p:sp>
        <p:nvSpPr>
          <p:cNvPr id="11" name="Tijdelijke aanduiding voor dianummer 4"/>
          <p:cNvSpPr txBox="1">
            <a:spLocks/>
          </p:cNvSpPr>
          <p:nvPr userDrawn="1"/>
        </p:nvSpPr>
        <p:spPr>
          <a:xfrm>
            <a:off x="7637464" y="4862517"/>
            <a:ext cx="642937" cy="204788"/>
          </a:xfrm>
          <a:prstGeom prst="rect">
            <a:avLst/>
          </a:prstGeom>
        </p:spPr>
        <p:txBody>
          <a:bodyPr vert="horz" lIns="91440" tIns="45720" rIns="0" bIns="45720" rtlCol="0" anchor="ctr"/>
          <a:lstStyle>
            <a:defPPr>
              <a:defRPr lang="nl-NL"/>
            </a:defPPr>
            <a:lvl1pPr marL="0" algn="r" defTabSz="456999" rtl="0" eaLnBrk="1" latinLnBrk="0" hangingPunct="1">
              <a:defRPr sz="1200" kern="1200">
                <a:solidFill>
                  <a:schemeClr val="tx1">
                    <a:lumMod val="50000"/>
                    <a:lumOff val="50000"/>
                  </a:schemeClr>
                </a:solidFill>
                <a:latin typeface="+mn-lt"/>
                <a:ea typeface="+mn-ea"/>
                <a:cs typeface="+mn-cs"/>
              </a:defRPr>
            </a:lvl1pPr>
            <a:lvl2pPr marL="456999" algn="l" defTabSz="456999" rtl="0" eaLnBrk="1" latinLnBrk="0" hangingPunct="1">
              <a:defRPr sz="1800" kern="1200">
                <a:solidFill>
                  <a:schemeClr val="tx1"/>
                </a:solidFill>
                <a:latin typeface="+mn-lt"/>
                <a:ea typeface="+mn-ea"/>
                <a:cs typeface="+mn-cs"/>
              </a:defRPr>
            </a:lvl2pPr>
            <a:lvl3pPr marL="913999" algn="l" defTabSz="456999" rtl="0" eaLnBrk="1" latinLnBrk="0" hangingPunct="1">
              <a:defRPr sz="1800" kern="1200">
                <a:solidFill>
                  <a:schemeClr val="tx1"/>
                </a:solidFill>
                <a:latin typeface="+mn-lt"/>
                <a:ea typeface="+mn-ea"/>
                <a:cs typeface="+mn-cs"/>
              </a:defRPr>
            </a:lvl3pPr>
            <a:lvl4pPr marL="1370998" algn="l" defTabSz="456999" rtl="0" eaLnBrk="1" latinLnBrk="0" hangingPunct="1">
              <a:defRPr sz="1800" kern="1200">
                <a:solidFill>
                  <a:schemeClr val="tx1"/>
                </a:solidFill>
                <a:latin typeface="+mn-lt"/>
                <a:ea typeface="+mn-ea"/>
                <a:cs typeface="+mn-cs"/>
              </a:defRPr>
            </a:lvl4pPr>
            <a:lvl5pPr marL="1827997" algn="l" defTabSz="456999" rtl="0" eaLnBrk="1" latinLnBrk="0" hangingPunct="1">
              <a:defRPr sz="1800" kern="1200">
                <a:solidFill>
                  <a:schemeClr val="tx1"/>
                </a:solidFill>
                <a:latin typeface="+mn-lt"/>
                <a:ea typeface="+mn-ea"/>
                <a:cs typeface="+mn-cs"/>
              </a:defRPr>
            </a:lvl5pPr>
            <a:lvl6pPr marL="2284997" algn="l" defTabSz="456999" rtl="0" eaLnBrk="1" latinLnBrk="0" hangingPunct="1">
              <a:defRPr sz="1800" kern="1200">
                <a:solidFill>
                  <a:schemeClr val="tx1"/>
                </a:solidFill>
                <a:latin typeface="+mn-lt"/>
                <a:ea typeface="+mn-ea"/>
                <a:cs typeface="+mn-cs"/>
              </a:defRPr>
            </a:lvl6pPr>
            <a:lvl7pPr marL="2741997" algn="l" defTabSz="456999" rtl="0" eaLnBrk="1" latinLnBrk="0" hangingPunct="1">
              <a:defRPr sz="1800" kern="1200">
                <a:solidFill>
                  <a:schemeClr val="tx1"/>
                </a:solidFill>
                <a:latin typeface="+mn-lt"/>
                <a:ea typeface="+mn-ea"/>
                <a:cs typeface="+mn-cs"/>
              </a:defRPr>
            </a:lvl7pPr>
            <a:lvl8pPr marL="3198995" algn="l" defTabSz="456999" rtl="0" eaLnBrk="1" latinLnBrk="0" hangingPunct="1">
              <a:defRPr sz="1800" kern="1200">
                <a:solidFill>
                  <a:schemeClr val="tx1"/>
                </a:solidFill>
                <a:latin typeface="+mn-lt"/>
                <a:ea typeface="+mn-ea"/>
                <a:cs typeface="+mn-cs"/>
              </a:defRPr>
            </a:lvl8pPr>
            <a:lvl9pPr marL="3655995" algn="l" defTabSz="456999" rtl="0" eaLnBrk="1" latinLnBrk="0" hangingPunct="1">
              <a:defRPr sz="1800" kern="1200">
                <a:solidFill>
                  <a:schemeClr val="tx1"/>
                </a:solidFill>
                <a:latin typeface="+mn-lt"/>
                <a:ea typeface="+mn-ea"/>
                <a:cs typeface="+mn-cs"/>
              </a:defRPr>
            </a:lvl9pPr>
          </a:lstStyle>
          <a:p>
            <a:fld id="{4821C4A5-98F2-7545-875B-39B2F4500447}" type="slidenum">
              <a:rPr lang="nl-NL">
                <a:solidFill>
                  <a:schemeClr val="bg1"/>
                </a:solidFill>
              </a:rPr>
              <a:pPr/>
              <a:t>‹nr.›</a:t>
            </a:fld>
            <a:endParaRPr lang="nl-NL">
              <a:solidFill>
                <a:schemeClr val="bg1"/>
              </a:solidFill>
            </a:endParaRPr>
          </a:p>
        </p:txBody>
      </p:sp>
      <p:pic>
        <p:nvPicPr>
          <p:cNvPr id="12" name="Afbeelding 9" descr="RB_logo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41538" y="3835989"/>
            <a:ext cx="896774" cy="1073211"/>
          </a:xfrm>
          <a:prstGeom prst="rect">
            <a:avLst/>
          </a:prstGeom>
        </p:spPr>
      </p:pic>
    </p:spTree>
    <p:extLst>
      <p:ext uri="{BB962C8B-B14F-4D97-AF65-F5344CB8AC3E}">
        <p14:creationId xmlns:p14="http://schemas.microsoft.com/office/powerpoint/2010/main" val="1187672176"/>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2" name="Rechthoek 1"/>
          <p:cNvSpPr/>
          <p:nvPr userDrawn="1"/>
        </p:nvSpPr>
        <p:spPr>
          <a:xfrm>
            <a:off x="7735330" y="115330"/>
            <a:ext cx="1002982" cy="1186248"/>
          </a:xfrm>
          <a:prstGeom prst="rect">
            <a:avLst/>
          </a:prstGeom>
          <a:solidFill>
            <a:schemeClr val="bg1"/>
          </a:solidFill>
          <a:ln w="6350" cap="flat" cmpd="sng" algn="ctr">
            <a:noFill/>
            <a:prstDash val="solid"/>
          </a:ln>
          <a:effectLst/>
        </p:spPr>
        <p:txBody>
          <a:bodyPr rot="0" spcFirstLastPara="0" vertOverflow="overflow" horzOverflow="overflow" vert="horz" wrap="square" lIns="72000" tIns="90000" rIns="72000" bIns="90000" numCol="1" spcCol="0" rtlCol="0" fromWordArt="0" anchor="ctr" anchorCtr="0" forceAA="0" compatLnSpc="1">
            <a:prstTxWarp prst="textNoShape">
              <a:avLst/>
            </a:prstTxWarp>
            <a:noAutofit/>
          </a:bodyPr>
          <a:lstStyle/>
          <a:p>
            <a:pPr marL="0" marR="0" indent="0" algn="ctr" defTabSz="914400" eaLnBrk="1" fontAlgn="auto" latinLnBrk="0" hangingPunct="1">
              <a:lnSpc>
                <a:spcPct val="110000"/>
              </a:lnSpc>
              <a:spcBef>
                <a:spcPts val="0"/>
              </a:spcBef>
              <a:spcAft>
                <a:spcPts val="0"/>
              </a:spcAft>
              <a:buClrTx/>
              <a:buSzTx/>
              <a:buFontTx/>
              <a:buNone/>
              <a:tabLst/>
            </a:pPr>
            <a:endParaRPr kumimoji="0" lang="nl-NL" sz="1800" b="0" i="0" u="none" strike="noStrike" kern="0" cap="none" spc="0" normalizeH="0" baseline="0" noProof="0" dirty="0">
              <a:ln>
                <a:noFill/>
              </a:ln>
              <a:solidFill>
                <a:srgbClr val="000000"/>
              </a:solidFill>
              <a:effectLst/>
              <a:uLnTx/>
              <a:uFillTx/>
              <a:ea typeface="+mn-ea"/>
              <a:cs typeface="Myriad Pro"/>
            </a:endParaRPr>
          </a:p>
        </p:txBody>
      </p:sp>
      <p:sp>
        <p:nvSpPr>
          <p:cNvPr id="5" name="Picture Placeholder 4"/>
          <p:cNvSpPr>
            <a:spLocks noGrp="1"/>
          </p:cNvSpPr>
          <p:nvPr>
            <p:ph type="pic" sz="quarter" idx="13" hasCustomPrompt="1"/>
          </p:nvPr>
        </p:nvSpPr>
        <p:spPr>
          <a:xfrm>
            <a:off x="0" y="0"/>
            <a:ext cx="9149638" cy="3411061"/>
          </a:xfrm>
          <a:solidFill>
            <a:srgbClr val="EAEAEA"/>
          </a:solidFill>
        </p:spPr>
        <p:txBody>
          <a:bodyPr/>
          <a:lstStyle>
            <a:lvl1pPr marL="0" indent="0" algn="ctr">
              <a:buNone/>
              <a:defRPr sz="1200">
                <a:solidFill>
                  <a:schemeClr val="bg1">
                    <a:lumMod val="50000"/>
                  </a:schemeClr>
                </a:solidFill>
                <a:latin typeface="+mj-lt"/>
              </a:defRPr>
            </a:lvl1pPr>
          </a:lstStyle>
          <a:p>
            <a:r>
              <a:rPr lang="nl-NL" dirty="0" smtClean="0"/>
              <a:t>Laad foto in en plaats deze naar Achtergrond.</a:t>
            </a:r>
            <a:br>
              <a:rPr lang="nl-NL" dirty="0" smtClean="0"/>
            </a:br>
            <a:r>
              <a:rPr lang="nl-NL" dirty="0" smtClean="0"/>
              <a:t>(Foto wordt automatisch gecentreerd binnen dit vlak)</a:t>
            </a:r>
            <a:endParaRPr lang="en-US" dirty="0"/>
          </a:p>
        </p:txBody>
      </p:sp>
      <p:sp>
        <p:nvSpPr>
          <p:cNvPr id="3" name="Subtitel 2"/>
          <p:cNvSpPr>
            <a:spLocks noGrp="1"/>
          </p:cNvSpPr>
          <p:nvPr>
            <p:ph type="subTitle" idx="1" hasCustomPrompt="1"/>
          </p:nvPr>
        </p:nvSpPr>
        <p:spPr>
          <a:xfrm>
            <a:off x="1920875" y="3428327"/>
            <a:ext cx="4166260" cy="474109"/>
          </a:xfrm>
          <a:prstGeom prst="roundRect">
            <a:avLst>
              <a:gd name="adj" fmla="val 21895"/>
            </a:avLst>
          </a:prstGeom>
          <a:gradFill flip="none" rotWithShape="0">
            <a:gsLst>
              <a:gs pos="0">
                <a:srgbClr val="FF8000"/>
              </a:gs>
              <a:gs pos="94000">
                <a:srgbClr val="FF4D00"/>
              </a:gs>
            </a:gsLst>
            <a:lin ang="1320000" scaled="0"/>
            <a:tileRect/>
          </a:gra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4000" tIns="36000" rIns="108000" bIns="54000" numCol="1" spcCol="0" rtlCol="0" fromWordArt="0" anchor="t" anchorCtr="0" forceAA="0" compatLnSpc="1">
            <a:prstTxWarp prst="textNoShape">
              <a:avLst/>
            </a:prstTxWarp>
            <a:spAutoFit/>
          </a:bodyPr>
          <a:lstStyle>
            <a:lvl1pPr marL="0" indent="0" algn="l" defTabSz="456999" rtl="0" eaLnBrk="1" latinLnBrk="0" hangingPunct="1">
              <a:lnSpc>
                <a:spcPct val="100000"/>
              </a:lnSpc>
              <a:spcBef>
                <a:spcPct val="0"/>
              </a:spcBef>
              <a:buNone/>
              <a:defRPr lang="nl-NL" sz="2000" b="1" i="1" kern="1200" dirty="0">
                <a:solidFill>
                  <a:schemeClr val="bg1"/>
                </a:solidFill>
                <a:latin typeface="+mj-lt"/>
                <a:ea typeface="+mn-ea"/>
                <a:cs typeface="+mn-cs"/>
              </a:defRPr>
            </a:lvl1pPr>
            <a:lvl2pPr marL="456999" indent="0" algn="ctr">
              <a:buNone/>
              <a:defRPr>
                <a:solidFill>
                  <a:schemeClr val="tx1">
                    <a:tint val="75000"/>
                  </a:schemeClr>
                </a:solidFill>
              </a:defRPr>
            </a:lvl2pPr>
            <a:lvl3pPr marL="913999" indent="0" algn="ctr">
              <a:buNone/>
              <a:defRPr>
                <a:solidFill>
                  <a:schemeClr val="tx1">
                    <a:tint val="75000"/>
                  </a:schemeClr>
                </a:solidFill>
              </a:defRPr>
            </a:lvl3pPr>
            <a:lvl4pPr marL="1370998" indent="0" algn="ctr">
              <a:buNone/>
              <a:defRPr>
                <a:solidFill>
                  <a:schemeClr val="tx1">
                    <a:tint val="75000"/>
                  </a:schemeClr>
                </a:solidFill>
              </a:defRPr>
            </a:lvl4pPr>
            <a:lvl5pPr marL="1827997" indent="0" algn="ctr">
              <a:buNone/>
              <a:defRPr>
                <a:solidFill>
                  <a:schemeClr val="tx1">
                    <a:tint val="75000"/>
                  </a:schemeClr>
                </a:solidFill>
              </a:defRPr>
            </a:lvl5pPr>
            <a:lvl6pPr marL="2284997" indent="0" algn="ctr">
              <a:buNone/>
              <a:defRPr>
                <a:solidFill>
                  <a:schemeClr val="tx1">
                    <a:tint val="75000"/>
                  </a:schemeClr>
                </a:solidFill>
              </a:defRPr>
            </a:lvl6pPr>
            <a:lvl7pPr marL="2741997" indent="0" algn="ctr">
              <a:buNone/>
              <a:defRPr>
                <a:solidFill>
                  <a:schemeClr val="tx1">
                    <a:tint val="75000"/>
                  </a:schemeClr>
                </a:solidFill>
              </a:defRPr>
            </a:lvl7pPr>
            <a:lvl8pPr marL="3198995" indent="0" algn="ctr">
              <a:buNone/>
              <a:defRPr>
                <a:solidFill>
                  <a:schemeClr val="tx1">
                    <a:tint val="75000"/>
                  </a:schemeClr>
                </a:solidFill>
              </a:defRPr>
            </a:lvl8pPr>
            <a:lvl9pPr marL="3655995" indent="0" algn="ctr">
              <a:buNone/>
              <a:defRPr>
                <a:solidFill>
                  <a:schemeClr val="tx1">
                    <a:tint val="75000"/>
                  </a:schemeClr>
                </a:solidFill>
              </a:defRPr>
            </a:lvl9pPr>
          </a:lstStyle>
          <a:p>
            <a:r>
              <a:rPr lang="en-US" dirty="0" err="1" smtClean="0"/>
              <a:t>Klik</a:t>
            </a:r>
            <a:r>
              <a:rPr lang="en-US" dirty="0" smtClean="0"/>
              <a:t> </a:t>
            </a:r>
            <a:r>
              <a:rPr lang="en-US" dirty="0" err="1" smtClean="0"/>
              <a:t>om</a:t>
            </a:r>
            <a:r>
              <a:rPr lang="en-US" dirty="0" smtClean="0"/>
              <a:t> </a:t>
            </a:r>
            <a:r>
              <a:rPr lang="en-US" dirty="0" err="1" smtClean="0"/>
              <a:t>een</a:t>
            </a:r>
            <a:r>
              <a:rPr lang="en-US" dirty="0" smtClean="0"/>
              <a:t> </a:t>
            </a:r>
            <a:r>
              <a:rPr lang="en-US" dirty="0" err="1" smtClean="0"/>
              <a:t>subtitel</a:t>
            </a:r>
            <a:r>
              <a:rPr lang="en-US" dirty="0" smtClean="0"/>
              <a:t> </a:t>
            </a:r>
            <a:r>
              <a:rPr lang="en-US" dirty="0" err="1" smtClean="0"/>
              <a:t>te</a:t>
            </a:r>
            <a:r>
              <a:rPr lang="en-US" dirty="0" smtClean="0"/>
              <a:t> </a:t>
            </a:r>
            <a:r>
              <a:rPr lang="en-US" dirty="0" err="1" smtClean="0"/>
              <a:t>maken</a:t>
            </a:r>
            <a:endParaRPr lang="nl-NL" dirty="0"/>
          </a:p>
        </p:txBody>
      </p:sp>
      <p:sp>
        <p:nvSpPr>
          <p:cNvPr id="8" name="Tijdelijke aanduiding voor tekst 7"/>
          <p:cNvSpPr>
            <a:spLocks noGrp="1"/>
          </p:cNvSpPr>
          <p:nvPr>
            <p:ph type="body" sz="quarter" idx="11" hasCustomPrompt="1"/>
          </p:nvPr>
        </p:nvSpPr>
        <p:spPr>
          <a:xfrm flipH="1">
            <a:off x="1943997" y="4507589"/>
            <a:ext cx="4068003" cy="349702"/>
          </a:xfrm>
          <a:prstGeom prst="rect">
            <a:avLst/>
          </a:prstGeom>
        </p:spPr>
        <p:txBody>
          <a:bodyPr wrap="square" lIns="144000" tIns="36000" rIns="144000" bIns="36000" anchor="b">
            <a:spAutoFit/>
          </a:bodyPr>
          <a:lstStyle>
            <a:lvl1pPr marL="0" indent="0">
              <a:spcBef>
                <a:spcPts val="0"/>
              </a:spcBef>
              <a:buNone/>
              <a:defRPr sz="1800" b="0" i="0" baseline="0">
                <a:solidFill>
                  <a:srgbClr val="5E6A71"/>
                </a:solidFill>
                <a:latin typeface="+mn-lt"/>
                <a:cs typeface="Myriad Pro" pitchFamily="34" charset="0"/>
              </a:defRPr>
            </a:lvl1pPr>
          </a:lstStyle>
          <a:p>
            <a:pPr lvl="0"/>
            <a:r>
              <a:rPr lang="en-US" dirty="0" err="1" smtClean="0"/>
              <a:t>Naam</a:t>
            </a:r>
            <a:r>
              <a:rPr lang="en-US" dirty="0" smtClean="0"/>
              <a:t> </a:t>
            </a:r>
            <a:r>
              <a:rPr lang="en-US" dirty="0" err="1" smtClean="0"/>
              <a:t>spreker</a:t>
            </a:r>
            <a:r>
              <a:rPr lang="en-US" dirty="0" smtClean="0"/>
              <a:t>  –  Datum</a:t>
            </a:r>
          </a:p>
        </p:txBody>
      </p:sp>
      <p:sp>
        <p:nvSpPr>
          <p:cNvPr id="13" name="Rechthoek 12"/>
          <p:cNvSpPr/>
          <p:nvPr userDrawn="1"/>
        </p:nvSpPr>
        <p:spPr>
          <a:xfrm>
            <a:off x="5892801" y="3302973"/>
            <a:ext cx="194334" cy="409137"/>
          </a:xfrm>
          <a:prstGeom prst="rect">
            <a:avLst/>
          </a:prstGeom>
          <a:solidFill>
            <a:srgbClr val="FF4D00"/>
          </a:solidFill>
          <a:ln w="19050" cap="flat" cmpd="sng" algn="ctr">
            <a:noFill/>
            <a:prstDash val="solid"/>
          </a:ln>
          <a:effectLst/>
        </p:spPr>
        <p:txBody>
          <a:bodyPr rot="0" spcFirstLastPara="0" vertOverflow="overflow" horzOverflow="overflow" vert="horz" wrap="square" lIns="91440" tIns="36000" rIns="91440" bIns="72000" numCol="1" spcCol="0" rtlCol="0" fromWordArt="0" anchor="ctr" anchorCtr="0" forceAA="0" compatLnSpc="1">
            <a:prstTxWarp prst="textNoShape">
              <a:avLst/>
            </a:prstTxWarp>
            <a:spAutoFit/>
          </a:bodyPr>
          <a:lstStyle/>
          <a:p>
            <a:pPr marL="0" marR="0" indent="0" algn="ctr" defTabSz="914400" eaLnBrk="1" fontAlgn="auto" latinLnBrk="0" hangingPunct="1">
              <a:lnSpc>
                <a:spcPct val="110000"/>
              </a:lnSpc>
              <a:spcBef>
                <a:spcPts val="0"/>
              </a:spcBef>
              <a:spcAft>
                <a:spcPts val="0"/>
              </a:spcAft>
              <a:buClrTx/>
              <a:buSzTx/>
              <a:buFontTx/>
              <a:buNone/>
              <a:tabLst/>
            </a:pPr>
            <a:endParaRPr kumimoji="0" lang="nl-NL" sz="1800" b="0" i="0" u="none" strike="noStrike" kern="0" cap="none" spc="0" normalizeH="0" baseline="0" noProof="0" dirty="0">
              <a:ln>
                <a:noFill/>
              </a:ln>
              <a:solidFill>
                <a:srgbClr val="000000"/>
              </a:solidFill>
              <a:effectLst/>
              <a:uLnTx/>
              <a:uFillTx/>
              <a:latin typeface="Myriad Pro"/>
              <a:ea typeface="+mn-ea"/>
              <a:cs typeface="Myriad Pro"/>
            </a:endParaRPr>
          </a:p>
        </p:txBody>
      </p:sp>
      <p:sp>
        <p:nvSpPr>
          <p:cNvPr id="15" name="Titel 14"/>
          <p:cNvSpPr>
            <a:spLocks noGrp="1"/>
          </p:cNvSpPr>
          <p:nvPr>
            <p:ph type="title" hasCustomPrompt="1"/>
          </p:nvPr>
        </p:nvSpPr>
        <p:spPr>
          <a:xfrm>
            <a:off x="-57149" y="2141521"/>
            <a:ext cx="6151950" cy="1279066"/>
          </a:xfrm>
          <a:prstGeom prst="round1Rect">
            <a:avLst>
              <a:gd name="adj" fmla="val 11967"/>
            </a:avLst>
          </a:prstGeom>
          <a:solidFill>
            <a:schemeClr val="accent1"/>
          </a:solidFill>
          <a:ln w="19050" cmpd="sng">
            <a:solidFill>
              <a:schemeClr val="bg1"/>
            </a:solidFill>
          </a:ln>
        </p:spPr>
        <p:txBody>
          <a:bodyPr wrap="square" lIns="504000" tIns="126000" rIns="108000" bIns="144000" anchor="b">
            <a:spAutoFit/>
          </a:bodyPr>
          <a:lstStyle>
            <a:lvl1pPr>
              <a:defRPr sz="3600">
                <a:solidFill>
                  <a:srgbClr val="FFFFFF"/>
                </a:solidFill>
              </a:defRPr>
            </a:lvl1pPr>
          </a:lstStyle>
          <a:p>
            <a:r>
              <a:rPr lang="en-US" dirty="0"/>
              <a:t/>
            </a:r>
            <a:br>
              <a:rPr lang="en-US" dirty="0"/>
            </a:br>
            <a:r>
              <a:rPr lang="en-US" dirty="0" err="1"/>
              <a:t>Klik</a:t>
            </a:r>
            <a:r>
              <a:rPr lang="en-US" dirty="0"/>
              <a:t> </a:t>
            </a:r>
            <a:r>
              <a:rPr lang="en-US" dirty="0" err="1"/>
              <a:t>om</a:t>
            </a:r>
            <a:r>
              <a:rPr lang="en-US" dirty="0"/>
              <a:t> </a:t>
            </a:r>
            <a:r>
              <a:rPr lang="en-US" dirty="0" err="1"/>
              <a:t>een</a:t>
            </a:r>
            <a:r>
              <a:rPr lang="en-US" dirty="0"/>
              <a:t> </a:t>
            </a:r>
            <a:r>
              <a:rPr lang="en-US" dirty="0" err="1"/>
              <a:t>titel</a:t>
            </a:r>
            <a:r>
              <a:rPr lang="en-US" dirty="0"/>
              <a:t> </a:t>
            </a:r>
            <a:r>
              <a:rPr lang="en-US" dirty="0" err="1"/>
              <a:t>te</a:t>
            </a:r>
            <a:r>
              <a:rPr lang="en-US" dirty="0"/>
              <a:t> </a:t>
            </a:r>
            <a:r>
              <a:rPr lang="en-US" dirty="0" err="1"/>
              <a:t>maken</a:t>
            </a:r>
            <a:endParaRPr lang="nl-NL" dirty="0"/>
          </a:p>
        </p:txBody>
      </p:sp>
      <p:pic>
        <p:nvPicPr>
          <p:cNvPr id="9" name="Afbeelding 9" descr="RB_logo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41538" y="3835989"/>
            <a:ext cx="896774" cy="1073211"/>
          </a:xfrm>
          <a:prstGeom prst="rect">
            <a:avLst/>
          </a:prstGeom>
        </p:spPr>
      </p:pic>
    </p:spTree>
    <p:extLst>
      <p:ext uri="{BB962C8B-B14F-4D97-AF65-F5344CB8AC3E}">
        <p14:creationId xmlns:p14="http://schemas.microsoft.com/office/powerpoint/2010/main" val="154765982"/>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asisdia">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nl-NL" dirty="0" smtClean="0"/>
              <a:t>Klik om een titel te maken</a:t>
            </a:r>
            <a:endParaRPr lang="nl-NL" dirty="0"/>
          </a:p>
        </p:txBody>
      </p:sp>
      <p:sp>
        <p:nvSpPr>
          <p:cNvPr id="3" name="Tijdelijke aanduiding voor dianummer 2"/>
          <p:cNvSpPr>
            <a:spLocks noGrp="1"/>
          </p:cNvSpPr>
          <p:nvPr>
            <p:ph type="sldNum" sz="quarter" idx="10"/>
          </p:nvPr>
        </p:nvSpPr>
        <p:spPr/>
        <p:txBody>
          <a:bodyPr/>
          <a:lstStyle>
            <a:lvl1pPr>
              <a:defRPr>
                <a:solidFill>
                  <a:srgbClr val="5E6A71"/>
                </a:solidFill>
              </a:defRPr>
            </a:lvl1pPr>
          </a:lstStyle>
          <a:p>
            <a:fld id="{4821C4A5-98F2-7545-875B-39B2F4500447}" type="slidenum">
              <a:rPr lang="nl-NL" smtClean="0"/>
              <a:pPr/>
              <a:t>‹nr.›</a:t>
            </a:fld>
            <a:endParaRPr lang="nl-NL"/>
          </a:p>
        </p:txBody>
      </p:sp>
      <p:sp>
        <p:nvSpPr>
          <p:cNvPr id="5" name="Tijdelijke aanduiding voor inhoud 4"/>
          <p:cNvSpPr>
            <a:spLocks noGrp="1"/>
          </p:cNvSpPr>
          <p:nvPr>
            <p:ph sz="quarter" idx="11"/>
          </p:nvPr>
        </p:nvSpPr>
        <p:spPr>
          <a:xfrm>
            <a:off x="475814" y="1336196"/>
            <a:ext cx="7804586" cy="3429000"/>
          </a:xfrm>
        </p:spPr>
        <p:txBody>
          <a:bodyPr/>
          <a:lstStyle>
            <a:lvl2pPr>
              <a:lnSpc>
                <a:spcPct val="100000"/>
              </a:lnSpc>
              <a:defRPr/>
            </a:lvl2pPr>
            <a:lvl3pPr>
              <a:lnSpc>
                <a:spcPct val="100000"/>
              </a:lnSpc>
              <a:defRPr/>
            </a:lvl3pPr>
            <a:lvl4pPr>
              <a:lnSpc>
                <a:spcPct val="100000"/>
              </a:lnSpc>
              <a:defRPr/>
            </a:lvl4pPr>
            <a:lvl5pPr>
              <a:lnSpc>
                <a:spcPct val="100000"/>
              </a:lnSpc>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3"/>
          <p:cNvSpPr>
            <a:spLocks noGrp="1"/>
          </p:cNvSpPr>
          <p:nvPr>
            <p:ph type="ftr" sz="quarter" idx="3"/>
          </p:nvPr>
        </p:nvSpPr>
        <p:spPr>
          <a:xfrm>
            <a:off x="475812" y="4862517"/>
            <a:ext cx="7042588" cy="204788"/>
          </a:xfrm>
          <a:prstGeom prst="rect">
            <a:avLst/>
          </a:prstGeom>
        </p:spPr>
        <p:txBody>
          <a:bodyPr vert="horz" lIns="0" tIns="45720" rIns="0" bIns="45720" rtlCol="0" anchor="ctr"/>
          <a:lstStyle>
            <a:lvl1pPr algn="l">
              <a:defRPr sz="1200">
                <a:solidFill>
                  <a:srgbClr val="5E6A71"/>
                </a:solidFill>
              </a:defRPr>
            </a:lvl1pPr>
          </a:lstStyle>
          <a:p>
            <a:endParaRPr lang="nl-NL"/>
          </a:p>
        </p:txBody>
      </p:sp>
    </p:spTree>
    <p:extLst>
      <p:ext uri="{BB962C8B-B14F-4D97-AF65-F5344CB8AC3E}">
        <p14:creationId xmlns:p14="http://schemas.microsoft.com/office/powerpoint/2010/main" val="96131335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bjectdia met sub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nl-NL" dirty="0" smtClean="0"/>
              <a:t>Klik om een titel te maken</a:t>
            </a:r>
            <a:endParaRPr lang="nl-NL" dirty="0"/>
          </a:p>
        </p:txBody>
      </p:sp>
      <p:sp>
        <p:nvSpPr>
          <p:cNvPr id="3" name="Tijdelijke aanduiding voor dianummer 2"/>
          <p:cNvSpPr>
            <a:spLocks noGrp="1"/>
          </p:cNvSpPr>
          <p:nvPr>
            <p:ph type="sldNum" sz="quarter" idx="10"/>
          </p:nvPr>
        </p:nvSpPr>
        <p:spPr/>
        <p:txBody>
          <a:bodyPr/>
          <a:lstStyle>
            <a:lvl1pPr>
              <a:defRPr>
                <a:solidFill>
                  <a:srgbClr val="5E6A71"/>
                </a:solidFill>
              </a:defRPr>
            </a:lvl1pPr>
          </a:lstStyle>
          <a:p>
            <a:fld id="{4821C4A5-98F2-7545-875B-39B2F4500447}" type="slidenum">
              <a:rPr lang="nl-NL" smtClean="0"/>
              <a:pPr/>
              <a:t>‹nr.›</a:t>
            </a:fld>
            <a:endParaRPr lang="nl-NL"/>
          </a:p>
        </p:txBody>
      </p:sp>
      <p:sp>
        <p:nvSpPr>
          <p:cNvPr id="6" name="Tijdelijke aanduiding voor tekst 5"/>
          <p:cNvSpPr>
            <a:spLocks noGrp="1"/>
          </p:cNvSpPr>
          <p:nvPr>
            <p:ph type="body" sz="quarter" idx="12" hasCustomPrompt="1"/>
          </p:nvPr>
        </p:nvSpPr>
        <p:spPr>
          <a:xfrm>
            <a:off x="476250" y="1346200"/>
            <a:ext cx="7804151" cy="330200"/>
          </a:xfrm>
        </p:spPr>
        <p:txBody>
          <a:bodyPr/>
          <a:lstStyle>
            <a:lvl1pPr marL="0" indent="0">
              <a:buNone/>
              <a:defRPr b="1" i="1">
                <a:solidFill>
                  <a:schemeClr val="accent2"/>
                </a:solidFill>
              </a:defRPr>
            </a:lvl1pPr>
          </a:lstStyle>
          <a:p>
            <a:pPr lvl="0"/>
            <a:r>
              <a:rPr lang="en-US" dirty="0" err="1"/>
              <a:t>Klik</a:t>
            </a:r>
            <a:r>
              <a:rPr lang="en-US" dirty="0"/>
              <a:t> </a:t>
            </a:r>
            <a:r>
              <a:rPr lang="en-US" dirty="0" err="1"/>
              <a:t>om</a:t>
            </a:r>
            <a:r>
              <a:rPr lang="en-US" dirty="0"/>
              <a:t> </a:t>
            </a:r>
            <a:r>
              <a:rPr lang="en-US" dirty="0" err="1"/>
              <a:t>een</a:t>
            </a:r>
            <a:r>
              <a:rPr lang="en-US" dirty="0"/>
              <a:t> </a:t>
            </a:r>
            <a:r>
              <a:rPr lang="en-US" dirty="0" err="1"/>
              <a:t>subtitel</a:t>
            </a:r>
            <a:r>
              <a:rPr lang="en-US" dirty="0"/>
              <a:t> </a:t>
            </a:r>
            <a:r>
              <a:rPr lang="en-US" dirty="0" err="1"/>
              <a:t>te</a:t>
            </a:r>
            <a:r>
              <a:rPr lang="en-US" dirty="0"/>
              <a:t> </a:t>
            </a:r>
            <a:r>
              <a:rPr lang="en-US" dirty="0" err="1"/>
              <a:t>maken</a:t>
            </a:r>
            <a:endParaRPr lang="en-US" dirty="0"/>
          </a:p>
        </p:txBody>
      </p:sp>
      <p:sp>
        <p:nvSpPr>
          <p:cNvPr id="7" name="Content Placeholder 6"/>
          <p:cNvSpPr>
            <a:spLocks noGrp="1"/>
          </p:cNvSpPr>
          <p:nvPr>
            <p:ph sz="quarter" idx="13" hasCustomPrompt="1"/>
          </p:nvPr>
        </p:nvSpPr>
        <p:spPr>
          <a:xfrm>
            <a:off x="476250" y="1677600"/>
            <a:ext cx="7804800" cy="3078000"/>
          </a:xfrm>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8" name="Tijdelijke aanduiding voor voettekst 3"/>
          <p:cNvSpPr>
            <a:spLocks noGrp="1"/>
          </p:cNvSpPr>
          <p:nvPr>
            <p:ph type="ftr" sz="quarter" idx="3"/>
          </p:nvPr>
        </p:nvSpPr>
        <p:spPr>
          <a:xfrm>
            <a:off x="475812" y="4862517"/>
            <a:ext cx="7042588" cy="204788"/>
          </a:xfrm>
          <a:prstGeom prst="rect">
            <a:avLst/>
          </a:prstGeom>
        </p:spPr>
        <p:txBody>
          <a:bodyPr vert="horz" lIns="0" tIns="45720" rIns="0" bIns="45720" rtlCol="0" anchor="ctr"/>
          <a:lstStyle>
            <a:lvl1pPr algn="l">
              <a:defRPr sz="1200">
                <a:solidFill>
                  <a:srgbClr val="5E6A71"/>
                </a:solidFill>
              </a:defRPr>
            </a:lvl1pPr>
          </a:lstStyle>
          <a:p>
            <a:endParaRPr lang="nl-NL"/>
          </a:p>
        </p:txBody>
      </p:sp>
    </p:spTree>
    <p:extLst>
      <p:ext uri="{BB962C8B-B14F-4D97-AF65-F5344CB8AC3E}">
        <p14:creationId xmlns:p14="http://schemas.microsoft.com/office/powerpoint/2010/main" val="1451818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2 kolomme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nl-NL" dirty="0" smtClean="0"/>
              <a:t>Klik om een titel te maken</a:t>
            </a:r>
            <a:endParaRPr lang="nl-NL" dirty="0"/>
          </a:p>
        </p:txBody>
      </p:sp>
      <p:sp>
        <p:nvSpPr>
          <p:cNvPr id="3" name="Tijdelijke aanduiding voor dianummer 2"/>
          <p:cNvSpPr>
            <a:spLocks noGrp="1"/>
          </p:cNvSpPr>
          <p:nvPr>
            <p:ph type="sldNum" sz="quarter" idx="10"/>
          </p:nvPr>
        </p:nvSpPr>
        <p:spPr/>
        <p:txBody>
          <a:bodyPr/>
          <a:lstStyle>
            <a:lvl1pPr>
              <a:defRPr>
                <a:solidFill>
                  <a:srgbClr val="5E6A71"/>
                </a:solidFill>
              </a:defRPr>
            </a:lvl1pPr>
          </a:lstStyle>
          <a:p>
            <a:fld id="{4821C4A5-98F2-7545-875B-39B2F4500447}" type="slidenum">
              <a:rPr lang="nl-NL" smtClean="0"/>
              <a:pPr/>
              <a:t>‹nr.›</a:t>
            </a:fld>
            <a:endParaRPr lang="nl-NL"/>
          </a:p>
        </p:txBody>
      </p:sp>
      <p:sp>
        <p:nvSpPr>
          <p:cNvPr id="5" name="Tijdelijke aanduiding voor inhoud 4"/>
          <p:cNvSpPr>
            <a:spLocks noGrp="1"/>
          </p:cNvSpPr>
          <p:nvPr>
            <p:ph sz="quarter" idx="11"/>
          </p:nvPr>
        </p:nvSpPr>
        <p:spPr>
          <a:xfrm>
            <a:off x="475815" y="1329929"/>
            <a:ext cx="3782918" cy="3436144"/>
          </a:xfrm>
        </p:spPr>
        <p:txBody>
          <a:bodyPr/>
          <a:lstStyle>
            <a:lvl1pPr>
              <a:defRPr sz="1800"/>
            </a:lvl1pPr>
            <a:lvl2pPr>
              <a:defRPr sz="1600"/>
            </a:lvl2pPr>
            <a:lvl3pPr>
              <a:defRPr sz="1400"/>
            </a:lvl3pPr>
            <a:lvl4pPr>
              <a:defRPr sz="1800"/>
            </a:lvl4pPr>
            <a:lvl5pPr>
              <a:defRPr sz="16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7" name="Tijdelijke aanduiding voor inhoud 6"/>
          <p:cNvSpPr>
            <a:spLocks noGrp="1"/>
          </p:cNvSpPr>
          <p:nvPr>
            <p:ph sz="quarter" idx="12"/>
          </p:nvPr>
        </p:nvSpPr>
        <p:spPr>
          <a:xfrm>
            <a:off x="4487334" y="1329929"/>
            <a:ext cx="3793067" cy="3436144"/>
          </a:xfrm>
        </p:spPr>
        <p:txBody>
          <a:bodyPr/>
          <a:lstStyle>
            <a:lvl1pPr>
              <a:defRPr sz="1800"/>
            </a:lvl1pPr>
            <a:lvl2pPr>
              <a:defRPr sz="1600"/>
            </a:lvl2pPr>
            <a:lvl3pPr>
              <a:defRPr sz="1400"/>
            </a:lvl3pPr>
            <a:lvl4pPr>
              <a:defRPr sz="1800"/>
            </a:lvl4pPr>
            <a:lvl5pPr>
              <a:defRPr sz="16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3"/>
          <p:cNvSpPr>
            <a:spLocks noGrp="1"/>
          </p:cNvSpPr>
          <p:nvPr>
            <p:ph type="ftr" sz="quarter" idx="3"/>
          </p:nvPr>
        </p:nvSpPr>
        <p:spPr>
          <a:xfrm>
            <a:off x="475812" y="4862517"/>
            <a:ext cx="7042588" cy="204788"/>
          </a:xfrm>
          <a:prstGeom prst="rect">
            <a:avLst/>
          </a:prstGeom>
        </p:spPr>
        <p:txBody>
          <a:bodyPr vert="horz" lIns="0" tIns="45720" rIns="0" bIns="45720" rtlCol="0" anchor="ctr"/>
          <a:lstStyle>
            <a:lvl1pPr algn="l">
              <a:defRPr sz="1200">
                <a:solidFill>
                  <a:srgbClr val="5E6A71"/>
                </a:solidFill>
              </a:defRPr>
            </a:lvl1pPr>
          </a:lstStyle>
          <a:p>
            <a:endParaRPr lang="nl-NL"/>
          </a:p>
        </p:txBody>
      </p:sp>
    </p:spTree>
    <p:extLst>
      <p:ext uri="{BB962C8B-B14F-4D97-AF65-F5344CB8AC3E}">
        <p14:creationId xmlns:p14="http://schemas.microsoft.com/office/powerpoint/2010/main" val="124522774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2 kolommen met kolomkopje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nl-NL" smtClean="0"/>
              <a:t>Klik om een titel te maken</a:t>
            </a:r>
            <a:endParaRPr lang="nl-NL"/>
          </a:p>
        </p:txBody>
      </p:sp>
      <p:sp>
        <p:nvSpPr>
          <p:cNvPr id="3" name="Tijdelijke aanduiding voor dianummer 2"/>
          <p:cNvSpPr>
            <a:spLocks noGrp="1"/>
          </p:cNvSpPr>
          <p:nvPr>
            <p:ph type="sldNum" sz="quarter" idx="10"/>
          </p:nvPr>
        </p:nvSpPr>
        <p:spPr/>
        <p:txBody>
          <a:bodyPr/>
          <a:lstStyle>
            <a:lvl1pPr>
              <a:defRPr>
                <a:solidFill>
                  <a:srgbClr val="5E6A71"/>
                </a:solidFill>
              </a:defRPr>
            </a:lvl1pPr>
          </a:lstStyle>
          <a:p>
            <a:fld id="{4821C4A5-98F2-7545-875B-39B2F4500447}" type="slidenum">
              <a:rPr lang="nl-NL" smtClean="0"/>
              <a:pPr/>
              <a:t>‹nr.›</a:t>
            </a:fld>
            <a:endParaRPr lang="nl-NL"/>
          </a:p>
        </p:txBody>
      </p:sp>
      <p:sp>
        <p:nvSpPr>
          <p:cNvPr id="5" name="Tijdelijke aanduiding voor inhoud 4"/>
          <p:cNvSpPr>
            <a:spLocks noGrp="1"/>
          </p:cNvSpPr>
          <p:nvPr>
            <p:ph sz="quarter" idx="11"/>
          </p:nvPr>
        </p:nvSpPr>
        <p:spPr>
          <a:xfrm>
            <a:off x="475815" y="1663700"/>
            <a:ext cx="3782918" cy="3102372"/>
          </a:xfrm>
        </p:spPr>
        <p:txBody>
          <a:bodyPr/>
          <a:lstStyle>
            <a:lvl1pPr>
              <a:defRPr sz="1800"/>
            </a:lvl1pPr>
            <a:lvl2pPr>
              <a:defRPr sz="1600"/>
            </a:lvl2pPr>
            <a:lvl3pPr>
              <a:defRPr sz="1400"/>
            </a:lvl3pPr>
            <a:lvl4pPr>
              <a:defRPr sz="1800"/>
            </a:lvl4pPr>
            <a:lvl5pPr>
              <a:defRPr sz="16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inhoud 6"/>
          <p:cNvSpPr>
            <a:spLocks noGrp="1"/>
          </p:cNvSpPr>
          <p:nvPr>
            <p:ph sz="quarter" idx="12"/>
          </p:nvPr>
        </p:nvSpPr>
        <p:spPr>
          <a:xfrm>
            <a:off x="4487334" y="1663700"/>
            <a:ext cx="3793067" cy="3102372"/>
          </a:xfrm>
        </p:spPr>
        <p:txBody>
          <a:bodyPr/>
          <a:lstStyle>
            <a:lvl1pPr>
              <a:defRPr sz="1800"/>
            </a:lvl1pPr>
            <a:lvl2pPr>
              <a:defRPr sz="1600"/>
            </a:lvl2pPr>
            <a:lvl3pPr>
              <a:defRPr sz="1400"/>
            </a:lvl3pPr>
            <a:lvl4pPr>
              <a:defRPr sz="1800"/>
            </a:lvl4pPr>
            <a:lvl5pPr>
              <a:defRPr sz="16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tekst 5"/>
          <p:cNvSpPr>
            <a:spLocks noGrp="1"/>
          </p:cNvSpPr>
          <p:nvPr>
            <p:ph type="body" sz="quarter" idx="13" hasCustomPrompt="1"/>
          </p:nvPr>
        </p:nvSpPr>
        <p:spPr>
          <a:xfrm>
            <a:off x="475815" y="1346598"/>
            <a:ext cx="3783448" cy="316706"/>
          </a:xfrm>
        </p:spPr>
        <p:txBody>
          <a:bodyPr>
            <a:noAutofit/>
          </a:bodyPr>
          <a:lstStyle>
            <a:lvl1pPr marL="0" indent="0">
              <a:buNone/>
              <a:defRPr sz="1800" b="1" i="1">
                <a:solidFill>
                  <a:srgbClr val="FF6600"/>
                </a:solidFill>
              </a:defRPr>
            </a:lvl1pPr>
          </a:lstStyle>
          <a:p>
            <a:pPr lvl="0"/>
            <a:r>
              <a:rPr lang="nl-NL" dirty="0"/>
              <a:t>Klik om een </a:t>
            </a:r>
            <a:r>
              <a:rPr lang="nl-NL" dirty="0" err="1"/>
              <a:t>kolomkop</a:t>
            </a:r>
            <a:r>
              <a:rPr lang="nl-NL" dirty="0"/>
              <a:t> te maken</a:t>
            </a:r>
          </a:p>
        </p:txBody>
      </p:sp>
      <p:sp>
        <p:nvSpPr>
          <p:cNvPr id="8" name="Tijdelijke aanduiding voor tekst 5"/>
          <p:cNvSpPr>
            <a:spLocks noGrp="1"/>
          </p:cNvSpPr>
          <p:nvPr>
            <p:ph type="body" sz="quarter" idx="14" hasCustomPrompt="1"/>
          </p:nvPr>
        </p:nvSpPr>
        <p:spPr>
          <a:xfrm>
            <a:off x="4487334" y="1346598"/>
            <a:ext cx="3793067" cy="316706"/>
          </a:xfrm>
        </p:spPr>
        <p:txBody>
          <a:bodyPr>
            <a:noAutofit/>
          </a:bodyPr>
          <a:lstStyle>
            <a:lvl1pPr marL="0" indent="0">
              <a:buNone/>
              <a:defRPr sz="1800" b="1" i="1">
                <a:solidFill>
                  <a:srgbClr val="FF6600"/>
                </a:solidFill>
              </a:defRPr>
            </a:lvl1pPr>
          </a:lstStyle>
          <a:p>
            <a:pPr lvl="0"/>
            <a:r>
              <a:rPr lang="nl-NL"/>
              <a:t>Klik om een kolomkop te maken</a:t>
            </a:r>
          </a:p>
        </p:txBody>
      </p:sp>
      <p:sp>
        <p:nvSpPr>
          <p:cNvPr id="9" name="Tijdelijke aanduiding voor voettekst 3"/>
          <p:cNvSpPr>
            <a:spLocks noGrp="1"/>
          </p:cNvSpPr>
          <p:nvPr>
            <p:ph type="ftr" sz="quarter" idx="3"/>
          </p:nvPr>
        </p:nvSpPr>
        <p:spPr>
          <a:xfrm>
            <a:off x="475812" y="4862517"/>
            <a:ext cx="7042588" cy="204788"/>
          </a:xfrm>
          <a:prstGeom prst="rect">
            <a:avLst/>
          </a:prstGeom>
        </p:spPr>
        <p:txBody>
          <a:bodyPr vert="horz" lIns="0" tIns="45720" rIns="0" bIns="45720" rtlCol="0" anchor="ctr"/>
          <a:lstStyle>
            <a:lvl1pPr algn="l">
              <a:defRPr sz="1200">
                <a:solidFill>
                  <a:srgbClr val="5E6A71"/>
                </a:solidFill>
              </a:defRPr>
            </a:lvl1pPr>
          </a:lstStyle>
          <a:p>
            <a:endParaRPr lang="nl-NL"/>
          </a:p>
        </p:txBody>
      </p:sp>
    </p:spTree>
    <p:extLst>
      <p:ext uri="{BB962C8B-B14F-4D97-AF65-F5344CB8AC3E}">
        <p14:creationId xmlns:p14="http://schemas.microsoft.com/office/powerpoint/2010/main" val="240222584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2 kolommen breed/sma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nl-NL" smtClean="0"/>
              <a:t>Klik om een titel te maken</a:t>
            </a:r>
            <a:endParaRPr lang="nl-NL"/>
          </a:p>
        </p:txBody>
      </p:sp>
      <p:sp>
        <p:nvSpPr>
          <p:cNvPr id="3" name="Tijdelijke aanduiding voor dianummer 2"/>
          <p:cNvSpPr>
            <a:spLocks noGrp="1"/>
          </p:cNvSpPr>
          <p:nvPr>
            <p:ph type="sldNum" sz="quarter" idx="10"/>
          </p:nvPr>
        </p:nvSpPr>
        <p:spPr/>
        <p:txBody>
          <a:bodyPr/>
          <a:lstStyle>
            <a:lvl1pPr>
              <a:defRPr>
                <a:solidFill>
                  <a:srgbClr val="5E6A71"/>
                </a:solidFill>
              </a:defRPr>
            </a:lvl1pPr>
          </a:lstStyle>
          <a:p>
            <a:fld id="{4821C4A5-98F2-7545-875B-39B2F4500447}" type="slidenum">
              <a:rPr lang="nl-NL" smtClean="0"/>
              <a:pPr/>
              <a:t>‹nr.›</a:t>
            </a:fld>
            <a:endParaRPr lang="nl-NL"/>
          </a:p>
        </p:txBody>
      </p:sp>
      <p:sp>
        <p:nvSpPr>
          <p:cNvPr id="5" name="Tijdelijke aanduiding voor inhoud 4"/>
          <p:cNvSpPr>
            <a:spLocks noGrp="1"/>
          </p:cNvSpPr>
          <p:nvPr>
            <p:ph sz="quarter" idx="11"/>
          </p:nvPr>
        </p:nvSpPr>
        <p:spPr>
          <a:xfrm>
            <a:off x="475815" y="1329929"/>
            <a:ext cx="5019052" cy="3436144"/>
          </a:xfrm>
        </p:spPr>
        <p:txBody>
          <a:bodyPr/>
          <a:lstStyle>
            <a:lvl1pPr>
              <a:defRPr sz="1800"/>
            </a:lvl1pPr>
            <a:lvl2pPr>
              <a:defRPr sz="1600"/>
            </a:lvl2pPr>
            <a:lvl3pPr>
              <a:defRPr sz="1400"/>
            </a:lvl3pPr>
            <a:lvl4pPr>
              <a:defRPr sz="1800"/>
            </a:lvl4pPr>
            <a:lvl5pPr>
              <a:defRPr sz="16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7" name="Tijdelijke aanduiding voor inhoud 6"/>
          <p:cNvSpPr>
            <a:spLocks noGrp="1"/>
          </p:cNvSpPr>
          <p:nvPr>
            <p:ph sz="quarter" idx="12"/>
          </p:nvPr>
        </p:nvSpPr>
        <p:spPr>
          <a:xfrm>
            <a:off x="5731934" y="1329929"/>
            <a:ext cx="2548466" cy="3436144"/>
          </a:xfrm>
        </p:spPr>
        <p:txBody>
          <a:bodyPr/>
          <a:lstStyle>
            <a:lvl1pPr>
              <a:defRPr sz="1800"/>
            </a:lvl1pPr>
            <a:lvl2pPr>
              <a:defRPr sz="1600"/>
            </a:lvl2pPr>
            <a:lvl3pPr>
              <a:defRPr sz="1400"/>
            </a:lvl3pPr>
            <a:lvl4pPr>
              <a:defRPr sz="1800"/>
            </a:lvl4pPr>
            <a:lvl5pPr>
              <a:defRPr sz="16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6" name="Tijdelijke aanduiding voor voettekst 3"/>
          <p:cNvSpPr>
            <a:spLocks noGrp="1"/>
          </p:cNvSpPr>
          <p:nvPr>
            <p:ph type="ftr" sz="quarter" idx="3"/>
          </p:nvPr>
        </p:nvSpPr>
        <p:spPr>
          <a:xfrm>
            <a:off x="475812" y="4862517"/>
            <a:ext cx="7042588" cy="204788"/>
          </a:xfrm>
          <a:prstGeom prst="rect">
            <a:avLst/>
          </a:prstGeom>
        </p:spPr>
        <p:txBody>
          <a:bodyPr vert="horz" lIns="0" tIns="45720" rIns="0" bIns="45720" rtlCol="0" anchor="ctr"/>
          <a:lstStyle>
            <a:lvl1pPr algn="l">
              <a:defRPr sz="1200">
                <a:solidFill>
                  <a:srgbClr val="5E6A71"/>
                </a:solidFill>
              </a:defRPr>
            </a:lvl1pPr>
          </a:lstStyle>
          <a:p>
            <a:endParaRPr lang="nl-NL"/>
          </a:p>
        </p:txBody>
      </p:sp>
    </p:spTree>
    <p:extLst>
      <p:ext uri="{BB962C8B-B14F-4D97-AF65-F5344CB8AC3E}">
        <p14:creationId xmlns:p14="http://schemas.microsoft.com/office/powerpoint/2010/main" val="26860462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2 kolommen smal/bree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nl-NL" smtClean="0"/>
              <a:t>Klik om een titel te maken</a:t>
            </a:r>
            <a:endParaRPr lang="nl-NL"/>
          </a:p>
        </p:txBody>
      </p:sp>
      <p:sp>
        <p:nvSpPr>
          <p:cNvPr id="3" name="Tijdelijke aanduiding voor dianummer 2"/>
          <p:cNvSpPr>
            <a:spLocks noGrp="1"/>
          </p:cNvSpPr>
          <p:nvPr>
            <p:ph type="sldNum" sz="quarter" idx="10"/>
          </p:nvPr>
        </p:nvSpPr>
        <p:spPr/>
        <p:txBody>
          <a:bodyPr/>
          <a:lstStyle>
            <a:lvl1pPr>
              <a:defRPr>
                <a:solidFill>
                  <a:srgbClr val="5E6A71"/>
                </a:solidFill>
              </a:defRPr>
            </a:lvl1pPr>
          </a:lstStyle>
          <a:p>
            <a:fld id="{4821C4A5-98F2-7545-875B-39B2F4500447}" type="slidenum">
              <a:rPr lang="nl-NL" smtClean="0"/>
              <a:pPr/>
              <a:t>‹nr.›</a:t>
            </a:fld>
            <a:endParaRPr lang="nl-NL"/>
          </a:p>
        </p:txBody>
      </p:sp>
      <p:sp>
        <p:nvSpPr>
          <p:cNvPr id="5" name="Tijdelijke aanduiding voor inhoud 4"/>
          <p:cNvSpPr>
            <a:spLocks noGrp="1"/>
          </p:cNvSpPr>
          <p:nvPr>
            <p:ph sz="quarter" idx="11"/>
          </p:nvPr>
        </p:nvSpPr>
        <p:spPr>
          <a:xfrm>
            <a:off x="475815" y="1329929"/>
            <a:ext cx="2538318" cy="3436144"/>
          </a:xfrm>
        </p:spPr>
        <p:txBody>
          <a:bodyPr/>
          <a:lstStyle>
            <a:lvl1pPr>
              <a:defRPr sz="1800"/>
            </a:lvl1pPr>
            <a:lvl2pPr>
              <a:defRPr sz="1600"/>
            </a:lvl2pPr>
            <a:lvl3pPr>
              <a:defRPr sz="1400"/>
            </a:lvl3pPr>
            <a:lvl4pPr>
              <a:defRPr sz="1800"/>
            </a:lvl4pPr>
            <a:lvl5pPr>
              <a:defRPr sz="16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inhoud 6"/>
          <p:cNvSpPr>
            <a:spLocks noGrp="1"/>
          </p:cNvSpPr>
          <p:nvPr>
            <p:ph sz="quarter" idx="12"/>
          </p:nvPr>
        </p:nvSpPr>
        <p:spPr>
          <a:xfrm>
            <a:off x="3259668" y="1329929"/>
            <a:ext cx="5020733" cy="3436144"/>
          </a:xfrm>
        </p:spPr>
        <p:txBody>
          <a:bodyPr/>
          <a:lstStyle>
            <a:lvl1pPr>
              <a:defRPr sz="1800"/>
            </a:lvl1pPr>
            <a:lvl2pPr>
              <a:defRPr sz="1600"/>
            </a:lvl2pPr>
            <a:lvl3pPr>
              <a:defRPr sz="1400"/>
            </a:lvl3pPr>
            <a:lvl4pPr>
              <a:defRPr sz="1800"/>
            </a:lvl4pPr>
            <a:lvl5pPr>
              <a:defRPr sz="16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3"/>
          <p:cNvSpPr>
            <a:spLocks noGrp="1"/>
          </p:cNvSpPr>
          <p:nvPr>
            <p:ph type="ftr" sz="quarter" idx="3"/>
          </p:nvPr>
        </p:nvSpPr>
        <p:spPr>
          <a:xfrm>
            <a:off x="475812" y="4862517"/>
            <a:ext cx="7042588" cy="204788"/>
          </a:xfrm>
          <a:prstGeom prst="rect">
            <a:avLst/>
          </a:prstGeom>
        </p:spPr>
        <p:txBody>
          <a:bodyPr vert="horz" lIns="0" tIns="45720" rIns="0" bIns="45720" rtlCol="0" anchor="ctr"/>
          <a:lstStyle>
            <a:lvl1pPr algn="l">
              <a:defRPr sz="1200">
                <a:solidFill>
                  <a:srgbClr val="5E6A71"/>
                </a:solidFill>
              </a:defRPr>
            </a:lvl1pPr>
          </a:lstStyle>
          <a:p>
            <a:endParaRPr lang="nl-NL"/>
          </a:p>
        </p:txBody>
      </p:sp>
    </p:spTree>
    <p:extLst>
      <p:ext uri="{BB962C8B-B14F-4D97-AF65-F5344CB8AC3E}">
        <p14:creationId xmlns:p14="http://schemas.microsoft.com/office/powerpoint/2010/main" val="26127144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sdia">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nl-NL" dirty="0" smtClean="0"/>
              <a:t>Klik om een titel te maken</a:t>
            </a:r>
            <a:endParaRPr lang="nl-NL" dirty="0"/>
          </a:p>
        </p:txBody>
      </p:sp>
      <p:sp>
        <p:nvSpPr>
          <p:cNvPr id="3" name="Tijdelijke aanduiding voor dianummer 2"/>
          <p:cNvSpPr>
            <a:spLocks noGrp="1"/>
          </p:cNvSpPr>
          <p:nvPr>
            <p:ph type="sldNum" sz="quarter" idx="10"/>
          </p:nvPr>
        </p:nvSpPr>
        <p:spPr/>
        <p:txBody>
          <a:bodyPr/>
          <a:lstStyle>
            <a:lvl1pPr>
              <a:defRPr>
                <a:solidFill>
                  <a:srgbClr val="5E6A71"/>
                </a:solidFill>
              </a:defRPr>
            </a:lvl1pPr>
          </a:lstStyle>
          <a:p>
            <a:fld id="{4821C4A5-98F2-7545-875B-39B2F4500447}" type="slidenum">
              <a:rPr lang="nl-NL" smtClean="0"/>
              <a:pPr/>
              <a:t>‹nr.›</a:t>
            </a:fld>
            <a:endParaRPr lang="nl-NL"/>
          </a:p>
        </p:txBody>
      </p:sp>
      <p:sp>
        <p:nvSpPr>
          <p:cNvPr id="5" name="Tijdelijke aanduiding voor inhoud 4"/>
          <p:cNvSpPr>
            <a:spLocks noGrp="1"/>
          </p:cNvSpPr>
          <p:nvPr>
            <p:ph sz="quarter" idx="11"/>
          </p:nvPr>
        </p:nvSpPr>
        <p:spPr>
          <a:xfrm>
            <a:off x="475814" y="1336196"/>
            <a:ext cx="7804586" cy="3429000"/>
          </a:xfrm>
        </p:spPr>
        <p:txBody>
          <a:bodyPr/>
          <a:lstStyle>
            <a:lvl2pPr>
              <a:lnSpc>
                <a:spcPct val="100000"/>
              </a:lnSpc>
              <a:defRPr/>
            </a:lvl2pPr>
            <a:lvl3pPr>
              <a:lnSpc>
                <a:spcPct val="100000"/>
              </a:lnSpc>
              <a:defRPr/>
            </a:lvl3pPr>
            <a:lvl4pPr>
              <a:lnSpc>
                <a:spcPct val="100000"/>
              </a:lnSpc>
              <a:defRPr/>
            </a:lvl4pPr>
            <a:lvl5pPr>
              <a:lnSpc>
                <a:spcPct val="100000"/>
              </a:lnSpc>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3"/>
          <p:cNvSpPr>
            <a:spLocks noGrp="1"/>
          </p:cNvSpPr>
          <p:nvPr>
            <p:ph type="ftr" sz="quarter" idx="3"/>
          </p:nvPr>
        </p:nvSpPr>
        <p:spPr>
          <a:xfrm>
            <a:off x="475812" y="4862517"/>
            <a:ext cx="7042588" cy="204788"/>
          </a:xfrm>
          <a:prstGeom prst="rect">
            <a:avLst/>
          </a:prstGeom>
        </p:spPr>
        <p:txBody>
          <a:bodyPr vert="horz" lIns="0" tIns="45720" rIns="0" bIns="45720" rtlCol="0" anchor="ctr"/>
          <a:lstStyle>
            <a:lvl1pPr algn="l">
              <a:defRPr sz="1200">
                <a:solidFill>
                  <a:srgbClr val="5E6A71"/>
                </a:solidFill>
              </a:defRPr>
            </a:lvl1pPr>
          </a:lstStyle>
          <a:p>
            <a:endParaRPr lang="nl-NL"/>
          </a:p>
        </p:txBody>
      </p:sp>
    </p:spTree>
    <p:extLst>
      <p:ext uri="{BB962C8B-B14F-4D97-AF65-F5344CB8AC3E}">
        <p14:creationId xmlns:p14="http://schemas.microsoft.com/office/powerpoint/2010/main" val="96131335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3 kolomme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nl-NL" smtClean="0"/>
              <a:t>Klik om een titel te maken</a:t>
            </a:r>
            <a:endParaRPr lang="nl-NL"/>
          </a:p>
        </p:txBody>
      </p:sp>
      <p:sp>
        <p:nvSpPr>
          <p:cNvPr id="3" name="Tijdelijke aanduiding voor dianummer 2"/>
          <p:cNvSpPr>
            <a:spLocks noGrp="1"/>
          </p:cNvSpPr>
          <p:nvPr>
            <p:ph type="sldNum" sz="quarter" idx="10"/>
          </p:nvPr>
        </p:nvSpPr>
        <p:spPr/>
        <p:txBody>
          <a:bodyPr/>
          <a:lstStyle/>
          <a:p>
            <a:fld id="{4821C4A5-98F2-7545-875B-39B2F4500447}" type="slidenum">
              <a:rPr/>
              <a:pPr/>
              <a:t>‹nr.›</a:t>
            </a:fld>
            <a:endParaRPr lang="nl-NL"/>
          </a:p>
        </p:txBody>
      </p:sp>
      <p:sp>
        <p:nvSpPr>
          <p:cNvPr id="7" name="Tijdelijke aanduiding voor inhoud 6"/>
          <p:cNvSpPr>
            <a:spLocks noGrp="1"/>
          </p:cNvSpPr>
          <p:nvPr>
            <p:ph sz="quarter" idx="12"/>
          </p:nvPr>
        </p:nvSpPr>
        <p:spPr>
          <a:xfrm>
            <a:off x="3150466" y="1329929"/>
            <a:ext cx="2448000" cy="3436144"/>
          </a:xfrm>
        </p:spPr>
        <p:txBody>
          <a:bodyPr/>
          <a:lstStyle>
            <a:lvl1pPr>
              <a:defRPr sz="1800"/>
            </a:lvl1pPr>
            <a:lvl2pPr>
              <a:defRPr sz="1600"/>
            </a:lvl2pPr>
            <a:lvl3pPr>
              <a:defRPr sz="1400"/>
            </a:lvl3pPr>
            <a:lvl4pPr>
              <a:defRPr sz="1800"/>
            </a:lvl4pPr>
            <a:lvl5pPr>
              <a:defRPr sz="16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inhoud 6"/>
          <p:cNvSpPr>
            <a:spLocks noGrp="1"/>
          </p:cNvSpPr>
          <p:nvPr>
            <p:ph sz="quarter" idx="13"/>
          </p:nvPr>
        </p:nvSpPr>
        <p:spPr>
          <a:xfrm>
            <a:off x="5832400" y="1329929"/>
            <a:ext cx="2448000" cy="3436144"/>
          </a:xfrm>
        </p:spPr>
        <p:txBody>
          <a:bodyPr/>
          <a:lstStyle>
            <a:lvl1pPr>
              <a:defRPr sz="1800"/>
            </a:lvl1pPr>
            <a:lvl2pPr>
              <a:defRPr sz="1600"/>
            </a:lvl2pPr>
            <a:lvl3pPr>
              <a:defRPr sz="1400"/>
            </a:lvl3pPr>
            <a:lvl4pPr>
              <a:defRPr sz="1800"/>
            </a:lvl4pPr>
            <a:lvl5pPr>
              <a:defRPr sz="16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8" name="Tijdelijke aanduiding voor inhoud 6"/>
          <p:cNvSpPr>
            <a:spLocks noGrp="1"/>
          </p:cNvSpPr>
          <p:nvPr>
            <p:ph sz="quarter" idx="14"/>
          </p:nvPr>
        </p:nvSpPr>
        <p:spPr>
          <a:xfrm>
            <a:off x="475815" y="1329929"/>
            <a:ext cx="2448000" cy="3436144"/>
          </a:xfrm>
        </p:spPr>
        <p:txBody>
          <a:bodyPr/>
          <a:lstStyle>
            <a:lvl1pPr>
              <a:defRPr sz="1800"/>
            </a:lvl1pPr>
            <a:lvl2pPr>
              <a:defRPr sz="1600"/>
            </a:lvl2pPr>
            <a:lvl3pPr>
              <a:defRPr sz="1400"/>
            </a:lvl3pPr>
            <a:lvl4pPr>
              <a:defRPr sz="1800"/>
            </a:lvl4pPr>
            <a:lvl5pPr>
              <a:defRPr sz="16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9" name="Tijdelijke aanduiding voor voettekst 3"/>
          <p:cNvSpPr>
            <a:spLocks noGrp="1"/>
          </p:cNvSpPr>
          <p:nvPr>
            <p:ph type="ftr" sz="quarter" idx="3"/>
          </p:nvPr>
        </p:nvSpPr>
        <p:spPr>
          <a:xfrm>
            <a:off x="475812" y="4862517"/>
            <a:ext cx="7042588" cy="204788"/>
          </a:xfrm>
          <a:prstGeom prst="rect">
            <a:avLst/>
          </a:prstGeom>
        </p:spPr>
        <p:txBody>
          <a:bodyPr vert="horz" lIns="0" tIns="45720" rIns="0" bIns="45720" rtlCol="0" anchor="ctr"/>
          <a:lstStyle>
            <a:lvl1pPr algn="l">
              <a:defRPr sz="1200">
                <a:solidFill>
                  <a:srgbClr val="7F7F7F"/>
                </a:solidFill>
              </a:defRPr>
            </a:lvl1pPr>
          </a:lstStyle>
          <a:p>
            <a:endParaRPr lang="nl-NL"/>
          </a:p>
        </p:txBody>
      </p:sp>
    </p:spTree>
    <p:extLst>
      <p:ext uri="{BB962C8B-B14F-4D97-AF65-F5344CB8AC3E}">
        <p14:creationId xmlns:p14="http://schemas.microsoft.com/office/powerpoint/2010/main" val="369601930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nl-NL" dirty="0" smtClean="0"/>
              <a:t>Klik om een titel te maken</a:t>
            </a:r>
            <a:endParaRPr lang="nl-NL" dirty="0"/>
          </a:p>
        </p:txBody>
      </p:sp>
      <p:sp>
        <p:nvSpPr>
          <p:cNvPr id="3" name="Tijdelijke aanduiding voor dianummer 2"/>
          <p:cNvSpPr>
            <a:spLocks noGrp="1"/>
          </p:cNvSpPr>
          <p:nvPr>
            <p:ph type="sldNum" sz="quarter" idx="10"/>
          </p:nvPr>
        </p:nvSpPr>
        <p:spPr>
          <a:xfrm>
            <a:off x="7637464" y="4862517"/>
            <a:ext cx="642937" cy="204788"/>
          </a:xfrm>
        </p:spPr>
        <p:txBody>
          <a:bodyPr/>
          <a:lstStyle>
            <a:lvl1pPr>
              <a:defRPr>
                <a:solidFill>
                  <a:srgbClr val="5E6A71"/>
                </a:solidFill>
              </a:defRPr>
            </a:lvl1pPr>
          </a:lstStyle>
          <a:p>
            <a:fld id="{4821C4A5-98F2-7545-875B-39B2F4500447}" type="slidenum">
              <a:rPr lang="nl-NL" smtClean="0"/>
              <a:pPr/>
              <a:t>‹nr.›</a:t>
            </a:fld>
            <a:endParaRPr lang="nl-NL"/>
          </a:p>
        </p:txBody>
      </p:sp>
      <p:sp>
        <p:nvSpPr>
          <p:cNvPr id="4" name="Tijdelijke aanduiding voor voettekst 3"/>
          <p:cNvSpPr>
            <a:spLocks noGrp="1"/>
          </p:cNvSpPr>
          <p:nvPr>
            <p:ph type="ftr" sz="quarter" idx="3"/>
          </p:nvPr>
        </p:nvSpPr>
        <p:spPr>
          <a:xfrm>
            <a:off x="475812" y="4862517"/>
            <a:ext cx="7042588" cy="204788"/>
          </a:xfrm>
          <a:prstGeom prst="rect">
            <a:avLst/>
          </a:prstGeom>
        </p:spPr>
        <p:txBody>
          <a:bodyPr vert="horz" lIns="0" tIns="45720" rIns="0" bIns="45720" rtlCol="0" anchor="ctr"/>
          <a:lstStyle>
            <a:lvl1pPr algn="l">
              <a:defRPr sz="1200">
                <a:solidFill>
                  <a:srgbClr val="5E6A71"/>
                </a:solidFill>
              </a:defRPr>
            </a:lvl1pPr>
          </a:lstStyle>
          <a:p>
            <a:endParaRPr lang="nl-NL"/>
          </a:p>
        </p:txBody>
      </p:sp>
    </p:spTree>
    <p:extLst>
      <p:ext uri="{BB962C8B-B14F-4D97-AF65-F5344CB8AC3E}">
        <p14:creationId xmlns:p14="http://schemas.microsoft.com/office/powerpoint/2010/main" val="199234228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ussendia">
    <p:spTree>
      <p:nvGrpSpPr>
        <p:cNvPr id="1" name=""/>
        <p:cNvGrpSpPr/>
        <p:nvPr/>
      </p:nvGrpSpPr>
      <p:grpSpPr>
        <a:xfrm>
          <a:off x="0" y="0"/>
          <a:ext cx="0" cy="0"/>
          <a:chOff x="0" y="0"/>
          <a:chExt cx="0" cy="0"/>
        </a:xfrm>
      </p:grpSpPr>
      <p:sp>
        <p:nvSpPr>
          <p:cNvPr id="2" name="Rechthoek 1"/>
          <p:cNvSpPr/>
          <p:nvPr userDrawn="1"/>
        </p:nvSpPr>
        <p:spPr>
          <a:xfrm>
            <a:off x="7703818" y="4158802"/>
            <a:ext cx="1153160" cy="394596"/>
          </a:xfrm>
          <a:prstGeom prst="rect">
            <a:avLst/>
          </a:prstGeom>
          <a:solidFill>
            <a:schemeClr val="bg1"/>
          </a:solidFill>
          <a:ln w="6350" cap="flat" cmpd="sng" algn="ctr">
            <a:noFill/>
            <a:prstDash val="solid"/>
          </a:ln>
          <a:effectLst/>
        </p:spPr>
        <p:txBody>
          <a:bodyPr rot="0" spcFirstLastPara="0" vertOverflow="overflow" horzOverflow="overflow" vert="horz" wrap="square" lIns="0" tIns="46800" rIns="0" bIns="46800" numCol="1" spcCol="0" rtlCol="0" fromWordArt="0" anchor="ctr" anchorCtr="0" forceAA="0" compatLnSpc="1">
            <a:prstTxWarp prst="textNoShape">
              <a:avLst/>
            </a:prstTxWarp>
            <a:spAutoFit/>
          </a:bodyPr>
          <a:lstStyle/>
          <a:p>
            <a:pPr marL="0" marR="0" indent="0" algn="ctr" defTabSz="914400" eaLnBrk="1" fontAlgn="auto" latinLnBrk="0" hangingPunct="1">
              <a:lnSpc>
                <a:spcPct val="110000"/>
              </a:lnSpc>
              <a:spcBef>
                <a:spcPts val="0"/>
              </a:spcBef>
              <a:spcAft>
                <a:spcPts val="0"/>
              </a:spcAft>
              <a:buClrTx/>
              <a:buSzTx/>
              <a:buFontTx/>
              <a:buNone/>
              <a:tabLst/>
            </a:pPr>
            <a:endParaRPr kumimoji="0" lang="nl-NL" sz="1800" b="0" i="0" u="none" strike="noStrike" kern="0" cap="none" spc="0" normalizeH="0" baseline="0" noProof="0" dirty="0">
              <a:ln>
                <a:noFill/>
              </a:ln>
              <a:solidFill>
                <a:srgbClr val="000000"/>
              </a:solidFill>
              <a:effectLst/>
              <a:uLnTx/>
              <a:uFillTx/>
              <a:latin typeface="Myriad Pro"/>
              <a:ea typeface="+mn-ea"/>
              <a:cs typeface="Myriad Pro"/>
            </a:endParaRPr>
          </a:p>
        </p:txBody>
      </p:sp>
      <p:sp>
        <p:nvSpPr>
          <p:cNvPr id="5" name="Tijdelijke aanduiding voor dianummer 4"/>
          <p:cNvSpPr>
            <a:spLocks noGrp="1"/>
          </p:cNvSpPr>
          <p:nvPr>
            <p:ph type="sldNum" sz="quarter" idx="10"/>
          </p:nvPr>
        </p:nvSpPr>
        <p:spPr/>
        <p:txBody>
          <a:bodyPr/>
          <a:lstStyle>
            <a:lvl1pPr>
              <a:defRPr>
                <a:solidFill>
                  <a:srgbClr val="5E6A71"/>
                </a:solidFill>
              </a:defRPr>
            </a:lvl1pPr>
          </a:lstStyle>
          <a:p>
            <a:fld id="{4821C4A5-98F2-7545-875B-39B2F4500447}" type="slidenum">
              <a:rPr lang="nl-NL" smtClean="0"/>
              <a:pPr/>
              <a:t>‹nr.›</a:t>
            </a:fld>
            <a:endParaRPr lang="nl-NL"/>
          </a:p>
        </p:txBody>
      </p:sp>
      <p:sp>
        <p:nvSpPr>
          <p:cNvPr id="9" name="Titel 1"/>
          <p:cNvSpPr>
            <a:spLocks noGrp="1"/>
          </p:cNvSpPr>
          <p:nvPr>
            <p:ph type="title" hasCustomPrompt="1"/>
          </p:nvPr>
        </p:nvSpPr>
        <p:spPr>
          <a:xfrm>
            <a:off x="475814" y="1777271"/>
            <a:ext cx="7804586" cy="564257"/>
          </a:xfrm>
          <a:effectLst/>
        </p:spPr>
        <p:txBody>
          <a:bodyPr anchor="b">
            <a:spAutoFit/>
          </a:bodyPr>
          <a:lstStyle>
            <a:lvl1pPr>
              <a:defRPr sz="4000" b="0" i="0">
                <a:solidFill>
                  <a:schemeClr val="accent2"/>
                </a:solidFill>
              </a:defRPr>
            </a:lvl1pPr>
          </a:lstStyle>
          <a:p>
            <a:r>
              <a:rPr lang="en-US" dirty="0" err="1"/>
              <a:t>Klik</a:t>
            </a:r>
            <a:r>
              <a:rPr lang="en-US" dirty="0"/>
              <a:t> </a:t>
            </a:r>
            <a:r>
              <a:rPr lang="en-US" dirty="0" err="1"/>
              <a:t>om</a:t>
            </a:r>
            <a:r>
              <a:rPr lang="en-US" dirty="0"/>
              <a:t> </a:t>
            </a:r>
            <a:r>
              <a:rPr lang="en-US" dirty="0" err="1"/>
              <a:t>een</a:t>
            </a:r>
            <a:r>
              <a:rPr lang="en-US" dirty="0"/>
              <a:t> </a:t>
            </a:r>
            <a:r>
              <a:rPr lang="en-US" dirty="0" err="1"/>
              <a:t>titel</a:t>
            </a:r>
            <a:r>
              <a:rPr lang="en-US" dirty="0"/>
              <a:t> </a:t>
            </a:r>
            <a:r>
              <a:rPr lang="en-US" dirty="0" err="1"/>
              <a:t>te</a:t>
            </a:r>
            <a:r>
              <a:rPr lang="en-US" dirty="0"/>
              <a:t> </a:t>
            </a:r>
            <a:r>
              <a:rPr lang="en-US" dirty="0" err="1"/>
              <a:t>maken</a:t>
            </a:r>
            <a:endParaRPr lang="nl-NL" dirty="0"/>
          </a:p>
        </p:txBody>
      </p:sp>
      <p:sp>
        <p:nvSpPr>
          <p:cNvPr id="6" name="Tijdelijke aanduiding voor tekst 5"/>
          <p:cNvSpPr>
            <a:spLocks noGrp="1"/>
          </p:cNvSpPr>
          <p:nvPr>
            <p:ph type="body" sz="quarter" idx="11" hasCustomPrompt="1"/>
          </p:nvPr>
        </p:nvSpPr>
        <p:spPr>
          <a:xfrm>
            <a:off x="501650" y="2430031"/>
            <a:ext cx="7778749" cy="461665"/>
          </a:xfrm>
        </p:spPr>
        <p:txBody>
          <a:bodyPr wrap="square">
            <a:spAutoFit/>
          </a:bodyPr>
          <a:lstStyle>
            <a:lvl1pPr marL="0" indent="0">
              <a:lnSpc>
                <a:spcPct val="100000"/>
              </a:lnSpc>
              <a:spcBef>
                <a:spcPts val="0"/>
              </a:spcBef>
              <a:buNone/>
              <a:defRPr sz="2400" b="1" i="1" baseline="0">
                <a:solidFill>
                  <a:schemeClr val="tx2"/>
                </a:solidFill>
              </a:defRPr>
            </a:lvl1pPr>
          </a:lstStyle>
          <a:p>
            <a:pPr lvl="0"/>
            <a:r>
              <a:rPr lang="nl-NL" dirty="0"/>
              <a:t>Klik om een subtitel te maken</a:t>
            </a:r>
          </a:p>
        </p:txBody>
      </p:sp>
      <p:sp>
        <p:nvSpPr>
          <p:cNvPr id="7" name="Tijdelijke aanduiding voor voettekst 3"/>
          <p:cNvSpPr>
            <a:spLocks noGrp="1"/>
          </p:cNvSpPr>
          <p:nvPr>
            <p:ph type="ftr" sz="quarter" idx="3"/>
          </p:nvPr>
        </p:nvSpPr>
        <p:spPr>
          <a:xfrm>
            <a:off x="475812" y="4862517"/>
            <a:ext cx="7042588" cy="204788"/>
          </a:xfrm>
          <a:prstGeom prst="rect">
            <a:avLst/>
          </a:prstGeom>
        </p:spPr>
        <p:txBody>
          <a:bodyPr vert="horz" lIns="0" tIns="45720" rIns="0" bIns="45720" rtlCol="0" anchor="ctr"/>
          <a:lstStyle>
            <a:lvl1pPr algn="l">
              <a:defRPr sz="1200">
                <a:solidFill>
                  <a:srgbClr val="5E6A71"/>
                </a:solidFill>
              </a:defRPr>
            </a:lvl1pPr>
          </a:lstStyle>
          <a:p>
            <a:endParaRPr lang="nl-NL"/>
          </a:p>
        </p:txBody>
      </p:sp>
    </p:spTree>
    <p:extLst>
      <p:ext uri="{BB962C8B-B14F-4D97-AF65-F5344CB8AC3E}">
        <p14:creationId xmlns:p14="http://schemas.microsoft.com/office/powerpoint/2010/main" val="892756518"/>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ussendia met groot beeld">
    <p:spTree>
      <p:nvGrpSpPr>
        <p:cNvPr id="1" name=""/>
        <p:cNvGrpSpPr/>
        <p:nvPr/>
      </p:nvGrpSpPr>
      <p:grpSpPr>
        <a:xfrm>
          <a:off x="0" y="0"/>
          <a:ext cx="0" cy="0"/>
          <a:chOff x="0" y="0"/>
          <a:chExt cx="0" cy="0"/>
        </a:xfrm>
      </p:grpSpPr>
      <p:sp>
        <p:nvSpPr>
          <p:cNvPr id="12" name="Picture Placeholder 4"/>
          <p:cNvSpPr>
            <a:spLocks noGrp="1"/>
          </p:cNvSpPr>
          <p:nvPr>
            <p:ph type="pic" sz="quarter" idx="13" hasCustomPrompt="1"/>
          </p:nvPr>
        </p:nvSpPr>
        <p:spPr>
          <a:xfrm>
            <a:off x="0" y="0"/>
            <a:ext cx="9149638" cy="5143500"/>
          </a:xfrm>
          <a:noFill/>
        </p:spPr>
        <p:txBody>
          <a:bodyPr/>
          <a:lstStyle>
            <a:lvl1pPr marL="0" indent="0" algn="ctr">
              <a:buFont typeface="Arial"/>
              <a:buNone/>
              <a:defRPr sz="1200" baseline="0">
                <a:solidFill>
                  <a:schemeClr val="bg1">
                    <a:lumMod val="50000"/>
                  </a:schemeClr>
                </a:solidFill>
                <a:latin typeface="+mj-lt"/>
              </a:defRPr>
            </a:lvl1pPr>
          </a:lstStyle>
          <a:p>
            <a:r>
              <a:rPr lang="nl-NL" dirty="0" smtClean="0"/>
              <a:t>Laad foto in en plaats deze naar Achtergrond.</a:t>
            </a:r>
            <a:br>
              <a:rPr lang="nl-NL" dirty="0" smtClean="0"/>
            </a:br>
            <a:r>
              <a:rPr lang="nl-NL" dirty="0" smtClean="0"/>
              <a:t> (Foto wordt automatisch gecentreerd binnen dit vlak, het Rabobank beeldmerk wordt automatisch afgedekt)</a:t>
            </a:r>
          </a:p>
        </p:txBody>
      </p:sp>
      <p:sp>
        <p:nvSpPr>
          <p:cNvPr id="2" name="Titel 1"/>
          <p:cNvSpPr>
            <a:spLocks noGrp="1"/>
          </p:cNvSpPr>
          <p:nvPr>
            <p:ph type="title" hasCustomPrompt="1"/>
          </p:nvPr>
        </p:nvSpPr>
        <p:spPr>
          <a:xfrm>
            <a:off x="475814" y="1436845"/>
            <a:ext cx="7804586" cy="564257"/>
          </a:xfrm>
          <a:effectLst>
            <a:outerShdw blurRad="63500" dist="25400" dir="5400000" algn="tl" rotWithShape="0">
              <a:schemeClr val="tx1">
                <a:lumMod val="50000"/>
                <a:lumOff val="50000"/>
                <a:alpha val="60000"/>
              </a:schemeClr>
            </a:outerShdw>
          </a:effectLst>
        </p:spPr>
        <p:txBody>
          <a:bodyPr anchor="b">
            <a:spAutoFit/>
          </a:bodyPr>
          <a:lstStyle>
            <a:lvl1pPr>
              <a:defRPr sz="4000">
                <a:solidFill>
                  <a:schemeClr val="bg1"/>
                </a:solidFill>
              </a:defRPr>
            </a:lvl1pPr>
          </a:lstStyle>
          <a:p>
            <a:r>
              <a:rPr lang="en-US" dirty="0" err="1"/>
              <a:t>Klik</a:t>
            </a:r>
            <a:r>
              <a:rPr lang="en-US" dirty="0"/>
              <a:t> </a:t>
            </a:r>
            <a:r>
              <a:rPr lang="en-US" dirty="0" err="1"/>
              <a:t>om</a:t>
            </a:r>
            <a:r>
              <a:rPr lang="en-US" dirty="0"/>
              <a:t> </a:t>
            </a:r>
            <a:r>
              <a:rPr lang="en-US" dirty="0" err="1"/>
              <a:t>een</a:t>
            </a:r>
            <a:r>
              <a:rPr lang="en-US" dirty="0"/>
              <a:t> </a:t>
            </a:r>
            <a:r>
              <a:rPr lang="en-US" dirty="0" err="1"/>
              <a:t>titel</a:t>
            </a:r>
            <a:r>
              <a:rPr lang="en-US" dirty="0"/>
              <a:t> </a:t>
            </a:r>
            <a:r>
              <a:rPr lang="en-US" dirty="0" err="1"/>
              <a:t>te</a:t>
            </a:r>
            <a:r>
              <a:rPr lang="en-US" dirty="0"/>
              <a:t> </a:t>
            </a:r>
            <a:r>
              <a:rPr lang="en-US" dirty="0" err="1"/>
              <a:t>maken</a:t>
            </a:r>
            <a:endParaRPr lang="nl-NL" dirty="0"/>
          </a:p>
        </p:txBody>
      </p:sp>
      <p:sp>
        <p:nvSpPr>
          <p:cNvPr id="5" name="Tijdelijke aanduiding voor tekst 5"/>
          <p:cNvSpPr>
            <a:spLocks noGrp="1"/>
          </p:cNvSpPr>
          <p:nvPr>
            <p:ph type="body" sz="quarter" idx="11" hasCustomPrompt="1"/>
          </p:nvPr>
        </p:nvSpPr>
        <p:spPr>
          <a:xfrm>
            <a:off x="501651" y="2095645"/>
            <a:ext cx="7778749" cy="461665"/>
          </a:xfrm>
          <a:effectLst>
            <a:outerShdw blurRad="63500" dist="25400" dir="5400000" algn="tl" rotWithShape="0">
              <a:schemeClr val="tx1">
                <a:lumMod val="50000"/>
                <a:lumOff val="50000"/>
                <a:alpha val="60000"/>
              </a:schemeClr>
            </a:outerShdw>
          </a:effectLst>
        </p:spPr>
        <p:txBody>
          <a:bodyPr wrap="square">
            <a:spAutoFit/>
          </a:bodyPr>
          <a:lstStyle>
            <a:lvl1pPr marL="0" indent="0">
              <a:lnSpc>
                <a:spcPct val="100000"/>
              </a:lnSpc>
              <a:spcBef>
                <a:spcPts val="0"/>
              </a:spcBef>
              <a:buNone/>
              <a:defRPr sz="2400" b="1" i="1" baseline="0">
                <a:solidFill>
                  <a:schemeClr val="bg1"/>
                </a:solidFill>
              </a:defRPr>
            </a:lvl1pPr>
          </a:lstStyle>
          <a:p>
            <a:pPr lvl="0"/>
            <a:r>
              <a:rPr lang="nl-NL" dirty="0"/>
              <a:t>Klik om een subtitel te maken</a:t>
            </a:r>
          </a:p>
        </p:txBody>
      </p:sp>
      <p:sp>
        <p:nvSpPr>
          <p:cNvPr id="3" name="Tijdelijke aanduiding voor dianummer 2"/>
          <p:cNvSpPr>
            <a:spLocks noGrp="1"/>
          </p:cNvSpPr>
          <p:nvPr>
            <p:ph type="sldNum" sz="quarter" idx="14"/>
          </p:nvPr>
        </p:nvSpPr>
        <p:spPr/>
        <p:txBody>
          <a:bodyPr/>
          <a:lstStyle/>
          <a:p>
            <a:fld id="{4821C4A5-98F2-7545-875B-39B2F4500447}" type="slidenum">
              <a:rPr lang="nl-NL" smtClean="0"/>
              <a:pPr/>
              <a:t>‹nr.›</a:t>
            </a:fld>
            <a:endParaRPr lang="nl-NL"/>
          </a:p>
        </p:txBody>
      </p:sp>
      <p:sp>
        <p:nvSpPr>
          <p:cNvPr id="6" name="Tijdelijke aanduiding voor voettekst 3"/>
          <p:cNvSpPr>
            <a:spLocks noGrp="1"/>
          </p:cNvSpPr>
          <p:nvPr>
            <p:ph type="ftr" sz="quarter" idx="3"/>
          </p:nvPr>
        </p:nvSpPr>
        <p:spPr>
          <a:xfrm>
            <a:off x="475812" y="4862517"/>
            <a:ext cx="7042588" cy="204788"/>
          </a:xfrm>
          <a:prstGeom prst="rect">
            <a:avLst/>
          </a:prstGeom>
        </p:spPr>
        <p:txBody>
          <a:bodyPr vert="horz" lIns="0" tIns="45720" rIns="0" bIns="45720" rtlCol="0" anchor="ctr"/>
          <a:lstStyle>
            <a:lvl1pPr algn="l">
              <a:defRPr sz="1200">
                <a:solidFill>
                  <a:srgbClr val="7F7F7F"/>
                </a:solidFill>
              </a:defRPr>
            </a:lvl1pPr>
          </a:lstStyle>
          <a:p>
            <a:endParaRPr lang="nl-NL"/>
          </a:p>
        </p:txBody>
      </p:sp>
    </p:spTree>
    <p:extLst>
      <p:ext uri="{BB962C8B-B14F-4D97-AF65-F5344CB8AC3E}">
        <p14:creationId xmlns:p14="http://schemas.microsoft.com/office/powerpoint/2010/main" val="59764963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Einddia">
    <p:spTree>
      <p:nvGrpSpPr>
        <p:cNvPr id="1" name=""/>
        <p:cNvGrpSpPr/>
        <p:nvPr/>
      </p:nvGrpSpPr>
      <p:grpSpPr>
        <a:xfrm>
          <a:off x="0" y="0"/>
          <a:ext cx="0" cy="0"/>
          <a:chOff x="0" y="0"/>
          <a:chExt cx="0" cy="0"/>
        </a:xfrm>
      </p:grpSpPr>
      <p:sp>
        <p:nvSpPr>
          <p:cNvPr id="8" name="Rechthoek 7"/>
          <p:cNvSpPr/>
          <p:nvPr userDrawn="1"/>
        </p:nvSpPr>
        <p:spPr>
          <a:xfrm>
            <a:off x="7735330" y="115330"/>
            <a:ext cx="1002982" cy="1186248"/>
          </a:xfrm>
          <a:prstGeom prst="rect">
            <a:avLst/>
          </a:prstGeom>
          <a:solidFill>
            <a:schemeClr val="bg1"/>
          </a:solidFill>
          <a:ln w="6350" cap="flat" cmpd="sng" algn="ctr">
            <a:noFill/>
            <a:prstDash val="solid"/>
          </a:ln>
          <a:effectLst/>
        </p:spPr>
        <p:txBody>
          <a:bodyPr rot="0" spcFirstLastPara="0" vertOverflow="overflow" horzOverflow="overflow" vert="horz" wrap="square" lIns="72000" tIns="90000" rIns="72000" bIns="90000" numCol="1" spcCol="0" rtlCol="0" fromWordArt="0" anchor="ctr" anchorCtr="0" forceAA="0" compatLnSpc="1">
            <a:prstTxWarp prst="textNoShape">
              <a:avLst/>
            </a:prstTxWarp>
            <a:noAutofit/>
          </a:bodyPr>
          <a:lstStyle/>
          <a:p>
            <a:pPr marL="0" marR="0" indent="0" algn="ctr" defTabSz="914400" eaLnBrk="1" fontAlgn="auto" latinLnBrk="0" hangingPunct="1">
              <a:lnSpc>
                <a:spcPct val="110000"/>
              </a:lnSpc>
              <a:spcBef>
                <a:spcPts val="0"/>
              </a:spcBef>
              <a:spcAft>
                <a:spcPts val="0"/>
              </a:spcAft>
              <a:buClrTx/>
              <a:buSzTx/>
              <a:buFontTx/>
              <a:buNone/>
              <a:tabLst/>
            </a:pPr>
            <a:endParaRPr kumimoji="0" lang="nl-NL" sz="1800" b="0" i="0" u="none" strike="noStrike" kern="0" cap="none" spc="0" normalizeH="0" baseline="0" noProof="0" dirty="0">
              <a:ln>
                <a:noFill/>
              </a:ln>
              <a:solidFill>
                <a:srgbClr val="000000"/>
              </a:solidFill>
              <a:effectLst/>
              <a:uLnTx/>
              <a:uFillTx/>
              <a:ea typeface="+mn-ea"/>
              <a:cs typeface="Myriad Pro"/>
            </a:endParaRPr>
          </a:p>
        </p:txBody>
      </p:sp>
      <p:sp>
        <p:nvSpPr>
          <p:cNvPr id="23" name="Picture Placeholder 4"/>
          <p:cNvSpPr>
            <a:spLocks noGrp="1"/>
          </p:cNvSpPr>
          <p:nvPr>
            <p:ph type="pic" sz="quarter" idx="13" hasCustomPrompt="1"/>
          </p:nvPr>
        </p:nvSpPr>
        <p:spPr>
          <a:xfrm>
            <a:off x="0" y="0"/>
            <a:ext cx="9144000" cy="3582557"/>
          </a:xfrm>
          <a:solidFill>
            <a:srgbClr val="EAEAEA"/>
          </a:solidFill>
        </p:spPr>
        <p:txBody>
          <a:bodyPr/>
          <a:lstStyle>
            <a:lvl1pPr marL="0" indent="0" algn="ctr">
              <a:buNone/>
              <a:defRPr sz="1200">
                <a:solidFill>
                  <a:schemeClr val="bg1">
                    <a:lumMod val="50000"/>
                  </a:schemeClr>
                </a:solidFill>
                <a:latin typeface="+mj-lt"/>
              </a:defRPr>
            </a:lvl1pPr>
          </a:lstStyle>
          <a:p>
            <a:r>
              <a:rPr lang="nl-NL" dirty="0" smtClean="0"/>
              <a:t>Laad foto in en plaats deze naar Achtergrond.</a:t>
            </a:r>
            <a:br>
              <a:rPr lang="nl-NL" dirty="0" smtClean="0"/>
            </a:br>
            <a:r>
              <a:rPr lang="nl-NL" dirty="0" smtClean="0"/>
              <a:t>(Foto wordt automatisch gecentreerd binnen dit vlak)</a:t>
            </a:r>
            <a:endParaRPr lang="en-US" dirty="0"/>
          </a:p>
        </p:txBody>
      </p:sp>
      <p:sp>
        <p:nvSpPr>
          <p:cNvPr id="21" name="Titel 14"/>
          <p:cNvSpPr>
            <a:spLocks noGrp="1"/>
          </p:cNvSpPr>
          <p:nvPr>
            <p:ph type="title" hasCustomPrompt="1"/>
          </p:nvPr>
        </p:nvSpPr>
        <p:spPr>
          <a:xfrm>
            <a:off x="1" y="2042914"/>
            <a:ext cx="6096069" cy="1279066"/>
          </a:xfrm>
          <a:custGeom>
            <a:avLst/>
            <a:gdLst>
              <a:gd name="connsiteX0" fmla="*/ 0 w 6151950"/>
              <a:gd name="connsiteY0" fmla="*/ 0 h 1269833"/>
              <a:gd name="connsiteX1" fmla="*/ 5999989 w 6151950"/>
              <a:gd name="connsiteY1" fmla="*/ 0 h 1269833"/>
              <a:gd name="connsiteX2" fmla="*/ 6151950 w 6151950"/>
              <a:gd name="connsiteY2" fmla="*/ 151961 h 1269833"/>
              <a:gd name="connsiteX3" fmla="*/ 6151950 w 6151950"/>
              <a:gd name="connsiteY3" fmla="*/ 1269833 h 1269833"/>
              <a:gd name="connsiteX4" fmla="*/ 0 w 6151950"/>
              <a:gd name="connsiteY4" fmla="*/ 1269833 h 1269833"/>
              <a:gd name="connsiteX5" fmla="*/ 0 w 6151950"/>
              <a:gd name="connsiteY5" fmla="*/ 0 h 1269833"/>
              <a:gd name="connsiteX0" fmla="*/ 0 w 6151950"/>
              <a:gd name="connsiteY0" fmla="*/ 0 h 1278300"/>
              <a:gd name="connsiteX1" fmla="*/ 5999989 w 6151950"/>
              <a:gd name="connsiteY1" fmla="*/ 0 h 1278300"/>
              <a:gd name="connsiteX2" fmla="*/ 6151950 w 6151950"/>
              <a:gd name="connsiteY2" fmla="*/ 151961 h 1278300"/>
              <a:gd name="connsiteX3" fmla="*/ 5999550 w 6151950"/>
              <a:gd name="connsiteY3" fmla="*/ 1278300 h 1278300"/>
              <a:gd name="connsiteX4" fmla="*/ 0 w 6151950"/>
              <a:gd name="connsiteY4" fmla="*/ 1269833 h 1278300"/>
              <a:gd name="connsiteX5" fmla="*/ 0 w 6151950"/>
              <a:gd name="connsiteY5" fmla="*/ 0 h 1278300"/>
              <a:gd name="connsiteX0" fmla="*/ 0 w 6151950"/>
              <a:gd name="connsiteY0" fmla="*/ 0 h 1278300"/>
              <a:gd name="connsiteX1" fmla="*/ 5999989 w 6151950"/>
              <a:gd name="connsiteY1" fmla="*/ 0 h 1278300"/>
              <a:gd name="connsiteX2" fmla="*/ 6151950 w 6151950"/>
              <a:gd name="connsiteY2" fmla="*/ 151961 h 1278300"/>
              <a:gd name="connsiteX3" fmla="*/ 6026149 w 6151950"/>
              <a:gd name="connsiteY3" fmla="*/ 1052450 h 1278300"/>
              <a:gd name="connsiteX4" fmla="*/ 5999550 w 6151950"/>
              <a:gd name="connsiteY4" fmla="*/ 1278300 h 1278300"/>
              <a:gd name="connsiteX5" fmla="*/ 0 w 6151950"/>
              <a:gd name="connsiteY5" fmla="*/ 1269833 h 1278300"/>
              <a:gd name="connsiteX6" fmla="*/ 0 w 6151950"/>
              <a:gd name="connsiteY6" fmla="*/ 0 h 1278300"/>
              <a:gd name="connsiteX0" fmla="*/ 0 w 6153149"/>
              <a:gd name="connsiteY0" fmla="*/ 0 h 1278300"/>
              <a:gd name="connsiteX1" fmla="*/ 5999989 w 6153149"/>
              <a:gd name="connsiteY1" fmla="*/ 0 h 1278300"/>
              <a:gd name="connsiteX2" fmla="*/ 6151950 w 6153149"/>
              <a:gd name="connsiteY2" fmla="*/ 151961 h 1278300"/>
              <a:gd name="connsiteX3" fmla="*/ 6153149 w 6153149"/>
              <a:gd name="connsiteY3" fmla="*/ 1103250 h 1278300"/>
              <a:gd name="connsiteX4" fmla="*/ 5999550 w 6153149"/>
              <a:gd name="connsiteY4" fmla="*/ 1278300 h 1278300"/>
              <a:gd name="connsiteX5" fmla="*/ 0 w 6153149"/>
              <a:gd name="connsiteY5" fmla="*/ 1269833 h 1278300"/>
              <a:gd name="connsiteX6" fmla="*/ 0 w 6153149"/>
              <a:gd name="connsiteY6" fmla="*/ 0 h 1278300"/>
              <a:gd name="connsiteX0" fmla="*/ 0 w 6153149"/>
              <a:gd name="connsiteY0" fmla="*/ 0 h 1278300"/>
              <a:gd name="connsiteX1" fmla="*/ 5999989 w 6153149"/>
              <a:gd name="connsiteY1" fmla="*/ 0 h 1278300"/>
              <a:gd name="connsiteX2" fmla="*/ 6151950 w 6153149"/>
              <a:gd name="connsiteY2" fmla="*/ 151961 h 1278300"/>
              <a:gd name="connsiteX3" fmla="*/ 6153149 w 6153149"/>
              <a:gd name="connsiteY3" fmla="*/ 1103250 h 1278300"/>
              <a:gd name="connsiteX4" fmla="*/ 5999550 w 6153149"/>
              <a:gd name="connsiteY4" fmla="*/ 1278300 h 1278300"/>
              <a:gd name="connsiteX5" fmla="*/ 0 w 6153149"/>
              <a:gd name="connsiteY5" fmla="*/ 1269833 h 1278300"/>
              <a:gd name="connsiteX6" fmla="*/ 0 w 6153149"/>
              <a:gd name="connsiteY6" fmla="*/ 0 h 1278300"/>
              <a:gd name="connsiteX0" fmla="*/ 0 w 6153149"/>
              <a:gd name="connsiteY0" fmla="*/ 0 h 1278300"/>
              <a:gd name="connsiteX1" fmla="*/ 5999989 w 6153149"/>
              <a:gd name="connsiteY1" fmla="*/ 0 h 1278300"/>
              <a:gd name="connsiteX2" fmla="*/ 6151950 w 6153149"/>
              <a:gd name="connsiteY2" fmla="*/ 151961 h 1278300"/>
              <a:gd name="connsiteX3" fmla="*/ 6153149 w 6153149"/>
              <a:gd name="connsiteY3" fmla="*/ 1103250 h 1278300"/>
              <a:gd name="connsiteX4" fmla="*/ 5999550 w 6153149"/>
              <a:gd name="connsiteY4" fmla="*/ 1278300 h 1278300"/>
              <a:gd name="connsiteX5" fmla="*/ 0 w 6153149"/>
              <a:gd name="connsiteY5" fmla="*/ 1269833 h 1278300"/>
              <a:gd name="connsiteX6" fmla="*/ 0 w 6153149"/>
              <a:gd name="connsiteY6" fmla="*/ 0 h 1278300"/>
              <a:gd name="connsiteX0" fmla="*/ 0 w 6153229"/>
              <a:gd name="connsiteY0" fmla="*/ 0 h 1278300"/>
              <a:gd name="connsiteX1" fmla="*/ 5999989 w 6153229"/>
              <a:gd name="connsiteY1" fmla="*/ 0 h 1278300"/>
              <a:gd name="connsiteX2" fmla="*/ 6151950 w 6153229"/>
              <a:gd name="connsiteY2" fmla="*/ 151961 h 1278300"/>
              <a:gd name="connsiteX3" fmla="*/ 6153149 w 6153229"/>
              <a:gd name="connsiteY3" fmla="*/ 1103250 h 1278300"/>
              <a:gd name="connsiteX4" fmla="*/ 5999550 w 6153229"/>
              <a:gd name="connsiteY4" fmla="*/ 1278300 h 1278300"/>
              <a:gd name="connsiteX5" fmla="*/ 0 w 6153229"/>
              <a:gd name="connsiteY5" fmla="*/ 1269833 h 1278300"/>
              <a:gd name="connsiteX6" fmla="*/ 0 w 6153229"/>
              <a:gd name="connsiteY6" fmla="*/ 0 h 1278300"/>
              <a:gd name="connsiteX0" fmla="*/ 0 w 6153219"/>
              <a:gd name="connsiteY0" fmla="*/ 0 h 1278300"/>
              <a:gd name="connsiteX1" fmla="*/ 5999989 w 6153219"/>
              <a:gd name="connsiteY1" fmla="*/ 0 h 1278300"/>
              <a:gd name="connsiteX2" fmla="*/ 6151950 w 6153219"/>
              <a:gd name="connsiteY2" fmla="*/ 151961 h 1278300"/>
              <a:gd name="connsiteX3" fmla="*/ 6153149 w 6153219"/>
              <a:gd name="connsiteY3" fmla="*/ 1103250 h 1278300"/>
              <a:gd name="connsiteX4" fmla="*/ 5999550 w 6153219"/>
              <a:gd name="connsiteY4" fmla="*/ 1278300 h 1278300"/>
              <a:gd name="connsiteX5" fmla="*/ 0 w 6153219"/>
              <a:gd name="connsiteY5" fmla="*/ 1269833 h 1278300"/>
              <a:gd name="connsiteX6" fmla="*/ 0 w 6153219"/>
              <a:gd name="connsiteY6" fmla="*/ 0 h 1278300"/>
              <a:gd name="connsiteX0" fmla="*/ 4233 w 6157452"/>
              <a:gd name="connsiteY0" fmla="*/ 0 h 1282533"/>
              <a:gd name="connsiteX1" fmla="*/ 6004222 w 6157452"/>
              <a:gd name="connsiteY1" fmla="*/ 0 h 1282533"/>
              <a:gd name="connsiteX2" fmla="*/ 6156183 w 6157452"/>
              <a:gd name="connsiteY2" fmla="*/ 151961 h 1282533"/>
              <a:gd name="connsiteX3" fmla="*/ 6157382 w 6157452"/>
              <a:gd name="connsiteY3" fmla="*/ 1103250 h 1282533"/>
              <a:gd name="connsiteX4" fmla="*/ 6003783 w 6157452"/>
              <a:gd name="connsiteY4" fmla="*/ 1278300 h 1282533"/>
              <a:gd name="connsiteX5" fmla="*/ 0 w 6157452"/>
              <a:gd name="connsiteY5" fmla="*/ 1282533 h 1282533"/>
              <a:gd name="connsiteX6" fmla="*/ 4233 w 6157452"/>
              <a:gd name="connsiteY6" fmla="*/ 0 h 1282533"/>
              <a:gd name="connsiteX0" fmla="*/ 0 w 6153219"/>
              <a:gd name="connsiteY0" fmla="*/ 0 h 1291000"/>
              <a:gd name="connsiteX1" fmla="*/ 5999989 w 6153219"/>
              <a:gd name="connsiteY1" fmla="*/ 0 h 1291000"/>
              <a:gd name="connsiteX2" fmla="*/ 6151950 w 6153219"/>
              <a:gd name="connsiteY2" fmla="*/ 151961 h 1291000"/>
              <a:gd name="connsiteX3" fmla="*/ 6153149 w 6153219"/>
              <a:gd name="connsiteY3" fmla="*/ 1103250 h 1291000"/>
              <a:gd name="connsiteX4" fmla="*/ 5999550 w 6153219"/>
              <a:gd name="connsiteY4" fmla="*/ 1278300 h 1291000"/>
              <a:gd name="connsiteX5" fmla="*/ 8467 w 6153219"/>
              <a:gd name="connsiteY5" fmla="*/ 1291000 h 1291000"/>
              <a:gd name="connsiteX6" fmla="*/ 0 w 6153219"/>
              <a:gd name="connsiteY6" fmla="*/ 0 h 1291000"/>
              <a:gd name="connsiteX0" fmla="*/ 0 w 6156424"/>
              <a:gd name="connsiteY0" fmla="*/ 0 h 1291000"/>
              <a:gd name="connsiteX1" fmla="*/ 6003194 w 6156424"/>
              <a:gd name="connsiteY1" fmla="*/ 0 h 1291000"/>
              <a:gd name="connsiteX2" fmla="*/ 6155155 w 6156424"/>
              <a:gd name="connsiteY2" fmla="*/ 151961 h 1291000"/>
              <a:gd name="connsiteX3" fmla="*/ 6156354 w 6156424"/>
              <a:gd name="connsiteY3" fmla="*/ 1103250 h 1291000"/>
              <a:gd name="connsiteX4" fmla="*/ 6002755 w 6156424"/>
              <a:gd name="connsiteY4" fmla="*/ 1278300 h 1291000"/>
              <a:gd name="connsiteX5" fmla="*/ 11672 w 6156424"/>
              <a:gd name="connsiteY5" fmla="*/ 1291000 h 1291000"/>
              <a:gd name="connsiteX6" fmla="*/ 0 w 6156424"/>
              <a:gd name="connsiteY6" fmla="*/ 0 h 1291000"/>
              <a:gd name="connsiteX0" fmla="*/ 0 w 6156424"/>
              <a:gd name="connsiteY0" fmla="*/ 0 h 1291000"/>
              <a:gd name="connsiteX1" fmla="*/ 6003194 w 6156424"/>
              <a:gd name="connsiteY1" fmla="*/ 0 h 1291000"/>
              <a:gd name="connsiteX2" fmla="*/ 6155155 w 6156424"/>
              <a:gd name="connsiteY2" fmla="*/ 151961 h 1291000"/>
              <a:gd name="connsiteX3" fmla="*/ 6156354 w 6156424"/>
              <a:gd name="connsiteY3" fmla="*/ 1103250 h 1291000"/>
              <a:gd name="connsiteX4" fmla="*/ 6002755 w 6156424"/>
              <a:gd name="connsiteY4" fmla="*/ 1278300 h 1291000"/>
              <a:gd name="connsiteX5" fmla="*/ 2058 w 6156424"/>
              <a:gd name="connsiteY5" fmla="*/ 1291000 h 1291000"/>
              <a:gd name="connsiteX6" fmla="*/ 0 w 6156424"/>
              <a:gd name="connsiteY6" fmla="*/ 0 h 12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6424" h="1291000">
                <a:moveTo>
                  <a:pt x="0" y="0"/>
                </a:moveTo>
                <a:lnTo>
                  <a:pt x="6003194" y="0"/>
                </a:lnTo>
                <a:cubicBezTo>
                  <a:pt x="6087120" y="0"/>
                  <a:pt x="6155155" y="68035"/>
                  <a:pt x="6155155" y="151961"/>
                </a:cubicBezTo>
                <a:cubicBezTo>
                  <a:pt x="6155555" y="469057"/>
                  <a:pt x="6152521" y="930600"/>
                  <a:pt x="6156354" y="1103250"/>
                </a:cubicBezTo>
                <a:cubicBezTo>
                  <a:pt x="6160187" y="1275900"/>
                  <a:pt x="6007388" y="1270750"/>
                  <a:pt x="6002755" y="1278300"/>
                </a:cubicBezTo>
                <a:lnTo>
                  <a:pt x="2058" y="1291000"/>
                </a:lnTo>
                <a:cubicBezTo>
                  <a:pt x="-764" y="860667"/>
                  <a:pt x="2822" y="430333"/>
                  <a:pt x="0" y="0"/>
                </a:cubicBezTo>
                <a:close/>
              </a:path>
            </a:pathLst>
          </a:custGeom>
          <a:solidFill>
            <a:schemeClr val="bg1">
              <a:alpha val="87000"/>
            </a:schemeClr>
          </a:solidFill>
          <a:ln w="19050" cmpd="sng">
            <a:noFill/>
          </a:ln>
        </p:spPr>
        <p:txBody>
          <a:bodyPr wrap="square" lIns="504000" tIns="126000" rIns="108000" bIns="144000" anchor="b">
            <a:spAutoFit/>
          </a:bodyPr>
          <a:lstStyle>
            <a:lvl1pPr>
              <a:defRPr sz="3600">
                <a:solidFill>
                  <a:schemeClr val="tx2"/>
                </a:solidFill>
              </a:defRPr>
            </a:lvl1pPr>
          </a:lstStyle>
          <a:p>
            <a:r>
              <a:rPr lang="en-US" dirty="0"/>
              <a:t/>
            </a:r>
            <a:br>
              <a:rPr lang="en-US" dirty="0"/>
            </a:br>
            <a:r>
              <a:rPr lang="en-US" dirty="0" err="1"/>
              <a:t>Klik</a:t>
            </a:r>
            <a:r>
              <a:rPr lang="en-US" dirty="0"/>
              <a:t> </a:t>
            </a:r>
            <a:r>
              <a:rPr lang="en-US" dirty="0" err="1"/>
              <a:t>om</a:t>
            </a:r>
            <a:r>
              <a:rPr lang="en-US" dirty="0"/>
              <a:t> </a:t>
            </a:r>
            <a:r>
              <a:rPr lang="en-US" dirty="0" err="1"/>
              <a:t>een</a:t>
            </a:r>
            <a:r>
              <a:rPr lang="en-US" dirty="0"/>
              <a:t> </a:t>
            </a:r>
            <a:r>
              <a:rPr lang="en-US" dirty="0" err="1"/>
              <a:t>titel</a:t>
            </a:r>
            <a:r>
              <a:rPr lang="en-US" dirty="0"/>
              <a:t> </a:t>
            </a:r>
            <a:r>
              <a:rPr lang="en-US" dirty="0" err="1"/>
              <a:t>te</a:t>
            </a:r>
            <a:r>
              <a:rPr lang="en-US" dirty="0"/>
              <a:t> </a:t>
            </a:r>
            <a:r>
              <a:rPr lang="en-US" dirty="0" err="1"/>
              <a:t>maken</a:t>
            </a:r>
            <a:endParaRPr lang="nl-NL" dirty="0"/>
          </a:p>
        </p:txBody>
      </p:sp>
      <p:sp>
        <p:nvSpPr>
          <p:cNvPr id="26" name="Tijdelijke aanduiding voor dianummer 4"/>
          <p:cNvSpPr txBox="1">
            <a:spLocks/>
          </p:cNvSpPr>
          <p:nvPr userDrawn="1"/>
        </p:nvSpPr>
        <p:spPr>
          <a:xfrm>
            <a:off x="7637464" y="4862517"/>
            <a:ext cx="642937" cy="204788"/>
          </a:xfrm>
          <a:prstGeom prst="rect">
            <a:avLst/>
          </a:prstGeom>
        </p:spPr>
        <p:txBody>
          <a:bodyPr vert="horz" lIns="91440" tIns="45720" rIns="0" bIns="45720" rtlCol="0" anchor="ctr"/>
          <a:lstStyle>
            <a:defPPr>
              <a:defRPr lang="nl-NL"/>
            </a:defPPr>
            <a:lvl1pPr marL="0" algn="r" defTabSz="456999" rtl="0" eaLnBrk="1" latinLnBrk="0" hangingPunct="1">
              <a:defRPr sz="1200" kern="1200">
                <a:solidFill>
                  <a:schemeClr val="tx1">
                    <a:lumMod val="50000"/>
                    <a:lumOff val="50000"/>
                  </a:schemeClr>
                </a:solidFill>
                <a:latin typeface="+mn-lt"/>
                <a:ea typeface="+mn-ea"/>
                <a:cs typeface="+mn-cs"/>
              </a:defRPr>
            </a:lvl1pPr>
            <a:lvl2pPr marL="456999" algn="l" defTabSz="456999" rtl="0" eaLnBrk="1" latinLnBrk="0" hangingPunct="1">
              <a:defRPr sz="1800" kern="1200">
                <a:solidFill>
                  <a:schemeClr val="tx1"/>
                </a:solidFill>
                <a:latin typeface="+mn-lt"/>
                <a:ea typeface="+mn-ea"/>
                <a:cs typeface="+mn-cs"/>
              </a:defRPr>
            </a:lvl2pPr>
            <a:lvl3pPr marL="913999" algn="l" defTabSz="456999" rtl="0" eaLnBrk="1" latinLnBrk="0" hangingPunct="1">
              <a:defRPr sz="1800" kern="1200">
                <a:solidFill>
                  <a:schemeClr val="tx1"/>
                </a:solidFill>
                <a:latin typeface="+mn-lt"/>
                <a:ea typeface="+mn-ea"/>
                <a:cs typeface="+mn-cs"/>
              </a:defRPr>
            </a:lvl3pPr>
            <a:lvl4pPr marL="1370998" algn="l" defTabSz="456999" rtl="0" eaLnBrk="1" latinLnBrk="0" hangingPunct="1">
              <a:defRPr sz="1800" kern="1200">
                <a:solidFill>
                  <a:schemeClr val="tx1"/>
                </a:solidFill>
                <a:latin typeface="+mn-lt"/>
                <a:ea typeface="+mn-ea"/>
                <a:cs typeface="+mn-cs"/>
              </a:defRPr>
            </a:lvl4pPr>
            <a:lvl5pPr marL="1827997" algn="l" defTabSz="456999" rtl="0" eaLnBrk="1" latinLnBrk="0" hangingPunct="1">
              <a:defRPr sz="1800" kern="1200">
                <a:solidFill>
                  <a:schemeClr val="tx1"/>
                </a:solidFill>
                <a:latin typeface="+mn-lt"/>
                <a:ea typeface="+mn-ea"/>
                <a:cs typeface="+mn-cs"/>
              </a:defRPr>
            </a:lvl5pPr>
            <a:lvl6pPr marL="2284997" algn="l" defTabSz="456999" rtl="0" eaLnBrk="1" latinLnBrk="0" hangingPunct="1">
              <a:defRPr sz="1800" kern="1200">
                <a:solidFill>
                  <a:schemeClr val="tx1"/>
                </a:solidFill>
                <a:latin typeface="+mn-lt"/>
                <a:ea typeface="+mn-ea"/>
                <a:cs typeface="+mn-cs"/>
              </a:defRPr>
            </a:lvl6pPr>
            <a:lvl7pPr marL="2741997" algn="l" defTabSz="456999" rtl="0" eaLnBrk="1" latinLnBrk="0" hangingPunct="1">
              <a:defRPr sz="1800" kern="1200">
                <a:solidFill>
                  <a:schemeClr val="tx1"/>
                </a:solidFill>
                <a:latin typeface="+mn-lt"/>
                <a:ea typeface="+mn-ea"/>
                <a:cs typeface="+mn-cs"/>
              </a:defRPr>
            </a:lvl7pPr>
            <a:lvl8pPr marL="3198995" algn="l" defTabSz="456999" rtl="0" eaLnBrk="1" latinLnBrk="0" hangingPunct="1">
              <a:defRPr sz="1800" kern="1200">
                <a:solidFill>
                  <a:schemeClr val="tx1"/>
                </a:solidFill>
                <a:latin typeface="+mn-lt"/>
                <a:ea typeface="+mn-ea"/>
                <a:cs typeface="+mn-cs"/>
              </a:defRPr>
            </a:lvl8pPr>
            <a:lvl9pPr marL="3655995" algn="l" defTabSz="456999" rtl="0" eaLnBrk="1" latinLnBrk="0" hangingPunct="1">
              <a:defRPr sz="1800" kern="1200">
                <a:solidFill>
                  <a:schemeClr val="tx1"/>
                </a:solidFill>
                <a:latin typeface="+mn-lt"/>
                <a:ea typeface="+mn-ea"/>
                <a:cs typeface="+mn-cs"/>
              </a:defRPr>
            </a:lvl9pPr>
          </a:lstStyle>
          <a:p>
            <a:fld id="{4821C4A5-98F2-7545-875B-39B2F4500447}" type="slidenum">
              <a:rPr lang="nl-NL">
                <a:solidFill>
                  <a:schemeClr val="bg1"/>
                </a:solidFill>
              </a:rPr>
              <a:pPr/>
              <a:t>‹nr.›</a:t>
            </a:fld>
            <a:endParaRPr lang="nl-NL">
              <a:solidFill>
                <a:schemeClr val="bg1"/>
              </a:solidFill>
            </a:endParaRPr>
          </a:p>
        </p:txBody>
      </p:sp>
      <p:pic>
        <p:nvPicPr>
          <p:cNvPr id="7" name="Afbeelding 9" descr="RB_logo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41538" y="3835989"/>
            <a:ext cx="896774" cy="1073211"/>
          </a:xfrm>
          <a:prstGeom prst="rect">
            <a:avLst/>
          </a:prstGeom>
        </p:spPr>
      </p:pic>
      <p:sp>
        <p:nvSpPr>
          <p:cNvPr id="9" name="Tijdelijke aanduiding voor dianummer 4"/>
          <p:cNvSpPr>
            <a:spLocks noGrp="1"/>
          </p:cNvSpPr>
          <p:nvPr>
            <p:ph type="sldNum" sz="quarter" idx="10"/>
          </p:nvPr>
        </p:nvSpPr>
        <p:spPr>
          <a:xfrm>
            <a:off x="6910633" y="4731985"/>
            <a:ext cx="642937" cy="204788"/>
          </a:xfrm>
        </p:spPr>
        <p:txBody>
          <a:bodyPr/>
          <a:lstStyle>
            <a:lvl1pPr>
              <a:defRPr>
                <a:solidFill>
                  <a:schemeClr val="bg1"/>
                </a:solidFill>
              </a:defRPr>
            </a:lvl1pPr>
          </a:lstStyle>
          <a:p>
            <a:fld id="{4821C4A5-98F2-7545-875B-39B2F4500447}" type="slidenum">
              <a:rPr lang="nl-NL"/>
              <a:pPr/>
              <a:t>‹nr.›</a:t>
            </a:fld>
            <a:endParaRPr lang="nl-NL"/>
          </a:p>
        </p:txBody>
      </p:sp>
    </p:spTree>
    <p:extLst>
      <p:ext uri="{BB962C8B-B14F-4D97-AF65-F5344CB8AC3E}">
        <p14:creationId xmlns:p14="http://schemas.microsoft.com/office/powerpoint/2010/main" val="1187672176"/>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WOT">
    <p:spTree>
      <p:nvGrpSpPr>
        <p:cNvPr id="1" name=""/>
        <p:cNvGrpSpPr/>
        <p:nvPr/>
      </p:nvGrpSpPr>
      <p:grpSpPr>
        <a:xfrm>
          <a:off x="0" y="0"/>
          <a:ext cx="0" cy="0"/>
          <a:chOff x="0" y="0"/>
          <a:chExt cx="0" cy="0"/>
        </a:xfrm>
      </p:grpSpPr>
      <p:sp>
        <p:nvSpPr>
          <p:cNvPr id="11" name="Tijdelijke aanduiding voor afbeelding 2"/>
          <p:cNvSpPr>
            <a:spLocks noGrp="1"/>
          </p:cNvSpPr>
          <p:nvPr>
            <p:ph type="pic" idx="10" hasCustomPrompt="1"/>
          </p:nvPr>
        </p:nvSpPr>
        <p:spPr>
          <a:xfrm>
            <a:off x="1" y="1098551"/>
            <a:ext cx="9143999" cy="4044951"/>
          </a:xfrm>
        </p:spPr>
        <p:txBody>
          <a:bodyPr tIns="540000" anchor="ctr"/>
          <a:lstStyle>
            <a:lvl1pPr marL="0" indent="0" algn="ctr">
              <a:buNone/>
              <a:defRPr sz="1000" b="0" i="0" baseline="0">
                <a:solidFill>
                  <a:schemeClr val="tx2"/>
                </a:solidFill>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Laad foto in</a:t>
            </a:r>
            <a:endParaRPr lang="nl-NL" dirty="0"/>
          </a:p>
        </p:txBody>
      </p:sp>
      <p:sp>
        <p:nvSpPr>
          <p:cNvPr id="2" name="Titel 1"/>
          <p:cNvSpPr>
            <a:spLocks noGrp="1"/>
          </p:cNvSpPr>
          <p:nvPr>
            <p:ph type="title" hasCustomPrompt="1"/>
          </p:nvPr>
        </p:nvSpPr>
        <p:spPr/>
        <p:txBody>
          <a:bodyPr/>
          <a:lstStyle>
            <a:lvl1pPr>
              <a:defRPr>
                <a:latin typeface="+mj-lt"/>
              </a:defRPr>
            </a:lvl1pPr>
          </a:lstStyle>
          <a:p>
            <a:r>
              <a:rPr lang="nl-NL" dirty="0" smtClean="0"/>
              <a:t>Titelvenster</a:t>
            </a:r>
            <a:br>
              <a:rPr lang="nl-NL" dirty="0" smtClean="0"/>
            </a:br>
            <a:r>
              <a:rPr lang="nl-NL" dirty="0" smtClean="0"/>
              <a:t>maximaal 2 regels</a:t>
            </a:r>
            <a:endParaRPr lang="nl-NL" dirty="0"/>
          </a:p>
        </p:txBody>
      </p:sp>
      <p:sp>
        <p:nvSpPr>
          <p:cNvPr id="5" name="Tijdelijke aanduiding voor verticale tekst 2"/>
          <p:cNvSpPr>
            <a:spLocks noGrp="1"/>
          </p:cNvSpPr>
          <p:nvPr>
            <p:ph type="body" orient="vert" idx="14" hasCustomPrompt="1"/>
          </p:nvPr>
        </p:nvSpPr>
        <p:spPr>
          <a:xfrm>
            <a:off x="476251" y="1416051"/>
            <a:ext cx="3431881" cy="419893"/>
          </a:xfrm>
        </p:spPr>
        <p:txBody>
          <a:bodyPr vert="horz"/>
          <a:lstStyle>
            <a:lvl1pPr>
              <a:defRPr>
                <a:latin typeface="+mj-lt"/>
              </a:defRPr>
            </a:lvl1pPr>
          </a:lstStyle>
          <a:p>
            <a:pPr lvl="0"/>
            <a:r>
              <a:rPr lang="nl-NL" dirty="0" smtClean="0"/>
              <a:t>SWOT titel</a:t>
            </a:r>
            <a:endParaRPr lang="nl-NL" dirty="0"/>
          </a:p>
        </p:txBody>
      </p:sp>
      <p:sp>
        <p:nvSpPr>
          <p:cNvPr id="14" name="Tijdelijke aanduiding voor verticale tekst 2"/>
          <p:cNvSpPr>
            <a:spLocks noGrp="1"/>
          </p:cNvSpPr>
          <p:nvPr userDrawn="1">
            <p:ph type="body" orient="vert" idx="1" hasCustomPrompt="1"/>
          </p:nvPr>
        </p:nvSpPr>
        <p:spPr>
          <a:xfrm>
            <a:off x="463328" y="1733085"/>
            <a:ext cx="4036664" cy="1478293"/>
          </a:xfrm>
          <a:prstGeom prst="roundRect">
            <a:avLst>
              <a:gd name="adj" fmla="val 4586"/>
            </a:avLst>
          </a:prstGeom>
          <a:solidFill>
            <a:srgbClr val="FFFFFF">
              <a:alpha val="89804"/>
            </a:srgbClr>
          </a:solidFill>
          <a:ln w="6350">
            <a:solidFill>
              <a:schemeClr val="bg2">
                <a:lumMod val="90000"/>
              </a:schemeClr>
            </a:solidFill>
          </a:ln>
        </p:spPr>
        <p:txBody>
          <a:bodyPr vert="horz" lIns="144000" tIns="108000" rIns="108000" bIns="108000"/>
          <a:lstStyle>
            <a:lvl1pPr>
              <a:buClr>
                <a:schemeClr val="bg1"/>
              </a:buClr>
              <a:defRPr sz="1800" b="0" i="0" baseline="0">
                <a:solidFill>
                  <a:schemeClr val="tx2"/>
                </a:solidFill>
                <a:latin typeface="+mj-lt"/>
              </a:defRPr>
            </a:lvl1pPr>
            <a:lvl2pPr marL="177800" indent="-177800">
              <a:buClr>
                <a:schemeClr val="accent2"/>
              </a:buClr>
              <a:buSzPct val="100000"/>
              <a:buFont typeface="Arial" pitchFamily="34" charset="0"/>
              <a:buChar char="•"/>
              <a:defRPr sz="1600" b="0" i="0">
                <a:solidFill>
                  <a:schemeClr val="tx1"/>
                </a:solidFill>
                <a:latin typeface="+mj-lt"/>
              </a:defRPr>
            </a:lvl2pPr>
            <a:lvl3pPr>
              <a:buClr>
                <a:schemeClr val="bg1"/>
              </a:buClr>
              <a:buFont typeface="Arial" pitchFamily="34" charset="0"/>
              <a:buNone/>
              <a:defRPr sz="1600">
                <a:solidFill>
                  <a:schemeClr val="bg1">
                    <a:lumMod val="50000"/>
                  </a:schemeClr>
                </a:solidFill>
                <a:latin typeface="+mj-lt"/>
              </a:defRPr>
            </a:lvl3pPr>
            <a:lvl4pPr>
              <a:buClr>
                <a:schemeClr val="bg1">
                  <a:lumMod val="50000"/>
                </a:schemeClr>
              </a:buClr>
              <a:defRPr sz="1600">
                <a:solidFill>
                  <a:schemeClr val="bg1">
                    <a:lumMod val="50000"/>
                  </a:schemeClr>
                </a:solidFill>
                <a:latin typeface="+mj-lt"/>
              </a:defRPr>
            </a:lvl4pPr>
            <a:lvl5pPr>
              <a:buClr>
                <a:schemeClr val="bg1">
                  <a:lumMod val="50000"/>
                </a:schemeClr>
              </a:buClr>
              <a:defRPr sz="1400">
                <a:solidFill>
                  <a:schemeClr val="bg1">
                    <a:lumMod val="50000"/>
                  </a:schemeClr>
                </a:solidFill>
                <a:latin typeface="+mj-lt"/>
              </a:defRPr>
            </a:lvl5pPr>
          </a:lstStyle>
          <a:p>
            <a:pPr lvl="0"/>
            <a:r>
              <a:rPr lang="nl-NL" dirty="0" smtClean="0"/>
              <a:t>Kop (</a:t>
            </a:r>
            <a:r>
              <a:rPr lang="nl-NL" dirty="0" err="1" smtClean="0"/>
              <a:t>Strengths</a:t>
            </a:r>
            <a:r>
              <a:rPr lang="nl-NL" dirty="0" smtClean="0"/>
              <a:t>)</a:t>
            </a:r>
          </a:p>
          <a:p>
            <a:pPr lvl="1"/>
            <a:r>
              <a:rPr lang="nl-NL" dirty="0" smtClean="0"/>
              <a:t>Zwarte tekst met </a:t>
            </a:r>
            <a:r>
              <a:rPr lang="nl-NL" dirty="0" err="1" smtClean="0"/>
              <a:t>bullit</a:t>
            </a:r>
            <a:endParaRPr lang="nl-NL" dirty="0" smtClean="0"/>
          </a:p>
          <a:p>
            <a:pPr lvl="2"/>
            <a:r>
              <a:rPr lang="nl-NL" dirty="0" smtClean="0"/>
              <a:t>Niet gebruiken</a:t>
            </a:r>
          </a:p>
          <a:p>
            <a:pPr lvl="3"/>
            <a:r>
              <a:rPr lang="nl-NL" dirty="0" smtClean="0"/>
              <a:t>Niet gebruiken</a:t>
            </a:r>
          </a:p>
          <a:p>
            <a:pPr lvl="4"/>
            <a:r>
              <a:rPr lang="nl-NL" dirty="0" smtClean="0"/>
              <a:t>Niet gebruiken</a:t>
            </a:r>
          </a:p>
        </p:txBody>
      </p:sp>
      <p:sp>
        <p:nvSpPr>
          <p:cNvPr id="15" name="Tijdelijke aanduiding voor verticale tekst 2"/>
          <p:cNvSpPr>
            <a:spLocks noGrp="1"/>
          </p:cNvSpPr>
          <p:nvPr userDrawn="1">
            <p:ph type="body" orient="vert" idx="15" hasCustomPrompt="1"/>
          </p:nvPr>
        </p:nvSpPr>
        <p:spPr>
          <a:xfrm>
            <a:off x="4639791" y="1733085"/>
            <a:ext cx="4036664" cy="1478293"/>
          </a:xfrm>
          <a:prstGeom prst="roundRect">
            <a:avLst>
              <a:gd name="adj" fmla="val 5069"/>
            </a:avLst>
          </a:prstGeom>
          <a:solidFill>
            <a:srgbClr val="FFFFFF">
              <a:alpha val="89804"/>
            </a:srgbClr>
          </a:solidFill>
          <a:ln w="6350">
            <a:solidFill>
              <a:schemeClr val="bg2">
                <a:lumMod val="90000"/>
              </a:schemeClr>
            </a:solidFill>
          </a:ln>
        </p:spPr>
        <p:txBody>
          <a:bodyPr vert="horz" lIns="144000" tIns="108000" rIns="108000" bIns="108000"/>
          <a:lstStyle>
            <a:lvl1pPr>
              <a:buClr>
                <a:schemeClr val="bg1"/>
              </a:buClr>
              <a:defRPr sz="1800" b="0" i="0">
                <a:solidFill>
                  <a:schemeClr val="accent2"/>
                </a:solidFill>
                <a:latin typeface="+mj-lt"/>
              </a:defRPr>
            </a:lvl1pPr>
            <a:lvl2pPr marL="177800" indent="-177800">
              <a:buClr>
                <a:schemeClr val="accent2"/>
              </a:buClr>
              <a:buSzPct val="100000"/>
              <a:buFont typeface="Arial" pitchFamily="34" charset="0"/>
              <a:buChar char="•"/>
              <a:defRPr sz="1600" b="0" i="0">
                <a:solidFill>
                  <a:schemeClr val="tx1"/>
                </a:solidFill>
                <a:latin typeface="+mj-lt"/>
              </a:defRPr>
            </a:lvl2pPr>
            <a:lvl3pPr>
              <a:buClr>
                <a:schemeClr val="bg1">
                  <a:lumMod val="50000"/>
                </a:schemeClr>
              </a:buClr>
              <a:defRPr sz="1600">
                <a:solidFill>
                  <a:schemeClr val="bg1">
                    <a:lumMod val="50000"/>
                  </a:schemeClr>
                </a:solidFill>
                <a:latin typeface="+mj-lt"/>
              </a:defRPr>
            </a:lvl3pPr>
            <a:lvl4pPr>
              <a:buClr>
                <a:schemeClr val="bg1">
                  <a:lumMod val="50000"/>
                </a:schemeClr>
              </a:buClr>
              <a:defRPr sz="1600">
                <a:solidFill>
                  <a:schemeClr val="bg1">
                    <a:lumMod val="50000"/>
                  </a:schemeClr>
                </a:solidFill>
                <a:latin typeface="+mj-lt"/>
              </a:defRPr>
            </a:lvl4pPr>
            <a:lvl5pPr>
              <a:buClr>
                <a:schemeClr val="bg1">
                  <a:lumMod val="50000"/>
                </a:schemeClr>
              </a:buClr>
              <a:defRPr sz="1400">
                <a:solidFill>
                  <a:schemeClr val="bg1">
                    <a:lumMod val="50000"/>
                  </a:schemeClr>
                </a:solidFill>
                <a:latin typeface="+mj-lt"/>
              </a:defRPr>
            </a:lvl5pPr>
          </a:lstStyle>
          <a:p>
            <a:pPr lvl="0"/>
            <a:r>
              <a:rPr lang="nl-NL" dirty="0" smtClean="0"/>
              <a:t>Kop (</a:t>
            </a:r>
            <a:r>
              <a:rPr lang="nl-NL" dirty="0" err="1" smtClean="0"/>
              <a:t>Weaknesses</a:t>
            </a:r>
            <a:r>
              <a:rPr lang="nl-NL" dirty="0" smtClean="0"/>
              <a:t>)</a:t>
            </a:r>
          </a:p>
          <a:p>
            <a:pPr lvl="1"/>
            <a:r>
              <a:rPr lang="nl-NL" dirty="0" smtClean="0"/>
              <a:t>Zwarte tekst met </a:t>
            </a:r>
            <a:r>
              <a:rPr lang="nl-NL" dirty="0" err="1" smtClean="0"/>
              <a:t>bullit</a:t>
            </a:r>
            <a:endParaRPr lang="nl-NL" dirty="0" smtClean="0"/>
          </a:p>
          <a:p>
            <a:pPr lvl="2"/>
            <a:r>
              <a:rPr lang="nl-NL" dirty="0" smtClean="0"/>
              <a:t>Niet gebruiken</a:t>
            </a:r>
          </a:p>
          <a:p>
            <a:pPr lvl="3"/>
            <a:r>
              <a:rPr lang="nl-NL" dirty="0" smtClean="0"/>
              <a:t>Niet gebruiken</a:t>
            </a:r>
          </a:p>
          <a:p>
            <a:pPr lvl="4"/>
            <a:r>
              <a:rPr lang="nl-NL" dirty="0" smtClean="0"/>
              <a:t>Niet gebruiken</a:t>
            </a:r>
          </a:p>
        </p:txBody>
      </p:sp>
      <p:sp>
        <p:nvSpPr>
          <p:cNvPr id="16" name="Tijdelijke aanduiding voor verticale tekst 2"/>
          <p:cNvSpPr>
            <a:spLocks noGrp="1"/>
          </p:cNvSpPr>
          <p:nvPr userDrawn="1">
            <p:ph type="body" orient="vert" idx="16" hasCustomPrompt="1"/>
          </p:nvPr>
        </p:nvSpPr>
        <p:spPr>
          <a:xfrm>
            <a:off x="463328" y="3288971"/>
            <a:ext cx="4036664" cy="1478293"/>
          </a:xfrm>
          <a:prstGeom prst="roundRect">
            <a:avLst>
              <a:gd name="adj" fmla="val 4103"/>
            </a:avLst>
          </a:prstGeom>
          <a:solidFill>
            <a:srgbClr val="FFFFFF">
              <a:alpha val="89804"/>
            </a:srgbClr>
          </a:solidFill>
          <a:ln w="6350">
            <a:solidFill>
              <a:schemeClr val="bg2">
                <a:lumMod val="90000"/>
              </a:schemeClr>
            </a:solidFill>
          </a:ln>
        </p:spPr>
        <p:txBody>
          <a:bodyPr vert="horz" lIns="144000" tIns="108000" rIns="108000" bIns="108000"/>
          <a:lstStyle>
            <a:lvl1pPr>
              <a:buClr>
                <a:schemeClr val="bg1"/>
              </a:buClr>
              <a:defRPr sz="1800" b="0" i="0">
                <a:solidFill>
                  <a:schemeClr val="tx2"/>
                </a:solidFill>
                <a:latin typeface="+mj-lt"/>
              </a:defRPr>
            </a:lvl1pPr>
            <a:lvl2pPr marL="177800" indent="-177800">
              <a:buClr>
                <a:schemeClr val="accent2"/>
              </a:buClr>
              <a:buSzPct val="100000"/>
              <a:buFont typeface="Arial" pitchFamily="34" charset="0"/>
              <a:buChar char="•"/>
              <a:defRPr sz="1600" b="0" i="0">
                <a:solidFill>
                  <a:schemeClr val="tx1"/>
                </a:solidFill>
                <a:latin typeface="+mj-lt"/>
              </a:defRPr>
            </a:lvl2pPr>
            <a:lvl3pPr>
              <a:buClr>
                <a:schemeClr val="bg1">
                  <a:lumMod val="50000"/>
                </a:schemeClr>
              </a:buClr>
              <a:defRPr sz="1600">
                <a:solidFill>
                  <a:schemeClr val="bg1">
                    <a:lumMod val="50000"/>
                  </a:schemeClr>
                </a:solidFill>
                <a:latin typeface="+mj-lt"/>
              </a:defRPr>
            </a:lvl3pPr>
            <a:lvl4pPr>
              <a:buClr>
                <a:schemeClr val="bg1">
                  <a:lumMod val="50000"/>
                </a:schemeClr>
              </a:buClr>
              <a:defRPr sz="1600">
                <a:solidFill>
                  <a:schemeClr val="bg1">
                    <a:lumMod val="50000"/>
                  </a:schemeClr>
                </a:solidFill>
                <a:latin typeface="+mj-lt"/>
              </a:defRPr>
            </a:lvl4pPr>
            <a:lvl5pPr>
              <a:buClr>
                <a:schemeClr val="bg1">
                  <a:lumMod val="50000"/>
                </a:schemeClr>
              </a:buClr>
              <a:defRPr sz="1400">
                <a:solidFill>
                  <a:schemeClr val="bg1">
                    <a:lumMod val="50000"/>
                  </a:schemeClr>
                </a:solidFill>
                <a:latin typeface="+mj-lt"/>
              </a:defRPr>
            </a:lvl5pPr>
          </a:lstStyle>
          <a:p>
            <a:pPr lvl="0"/>
            <a:r>
              <a:rPr lang="nl-NL" dirty="0" smtClean="0"/>
              <a:t>Kop (</a:t>
            </a:r>
            <a:r>
              <a:rPr lang="nl-NL" dirty="0" err="1" smtClean="0"/>
              <a:t>Opportunities</a:t>
            </a:r>
            <a:r>
              <a:rPr lang="nl-NL" dirty="0" smtClean="0"/>
              <a:t>)</a:t>
            </a:r>
          </a:p>
          <a:p>
            <a:pPr lvl="1"/>
            <a:r>
              <a:rPr lang="nl-NL" dirty="0" smtClean="0"/>
              <a:t>Zwarte tekst met </a:t>
            </a:r>
            <a:r>
              <a:rPr lang="nl-NL" dirty="0" err="1" smtClean="0"/>
              <a:t>bullit</a:t>
            </a:r>
            <a:endParaRPr lang="nl-NL" dirty="0" smtClean="0"/>
          </a:p>
          <a:p>
            <a:pPr lvl="2"/>
            <a:r>
              <a:rPr lang="nl-NL" dirty="0" smtClean="0"/>
              <a:t>Niet gebruiken</a:t>
            </a:r>
          </a:p>
          <a:p>
            <a:pPr lvl="3"/>
            <a:r>
              <a:rPr lang="nl-NL" dirty="0" smtClean="0"/>
              <a:t>Niet gebruiken</a:t>
            </a:r>
          </a:p>
          <a:p>
            <a:pPr lvl="4"/>
            <a:r>
              <a:rPr lang="nl-NL" dirty="0" smtClean="0"/>
              <a:t>Niet gebruiken</a:t>
            </a:r>
          </a:p>
        </p:txBody>
      </p:sp>
      <p:sp>
        <p:nvSpPr>
          <p:cNvPr id="18" name="Tijdelijke aanduiding voor verticale tekst 2"/>
          <p:cNvSpPr>
            <a:spLocks noGrp="1"/>
          </p:cNvSpPr>
          <p:nvPr userDrawn="1">
            <p:ph type="body" orient="vert" idx="17" hasCustomPrompt="1"/>
          </p:nvPr>
        </p:nvSpPr>
        <p:spPr>
          <a:xfrm>
            <a:off x="4639791" y="3288971"/>
            <a:ext cx="4036664" cy="1478293"/>
          </a:xfrm>
          <a:prstGeom prst="roundRect">
            <a:avLst>
              <a:gd name="adj" fmla="val 4102"/>
            </a:avLst>
          </a:prstGeom>
          <a:solidFill>
            <a:srgbClr val="FFFFFF">
              <a:alpha val="89804"/>
            </a:srgbClr>
          </a:solidFill>
          <a:ln w="6350">
            <a:solidFill>
              <a:schemeClr val="bg2">
                <a:lumMod val="90000"/>
              </a:schemeClr>
            </a:solidFill>
          </a:ln>
        </p:spPr>
        <p:txBody>
          <a:bodyPr vert="horz" lIns="144000" tIns="108000" rIns="108000" bIns="108000"/>
          <a:lstStyle>
            <a:lvl1pPr>
              <a:buClr>
                <a:schemeClr val="bg1"/>
              </a:buClr>
              <a:defRPr sz="1800" b="0" i="0">
                <a:solidFill>
                  <a:schemeClr val="accent2"/>
                </a:solidFill>
                <a:latin typeface="+mj-lt"/>
              </a:defRPr>
            </a:lvl1pPr>
            <a:lvl2pPr marL="177800" indent="-177800">
              <a:buClr>
                <a:schemeClr val="accent2"/>
              </a:buClr>
              <a:buSzPct val="100000"/>
              <a:buFont typeface="Arial" pitchFamily="34" charset="0"/>
              <a:buChar char="•"/>
              <a:defRPr sz="1600" b="0" i="0">
                <a:solidFill>
                  <a:schemeClr val="tx1"/>
                </a:solidFill>
                <a:latin typeface="+mj-lt"/>
              </a:defRPr>
            </a:lvl2pPr>
            <a:lvl3pPr>
              <a:buClr>
                <a:schemeClr val="bg1">
                  <a:lumMod val="50000"/>
                </a:schemeClr>
              </a:buClr>
              <a:defRPr sz="1600">
                <a:solidFill>
                  <a:schemeClr val="bg1">
                    <a:lumMod val="50000"/>
                  </a:schemeClr>
                </a:solidFill>
                <a:latin typeface="+mj-lt"/>
              </a:defRPr>
            </a:lvl3pPr>
            <a:lvl4pPr>
              <a:buClr>
                <a:schemeClr val="bg1">
                  <a:lumMod val="50000"/>
                </a:schemeClr>
              </a:buClr>
              <a:defRPr sz="1600">
                <a:solidFill>
                  <a:schemeClr val="bg1">
                    <a:lumMod val="50000"/>
                  </a:schemeClr>
                </a:solidFill>
                <a:latin typeface="+mj-lt"/>
              </a:defRPr>
            </a:lvl4pPr>
            <a:lvl5pPr>
              <a:buClr>
                <a:schemeClr val="bg1">
                  <a:lumMod val="50000"/>
                </a:schemeClr>
              </a:buClr>
              <a:defRPr sz="1400">
                <a:solidFill>
                  <a:schemeClr val="bg1">
                    <a:lumMod val="50000"/>
                  </a:schemeClr>
                </a:solidFill>
                <a:latin typeface="+mj-lt"/>
              </a:defRPr>
            </a:lvl5pPr>
          </a:lstStyle>
          <a:p>
            <a:pPr lvl="0"/>
            <a:r>
              <a:rPr lang="nl-NL" dirty="0" smtClean="0"/>
              <a:t>Kop (</a:t>
            </a:r>
            <a:r>
              <a:rPr lang="nl-NL" dirty="0" err="1" smtClean="0"/>
              <a:t>Threats</a:t>
            </a:r>
            <a:r>
              <a:rPr lang="nl-NL" dirty="0" smtClean="0"/>
              <a:t>)</a:t>
            </a:r>
          </a:p>
          <a:p>
            <a:pPr lvl="1"/>
            <a:r>
              <a:rPr lang="nl-NL" dirty="0" smtClean="0"/>
              <a:t>Zwarte tekst met </a:t>
            </a:r>
            <a:r>
              <a:rPr lang="nl-NL" dirty="0" err="1" smtClean="0"/>
              <a:t>bullit</a:t>
            </a:r>
            <a:endParaRPr lang="nl-NL" dirty="0" smtClean="0"/>
          </a:p>
          <a:p>
            <a:pPr lvl="2"/>
            <a:r>
              <a:rPr lang="nl-NL" dirty="0" smtClean="0"/>
              <a:t>Niet gebruiken</a:t>
            </a:r>
          </a:p>
          <a:p>
            <a:pPr lvl="3"/>
            <a:r>
              <a:rPr lang="nl-NL" dirty="0" smtClean="0"/>
              <a:t>Niet gebruiken</a:t>
            </a:r>
          </a:p>
          <a:p>
            <a:pPr lvl="4"/>
            <a:r>
              <a:rPr lang="nl-NL" dirty="0" smtClean="0"/>
              <a:t>Niet gebruiken</a:t>
            </a:r>
          </a:p>
        </p:txBody>
      </p:sp>
      <p:sp>
        <p:nvSpPr>
          <p:cNvPr id="13" name="Tekstvak 12"/>
          <p:cNvSpPr txBox="1"/>
          <p:nvPr userDrawn="1"/>
        </p:nvSpPr>
        <p:spPr>
          <a:xfrm>
            <a:off x="-4465121" y="-266885"/>
            <a:ext cx="2090056" cy="338554"/>
          </a:xfrm>
          <a:prstGeom prst="rect">
            <a:avLst/>
          </a:prstGeom>
          <a:noFill/>
        </p:spPr>
        <p:txBody>
          <a:bodyPr wrap="square" rtlCol="0">
            <a:spAutoFit/>
          </a:bodyPr>
          <a:lstStyle/>
          <a:p>
            <a:r>
              <a:rPr lang="nl-NL" sz="1600" b="0" i="0" dirty="0" smtClean="0">
                <a:solidFill>
                  <a:schemeClr val="bg1"/>
                </a:solidFill>
              </a:rPr>
              <a:t>Voorbeeld lay-out</a:t>
            </a:r>
            <a:endParaRPr lang="nl-NL" sz="1600" b="0" i="0" dirty="0">
              <a:solidFill>
                <a:schemeClr val="bg1"/>
              </a:solidFill>
            </a:endParaRPr>
          </a:p>
        </p:txBody>
      </p:sp>
      <p:sp>
        <p:nvSpPr>
          <p:cNvPr id="30" name="Tekstvak 29"/>
          <p:cNvSpPr txBox="1"/>
          <p:nvPr userDrawn="1"/>
        </p:nvSpPr>
        <p:spPr>
          <a:xfrm>
            <a:off x="0" y="-266885"/>
            <a:ext cx="2838203" cy="338554"/>
          </a:xfrm>
          <a:prstGeom prst="rect">
            <a:avLst/>
          </a:prstGeom>
          <a:noFill/>
        </p:spPr>
        <p:txBody>
          <a:bodyPr wrap="square" rtlCol="0">
            <a:spAutoFit/>
          </a:bodyPr>
          <a:lstStyle/>
          <a:p>
            <a:r>
              <a:rPr lang="nl-NL" sz="1600" b="0" i="0" dirty="0" smtClean="0">
                <a:solidFill>
                  <a:schemeClr val="bg1"/>
                </a:solidFill>
              </a:rPr>
              <a:t>SWOT</a:t>
            </a: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bjectdia met sub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nl-NL" dirty="0" smtClean="0"/>
              <a:t>Klik om een titel te maken</a:t>
            </a:r>
            <a:endParaRPr lang="nl-NL" dirty="0"/>
          </a:p>
        </p:txBody>
      </p:sp>
      <p:sp>
        <p:nvSpPr>
          <p:cNvPr id="3" name="Tijdelijke aanduiding voor dianummer 2"/>
          <p:cNvSpPr>
            <a:spLocks noGrp="1"/>
          </p:cNvSpPr>
          <p:nvPr>
            <p:ph type="sldNum" sz="quarter" idx="10"/>
          </p:nvPr>
        </p:nvSpPr>
        <p:spPr/>
        <p:txBody>
          <a:bodyPr/>
          <a:lstStyle>
            <a:lvl1pPr>
              <a:defRPr>
                <a:solidFill>
                  <a:srgbClr val="5E6A71"/>
                </a:solidFill>
              </a:defRPr>
            </a:lvl1pPr>
          </a:lstStyle>
          <a:p>
            <a:fld id="{4821C4A5-98F2-7545-875B-39B2F4500447}" type="slidenum">
              <a:rPr lang="nl-NL" smtClean="0"/>
              <a:pPr/>
              <a:t>‹nr.›</a:t>
            </a:fld>
            <a:endParaRPr lang="nl-NL"/>
          </a:p>
        </p:txBody>
      </p:sp>
      <p:sp>
        <p:nvSpPr>
          <p:cNvPr id="6" name="Tijdelijke aanduiding voor tekst 5"/>
          <p:cNvSpPr>
            <a:spLocks noGrp="1"/>
          </p:cNvSpPr>
          <p:nvPr>
            <p:ph type="body" sz="quarter" idx="12" hasCustomPrompt="1"/>
          </p:nvPr>
        </p:nvSpPr>
        <p:spPr>
          <a:xfrm>
            <a:off x="476250" y="1346200"/>
            <a:ext cx="7804151" cy="330200"/>
          </a:xfrm>
        </p:spPr>
        <p:txBody>
          <a:bodyPr/>
          <a:lstStyle>
            <a:lvl1pPr marL="0" indent="0">
              <a:buNone/>
              <a:defRPr b="1" i="1">
                <a:solidFill>
                  <a:schemeClr val="accent2"/>
                </a:solidFill>
              </a:defRPr>
            </a:lvl1pPr>
          </a:lstStyle>
          <a:p>
            <a:pPr lvl="0"/>
            <a:r>
              <a:rPr lang="en-US" dirty="0" err="1"/>
              <a:t>Klik</a:t>
            </a:r>
            <a:r>
              <a:rPr lang="en-US" dirty="0"/>
              <a:t> </a:t>
            </a:r>
            <a:r>
              <a:rPr lang="en-US" dirty="0" err="1"/>
              <a:t>om</a:t>
            </a:r>
            <a:r>
              <a:rPr lang="en-US" dirty="0"/>
              <a:t> </a:t>
            </a:r>
            <a:r>
              <a:rPr lang="en-US" dirty="0" err="1"/>
              <a:t>een</a:t>
            </a:r>
            <a:r>
              <a:rPr lang="en-US" dirty="0"/>
              <a:t> </a:t>
            </a:r>
            <a:r>
              <a:rPr lang="en-US" dirty="0" err="1"/>
              <a:t>subtitel</a:t>
            </a:r>
            <a:r>
              <a:rPr lang="en-US" dirty="0"/>
              <a:t> </a:t>
            </a:r>
            <a:r>
              <a:rPr lang="en-US" dirty="0" err="1"/>
              <a:t>te</a:t>
            </a:r>
            <a:r>
              <a:rPr lang="en-US" dirty="0"/>
              <a:t> </a:t>
            </a:r>
            <a:r>
              <a:rPr lang="en-US" dirty="0" err="1"/>
              <a:t>maken</a:t>
            </a:r>
            <a:endParaRPr lang="en-US" dirty="0"/>
          </a:p>
        </p:txBody>
      </p:sp>
      <p:sp>
        <p:nvSpPr>
          <p:cNvPr id="7" name="Content Placeholder 6"/>
          <p:cNvSpPr>
            <a:spLocks noGrp="1"/>
          </p:cNvSpPr>
          <p:nvPr>
            <p:ph sz="quarter" idx="13" hasCustomPrompt="1"/>
          </p:nvPr>
        </p:nvSpPr>
        <p:spPr>
          <a:xfrm>
            <a:off x="476250" y="1677600"/>
            <a:ext cx="7804800" cy="3078000"/>
          </a:xfrm>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8" name="Tijdelijke aanduiding voor voettekst 3"/>
          <p:cNvSpPr>
            <a:spLocks noGrp="1"/>
          </p:cNvSpPr>
          <p:nvPr>
            <p:ph type="ftr" sz="quarter" idx="3"/>
          </p:nvPr>
        </p:nvSpPr>
        <p:spPr>
          <a:xfrm>
            <a:off x="475812" y="4862517"/>
            <a:ext cx="7042588" cy="204788"/>
          </a:xfrm>
          <a:prstGeom prst="rect">
            <a:avLst/>
          </a:prstGeom>
        </p:spPr>
        <p:txBody>
          <a:bodyPr vert="horz" lIns="0" tIns="45720" rIns="0" bIns="45720" rtlCol="0" anchor="ctr"/>
          <a:lstStyle>
            <a:lvl1pPr algn="l">
              <a:defRPr sz="1200">
                <a:solidFill>
                  <a:srgbClr val="5E6A71"/>
                </a:solidFill>
              </a:defRPr>
            </a:lvl1pPr>
          </a:lstStyle>
          <a:p>
            <a:endParaRPr lang="nl-NL"/>
          </a:p>
        </p:txBody>
      </p:sp>
    </p:spTree>
    <p:extLst>
      <p:ext uri="{BB962C8B-B14F-4D97-AF65-F5344CB8AC3E}">
        <p14:creationId xmlns:p14="http://schemas.microsoft.com/office/powerpoint/2010/main" val="145181830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 kolomme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nl-NL" dirty="0" smtClean="0"/>
              <a:t>Klik om een titel te maken</a:t>
            </a:r>
            <a:endParaRPr lang="nl-NL" dirty="0"/>
          </a:p>
        </p:txBody>
      </p:sp>
      <p:sp>
        <p:nvSpPr>
          <p:cNvPr id="3" name="Tijdelijke aanduiding voor dianummer 2"/>
          <p:cNvSpPr>
            <a:spLocks noGrp="1"/>
          </p:cNvSpPr>
          <p:nvPr>
            <p:ph type="sldNum" sz="quarter" idx="10"/>
          </p:nvPr>
        </p:nvSpPr>
        <p:spPr/>
        <p:txBody>
          <a:bodyPr/>
          <a:lstStyle>
            <a:lvl1pPr>
              <a:defRPr>
                <a:solidFill>
                  <a:srgbClr val="5E6A71"/>
                </a:solidFill>
              </a:defRPr>
            </a:lvl1pPr>
          </a:lstStyle>
          <a:p>
            <a:fld id="{4821C4A5-98F2-7545-875B-39B2F4500447}" type="slidenum">
              <a:rPr lang="nl-NL" smtClean="0"/>
              <a:pPr/>
              <a:t>‹nr.›</a:t>
            </a:fld>
            <a:endParaRPr lang="nl-NL"/>
          </a:p>
        </p:txBody>
      </p:sp>
      <p:sp>
        <p:nvSpPr>
          <p:cNvPr id="5" name="Tijdelijke aanduiding voor inhoud 4"/>
          <p:cNvSpPr>
            <a:spLocks noGrp="1"/>
          </p:cNvSpPr>
          <p:nvPr>
            <p:ph sz="quarter" idx="11"/>
          </p:nvPr>
        </p:nvSpPr>
        <p:spPr>
          <a:xfrm>
            <a:off x="475815" y="1329929"/>
            <a:ext cx="3782918" cy="3436144"/>
          </a:xfrm>
        </p:spPr>
        <p:txBody>
          <a:bodyPr/>
          <a:lstStyle>
            <a:lvl1pPr>
              <a:defRPr sz="1800"/>
            </a:lvl1pPr>
            <a:lvl2pPr>
              <a:defRPr sz="1600"/>
            </a:lvl2pPr>
            <a:lvl3pPr>
              <a:defRPr sz="1400"/>
            </a:lvl3pPr>
            <a:lvl4pPr>
              <a:defRPr sz="1800"/>
            </a:lvl4pPr>
            <a:lvl5pPr>
              <a:defRPr sz="16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7" name="Tijdelijke aanduiding voor inhoud 6"/>
          <p:cNvSpPr>
            <a:spLocks noGrp="1"/>
          </p:cNvSpPr>
          <p:nvPr>
            <p:ph sz="quarter" idx="12"/>
          </p:nvPr>
        </p:nvSpPr>
        <p:spPr>
          <a:xfrm>
            <a:off x="4487334" y="1329929"/>
            <a:ext cx="3793067" cy="3436144"/>
          </a:xfrm>
        </p:spPr>
        <p:txBody>
          <a:bodyPr/>
          <a:lstStyle>
            <a:lvl1pPr>
              <a:defRPr sz="1800"/>
            </a:lvl1pPr>
            <a:lvl2pPr>
              <a:defRPr sz="1600"/>
            </a:lvl2pPr>
            <a:lvl3pPr>
              <a:defRPr sz="1400"/>
            </a:lvl3pPr>
            <a:lvl4pPr>
              <a:defRPr sz="1800"/>
            </a:lvl4pPr>
            <a:lvl5pPr>
              <a:defRPr sz="16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3"/>
          <p:cNvSpPr>
            <a:spLocks noGrp="1"/>
          </p:cNvSpPr>
          <p:nvPr>
            <p:ph type="ftr" sz="quarter" idx="3"/>
          </p:nvPr>
        </p:nvSpPr>
        <p:spPr>
          <a:xfrm>
            <a:off x="475812" y="4862517"/>
            <a:ext cx="7042588" cy="204788"/>
          </a:xfrm>
          <a:prstGeom prst="rect">
            <a:avLst/>
          </a:prstGeom>
        </p:spPr>
        <p:txBody>
          <a:bodyPr vert="horz" lIns="0" tIns="45720" rIns="0" bIns="45720" rtlCol="0" anchor="ctr"/>
          <a:lstStyle>
            <a:lvl1pPr algn="l">
              <a:defRPr sz="1200">
                <a:solidFill>
                  <a:srgbClr val="5E6A71"/>
                </a:solidFill>
              </a:defRPr>
            </a:lvl1pPr>
          </a:lstStyle>
          <a:p>
            <a:endParaRPr lang="nl-NL"/>
          </a:p>
        </p:txBody>
      </p:sp>
    </p:spTree>
    <p:extLst>
      <p:ext uri="{BB962C8B-B14F-4D97-AF65-F5344CB8AC3E}">
        <p14:creationId xmlns:p14="http://schemas.microsoft.com/office/powerpoint/2010/main" val="124522774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kolommen met kolomkopje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nl-NL" smtClean="0"/>
              <a:t>Klik om een titel te maken</a:t>
            </a:r>
            <a:endParaRPr lang="nl-NL"/>
          </a:p>
        </p:txBody>
      </p:sp>
      <p:sp>
        <p:nvSpPr>
          <p:cNvPr id="3" name="Tijdelijke aanduiding voor dianummer 2"/>
          <p:cNvSpPr>
            <a:spLocks noGrp="1"/>
          </p:cNvSpPr>
          <p:nvPr>
            <p:ph type="sldNum" sz="quarter" idx="10"/>
          </p:nvPr>
        </p:nvSpPr>
        <p:spPr/>
        <p:txBody>
          <a:bodyPr/>
          <a:lstStyle>
            <a:lvl1pPr>
              <a:defRPr>
                <a:solidFill>
                  <a:srgbClr val="5E6A71"/>
                </a:solidFill>
              </a:defRPr>
            </a:lvl1pPr>
          </a:lstStyle>
          <a:p>
            <a:fld id="{4821C4A5-98F2-7545-875B-39B2F4500447}" type="slidenum">
              <a:rPr lang="nl-NL" smtClean="0"/>
              <a:pPr/>
              <a:t>‹nr.›</a:t>
            </a:fld>
            <a:endParaRPr lang="nl-NL"/>
          </a:p>
        </p:txBody>
      </p:sp>
      <p:sp>
        <p:nvSpPr>
          <p:cNvPr id="5" name="Tijdelijke aanduiding voor inhoud 4"/>
          <p:cNvSpPr>
            <a:spLocks noGrp="1"/>
          </p:cNvSpPr>
          <p:nvPr>
            <p:ph sz="quarter" idx="11"/>
          </p:nvPr>
        </p:nvSpPr>
        <p:spPr>
          <a:xfrm>
            <a:off x="475815" y="1663700"/>
            <a:ext cx="3782918" cy="3102372"/>
          </a:xfrm>
        </p:spPr>
        <p:txBody>
          <a:bodyPr/>
          <a:lstStyle>
            <a:lvl1pPr>
              <a:defRPr sz="1800"/>
            </a:lvl1pPr>
            <a:lvl2pPr>
              <a:defRPr sz="1600"/>
            </a:lvl2pPr>
            <a:lvl3pPr>
              <a:defRPr sz="1400"/>
            </a:lvl3pPr>
            <a:lvl4pPr>
              <a:defRPr sz="1800"/>
            </a:lvl4pPr>
            <a:lvl5pPr>
              <a:defRPr sz="16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inhoud 6"/>
          <p:cNvSpPr>
            <a:spLocks noGrp="1"/>
          </p:cNvSpPr>
          <p:nvPr>
            <p:ph sz="quarter" idx="12"/>
          </p:nvPr>
        </p:nvSpPr>
        <p:spPr>
          <a:xfrm>
            <a:off x="4487334" y="1663700"/>
            <a:ext cx="3793067" cy="3102372"/>
          </a:xfrm>
        </p:spPr>
        <p:txBody>
          <a:bodyPr/>
          <a:lstStyle>
            <a:lvl1pPr>
              <a:defRPr sz="1800"/>
            </a:lvl1pPr>
            <a:lvl2pPr>
              <a:defRPr sz="1600"/>
            </a:lvl2pPr>
            <a:lvl3pPr>
              <a:defRPr sz="1400"/>
            </a:lvl3pPr>
            <a:lvl4pPr>
              <a:defRPr sz="1800"/>
            </a:lvl4pPr>
            <a:lvl5pPr>
              <a:defRPr sz="16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tekst 5"/>
          <p:cNvSpPr>
            <a:spLocks noGrp="1"/>
          </p:cNvSpPr>
          <p:nvPr>
            <p:ph type="body" sz="quarter" idx="13" hasCustomPrompt="1"/>
          </p:nvPr>
        </p:nvSpPr>
        <p:spPr>
          <a:xfrm>
            <a:off x="475815" y="1346598"/>
            <a:ext cx="3783448" cy="316706"/>
          </a:xfrm>
        </p:spPr>
        <p:txBody>
          <a:bodyPr>
            <a:noAutofit/>
          </a:bodyPr>
          <a:lstStyle>
            <a:lvl1pPr marL="0" indent="0">
              <a:buNone/>
              <a:defRPr sz="1800" b="1" i="1">
                <a:solidFill>
                  <a:srgbClr val="FF6600"/>
                </a:solidFill>
              </a:defRPr>
            </a:lvl1pPr>
          </a:lstStyle>
          <a:p>
            <a:pPr lvl="0"/>
            <a:r>
              <a:rPr lang="nl-NL" dirty="0"/>
              <a:t>Klik om een </a:t>
            </a:r>
            <a:r>
              <a:rPr lang="nl-NL" dirty="0" err="1"/>
              <a:t>kolomkop</a:t>
            </a:r>
            <a:r>
              <a:rPr lang="nl-NL" dirty="0"/>
              <a:t> te maken</a:t>
            </a:r>
          </a:p>
        </p:txBody>
      </p:sp>
      <p:sp>
        <p:nvSpPr>
          <p:cNvPr id="8" name="Tijdelijke aanduiding voor tekst 5"/>
          <p:cNvSpPr>
            <a:spLocks noGrp="1"/>
          </p:cNvSpPr>
          <p:nvPr>
            <p:ph type="body" sz="quarter" idx="14" hasCustomPrompt="1"/>
          </p:nvPr>
        </p:nvSpPr>
        <p:spPr>
          <a:xfrm>
            <a:off x="4487334" y="1346598"/>
            <a:ext cx="3793067" cy="316706"/>
          </a:xfrm>
        </p:spPr>
        <p:txBody>
          <a:bodyPr>
            <a:noAutofit/>
          </a:bodyPr>
          <a:lstStyle>
            <a:lvl1pPr marL="0" indent="0">
              <a:buNone/>
              <a:defRPr sz="1800" b="1" i="1">
                <a:solidFill>
                  <a:srgbClr val="FF6600"/>
                </a:solidFill>
              </a:defRPr>
            </a:lvl1pPr>
          </a:lstStyle>
          <a:p>
            <a:pPr lvl="0"/>
            <a:r>
              <a:rPr lang="nl-NL"/>
              <a:t>Klik om een kolomkop te maken</a:t>
            </a:r>
          </a:p>
        </p:txBody>
      </p:sp>
      <p:sp>
        <p:nvSpPr>
          <p:cNvPr id="9" name="Tijdelijke aanduiding voor voettekst 3"/>
          <p:cNvSpPr>
            <a:spLocks noGrp="1"/>
          </p:cNvSpPr>
          <p:nvPr>
            <p:ph type="ftr" sz="quarter" idx="3"/>
          </p:nvPr>
        </p:nvSpPr>
        <p:spPr>
          <a:xfrm>
            <a:off x="475812" y="4862517"/>
            <a:ext cx="7042588" cy="204788"/>
          </a:xfrm>
          <a:prstGeom prst="rect">
            <a:avLst/>
          </a:prstGeom>
        </p:spPr>
        <p:txBody>
          <a:bodyPr vert="horz" lIns="0" tIns="45720" rIns="0" bIns="45720" rtlCol="0" anchor="ctr"/>
          <a:lstStyle>
            <a:lvl1pPr algn="l">
              <a:defRPr sz="1200">
                <a:solidFill>
                  <a:srgbClr val="5E6A71"/>
                </a:solidFill>
              </a:defRPr>
            </a:lvl1pPr>
          </a:lstStyle>
          <a:p>
            <a:endParaRPr lang="nl-NL"/>
          </a:p>
        </p:txBody>
      </p:sp>
    </p:spTree>
    <p:extLst>
      <p:ext uri="{BB962C8B-B14F-4D97-AF65-F5344CB8AC3E}">
        <p14:creationId xmlns:p14="http://schemas.microsoft.com/office/powerpoint/2010/main" val="240222584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kolommen breed/sma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nl-NL" smtClean="0"/>
              <a:t>Klik om een titel te maken</a:t>
            </a:r>
            <a:endParaRPr lang="nl-NL"/>
          </a:p>
        </p:txBody>
      </p:sp>
      <p:sp>
        <p:nvSpPr>
          <p:cNvPr id="3" name="Tijdelijke aanduiding voor dianummer 2"/>
          <p:cNvSpPr>
            <a:spLocks noGrp="1"/>
          </p:cNvSpPr>
          <p:nvPr>
            <p:ph type="sldNum" sz="quarter" idx="10"/>
          </p:nvPr>
        </p:nvSpPr>
        <p:spPr/>
        <p:txBody>
          <a:bodyPr/>
          <a:lstStyle>
            <a:lvl1pPr>
              <a:defRPr>
                <a:solidFill>
                  <a:srgbClr val="5E6A71"/>
                </a:solidFill>
              </a:defRPr>
            </a:lvl1pPr>
          </a:lstStyle>
          <a:p>
            <a:fld id="{4821C4A5-98F2-7545-875B-39B2F4500447}" type="slidenum">
              <a:rPr lang="nl-NL" smtClean="0"/>
              <a:pPr/>
              <a:t>‹nr.›</a:t>
            </a:fld>
            <a:endParaRPr lang="nl-NL"/>
          </a:p>
        </p:txBody>
      </p:sp>
      <p:sp>
        <p:nvSpPr>
          <p:cNvPr id="5" name="Tijdelijke aanduiding voor inhoud 4"/>
          <p:cNvSpPr>
            <a:spLocks noGrp="1"/>
          </p:cNvSpPr>
          <p:nvPr>
            <p:ph sz="quarter" idx="11"/>
          </p:nvPr>
        </p:nvSpPr>
        <p:spPr>
          <a:xfrm>
            <a:off x="475815" y="1329929"/>
            <a:ext cx="5019052" cy="3436144"/>
          </a:xfrm>
        </p:spPr>
        <p:txBody>
          <a:bodyPr/>
          <a:lstStyle>
            <a:lvl1pPr>
              <a:defRPr sz="1800"/>
            </a:lvl1pPr>
            <a:lvl2pPr>
              <a:defRPr sz="1600"/>
            </a:lvl2pPr>
            <a:lvl3pPr>
              <a:defRPr sz="1400"/>
            </a:lvl3pPr>
            <a:lvl4pPr>
              <a:defRPr sz="1800"/>
            </a:lvl4pPr>
            <a:lvl5pPr>
              <a:defRPr sz="16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7" name="Tijdelijke aanduiding voor inhoud 6"/>
          <p:cNvSpPr>
            <a:spLocks noGrp="1"/>
          </p:cNvSpPr>
          <p:nvPr>
            <p:ph sz="quarter" idx="12"/>
          </p:nvPr>
        </p:nvSpPr>
        <p:spPr>
          <a:xfrm>
            <a:off x="5731934" y="1329929"/>
            <a:ext cx="2548466" cy="3436144"/>
          </a:xfrm>
        </p:spPr>
        <p:txBody>
          <a:bodyPr/>
          <a:lstStyle>
            <a:lvl1pPr>
              <a:defRPr sz="1800"/>
            </a:lvl1pPr>
            <a:lvl2pPr>
              <a:defRPr sz="1600"/>
            </a:lvl2pPr>
            <a:lvl3pPr>
              <a:defRPr sz="1400"/>
            </a:lvl3pPr>
            <a:lvl4pPr>
              <a:defRPr sz="1800"/>
            </a:lvl4pPr>
            <a:lvl5pPr>
              <a:defRPr sz="16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6" name="Tijdelijke aanduiding voor voettekst 3"/>
          <p:cNvSpPr>
            <a:spLocks noGrp="1"/>
          </p:cNvSpPr>
          <p:nvPr>
            <p:ph type="ftr" sz="quarter" idx="3"/>
          </p:nvPr>
        </p:nvSpPr>
        <p:spPr>
          <a:xfrm>
            <a:off x="475812" y="4862517"/>
            <a:ext cx="7042588" cy="204788"/>
          </a:xfrm>
          <a:prstGeom prst="rect">
            <a:avLst/>
          </a:prstGeom>
        </p:spPr>
        <p:txBody>
          <a:bodyPr vert="horz" lIns="0" tIns="45720" rIns="0" bIns="45720" rtlCol="0" anchor="ctr"/>
          <a:lstStyle>
            <a:lvl1pPr algn="l">
              <a:defRPr sz="1200">
                <a:solidFill>
                  <a:srgbClr val="5E6A71"/>
                </a:solidFill>
              </a:defRPr>
            </a:lvl1pPr>
          </a:lstStyle>
          <a:p>
            <a:endParaRPr lang="nl-NL"/>
          </a:p>
        </p:txBody>
      </p:sp>
    </p:spTree>
    <p:extLst>
      <p:ext uri="{BB962C8B-B14F-4D97-AF65-F5344CB8AC3E}">
        <p14:creationId xmlns:p14="http://schemas.microsoft.com/office/powerpoint/2010/main" val="26860462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kolommen smal/bree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nl-NL" smtClean="0"/>
              <a:t>Klik om een titel te maken</a:t>
            </a:r>
            <a:endParaRPr lang="nl-NL"/>
          </a:p>
        </p:txBody>
      </p:sp>
      <p:sp>
        <p:nvSpPr>
          <p:cNvPr id="3" name="Tijdelijke aanduiding voor dianummer 2"/>
          <p:cNvSpPr>
            <a:spLocks noGrp="1"/>
          </p:cNvSpPr>
          <p:nvPr>
            <p:ph type="sldNum" sz="quarter" idx="10"/>
          </p:nvPr>
        </p:nvSpPr>
        <p:spPr/>
        <p:txBody>
          <a:bodyPr/>
          <a:lstStyle>
            <a:lvl1pPr>
              <a:defRPr>
                <a:solidFill>
                  <a:srgbClr val="5E6A71"/>
                </a:solidFill>
              </a:defRPr>
            </a:lvl1pPr>
          </a:lstStyle>
          <a:p>
            <a:fld id="{4821C4A5-98F2-7545-875B-39B2F4500447}" type="slidenum">
              <a:rPr lang="nl-NL" smtClean="0"/>
              <a:pPr/>
              <a:t>‹nr.›</a:t>
            </a:fld>
            <a:endParaRPr lang="nl-NL"/>
          </a:p>
        </p:txBody>
      </p:sp>
      <p:sp>
        <p:nvSpPr>
          <p:cNvPr id="5" name="Tijdelijke aanduiding voor inhoud 4"/>
          <p:cNvSpPr>
            <a:spLocks noGrp="1"/>
          </p:cNvSpPr>
          <p:nvPr>
            <p:ph sz="quarter" idx="11"/>
          </p:nvPr>
        </p:nvSpPr>
        <p:spPr>
          <a:xfrm>
            <a:off x="475815" y="1329929"/>
            <a:ext cx="2538318" cy="3436144"/>
          </a:xfrm>
        </p:spPr>
        <p:txBody>
          <a:bodyPr/>
          <a:lstStyle>
            <a:lvl1pPr>
              <a:defRPr sz="1800"/>
            </a:lvl1pPr>
            <a:lvl2pPr>
              <a:defRPr sz="1600"/>
            </a:lvl2pPr>
            <a:lvl3pPr>
              <a:defRPr sz="1400"/>
            </a:lvl3pPr>
            <a:lvl4pPr>
              <a:defRPr sz="1800"/>
            </a:lvl4pPr>
            <a:lvl5pPr>
              <a:defRPr sz="16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inhoud 6"/>
          <p:cNvSpPr>
            <a:spLocks noGrp="1"/>
          </p:cNvSpPr>
          <p:nvPr>
            <p:ph sz="quarter" idx="12"/>
          </p:nvPr>
        </p:nvSpPr>
        <p:spPr>
          <a:xfrm>
            <a:off x="3259668" y="1329929"/>
            <a:ext cx="5020733" cy="3436144"/>
          </a:xfrm>
        </p:spPr>
        <p:txBody>
          <a:bodyPr/>
          <a:lstStyle>
            <a:lvl1pPr>
              <a:defRPr sz="1800"/>
            </a:lvl1pPr>
            <a:lvl2pPr>
              <a:defRPr sz="1600"/>
            </a:lvl2pPr>
            <a:lvl3pPr>
              <a:defRPr sz="1400"/>
            </a:lvl3pPr>
            <a:lvl4pPr>
              <a:defRPr sz="1800"/>
            </a:lvl4pPr>
            <a:lvl5pPr>
              <a:defRPr sz="16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3"/>
          <p:cNvSpPr>
            <a:spLocks noGrp="1"/>
          </p:cNvSpPr>
          <p:nvPr>
            <p:ph type="ftr" sz="quarter" idx="3"/>
          </p:nvPr>
        </p:nvSpPr>
        <p:spPr>
          <a:xfrm>
            <a:off x="475812" y="4862517"/>
            <a:ext cx="7042588" cy="204788"/>
          </a:xfrm>
          <a:prstGeom prst="rect">
            <a:avLst/>
          </a:prstGeom>
        </p:spPr>
        <p:txBody>
          <a:bodyPr vert="horz" lIns="0" tIns="45720" rIns="0" bIns="45720" rtlCol="0" anchor="ctr"/>
          <a:lstStyle>
            <a:lvl1pPr algn="l">
              <a:defRPr sz="1200">
                <a:solidFill>
                  <a:srgbClr val="5E6A71"/>
                </a:solidFill>
              </a:defRPr>
            </a:lvl1pPr>
          </a:lstStyle>
          <a:p>
            <a:endParaRPr lang="nl-NL"/>
          </a:p>
        </p:txBody>
      </p:sp>
    </p:spTree>
    <p:extLst>
      <p:ext uri="{BB962C8B-B14F-4D97-AF65-F5344CB8AC3E}">
        <p14:creationId xmlns:p14="http://schemas.microsoft.com/office/powerpoint/2010/main" val="26127144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nl-NL" smtClean="0"/>
              <a:t>Klik om een titel te maken</a:t>
            </a:r>
            <a:endParaRPr lang="nl-NL"/>
          </a:p>
        </p:txBody>
      </p:sp>
      <p:sp>
        <p:nvSpPr>
          <p:cNvPr id="3" name="Tijdelijke aanduiding voor dianummer 2"/>
          <p:cNvSpPr>
            <a:spLocks noGrp="1"/>
          </p:cNvSpPr>
          <p:nvPr>
            <p:ph type="sldNum" sz="quarter" idx="10"/>
          </p:nvPr>
        </p:nvSpPr>
        <p:spPr/>
        <p:txBody>
          <a:bodyPr/>
          <a:lstStyle/>
          <a:p>
            <a:fld id="{4821C4A5-98F2-7545-875B-39B2F4500447}" type="slidenum">
              <a:rPr lang="nl-NL" smtClean="0"/>
              <a:pPr/>
              <a:t>‹nr.›</a:t>
            </a:fld>
            <a:endParaRPr lang="nl-NL"/>
          </a:p>
        </p:txBody>
      </p:sp>
      <p:sp>
        <p:nvSpPr>
          <p:cNvPr id="7" name="Tijdelijke aanduiding voor inhoud 6"/>
          <p:cNvSpPr>
            <a:spLocks noGrp="1"/>
          </p:cNvSpPr>
          <p:nvPr>
            <p:ph sz="quarter" idx="12"/>
          </p:nvPr>
        </p:nvSpPr>
        <p:spPr>
          <a:xfrm>
            <a:off x="3150466" y="1329929"/>
            <a:ext cx="2448000" cy="3436144"/>
          </a:xfrm>
        </p:spPr>
        <p:txBody>
          <a:bodyPr/>
          <a:lstStyle>
            <a:lvl1pPr>
              <a:defRPr sz="1800"/>
            </a:lvl1pPr>
            <a:lvl2pPr>
              <a:defRPr sz="1600"/>
            </a:lvl2pPr>
            <a:lvl3pPr>
              <a:defRPr sz="1400"/>
            </a:lvl3pPr>
            <a:lvl4pPr>
              <a:defRPr sz="1800"/>
            </a:lvl4pPr>
            <a:lvl5pPr>
              <a:defRPr sz="16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inhoud 6"/>
          <p:cNvSpPr>
            <a:spLocks noGrp="1"/>
          </p:cNvSpPr>
          <p:nvPr>
            <p:ph sz="quarter" idx="13"/>
          </p:nvPr>
        </p:nvSpPr>
        <p:spPr>
          <a:xfrm>
            <a:off x="5832400" y="1329929"/>
            <a:ext cx="2448000" cy="3436144"/>
          </a:xfrm>
        </p:spPr>
        <p:txBody>
          <a:bodyPr/>
          <a:lstStyle>
            <a:lvl1pPr>
              <a:defRPr sz="1800"/>
            </a:lvl1pPr>
            <a:lvl2pPr>
              <a:defRPr sz="1600"/>
            </a:lvl2pPr>
            <a:lvl3pPr>
              <a:defRPr sz="1400"/>
            </a:lvl3pPr>
            <a:lvl4pPr>
              <a:defRPr sz="1800"/>
            </a:lvl4pPr>
            <a:lvl5pPr>
              <a:defRPr sz="16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8" name="Tijdelijke aanduiding voor inhoud 6"/>
          <p:cNvSpPr>
            <a:spLocks noGrp="1"/>
          </p:cNvSpPr>
          <p:nvPr>
            <p:ph sz="quarter" idx="14"/>
          </p:nvPr>
        </p:nvSpPr>
        <p:spPr>
          <a:xfrm>
            <a:off x="475815" y="1329929"/>
            <a:ext cx="2448000" cy="3436144"/>
          </a:xfrm>
        </p:spPr>
        <p:txBody>
          <a:bodyPr/>
          <a:lstStyle>
            <a:lvl1pPr>
              <a:defRPr sz="1800"/>
            </a:lvl1pPr>
            <a:lvl2pPr>
              <a:defRPr sz="1600"/>
            </a:lvl2pPr>
            <a:lvl3pPr>
              <a:defRPr sz="1400"/>
            </a:lvl3pPr>
            <a:lvl4pPr>
              <a:defRPr sz="1800"/>
            </a:lvl4pPr>
            <a:lvl5pPr>
              <a:defRPr sz="16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9" name="Tijdelijke aanduiding voor voettekst 3"/>
          <p:cNvSpPr>
            <a:spLocks noGrp="1"/>
          </p:cNvSpPr>
          <p:nvPr>
            <p:ph type="ftr" sz="quarter" idx="3"/>
          </p:nvPr>
        </p:nvSpPr>
        <p:spPr>
          <a:xfrm>
            <a:off x="475812" y="4862517"/>
            <a:ext cx="7042588" cy="204788"/>
          </a:xfrm>
          <a:prstGeom prst="rect">
            <a:avLst/>
          </a:prstGeom>
        </p:spPr>
        <p:txBody>
          <a:bodyPr vert="horz" lIns="0" tIns="45720" rIns="0" bIns="45720" rtlCol="0" anchor="ctr"/>
          <a:lstStyle>
            <a:lvl1pPr algn="l">
              <a:defRPr sz="1200">
                <a:solidFill>
                  <a:srgbClr val="7F7F7F"/>
                </a:solidFill>
              </a:defRPr>
            </a:lvl1pPr>
          </a:lstStyle>
          <a:p>
            <a:endParaRPr lang="nl-NL"/>
          </a:p>
        </p:txBody>
      </p:sp>
    </p:spTree>
    <p:extLst>
      <p:ext uri="{BB962C8B-B14F-4D97-AF65-F5344CB8AC3E}">
        <p14:creationId xmlns:p14="http://schemas.microsoft.com/office/powerpoint/2010/main" val="369601930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nl-NL" dirty="0" smtClean="0"/>
              <a:t>Klik om een titel te maken</a:t>
            </a:r>
            <a:endParaRPr lang="nl-NL" dirty="0"/>
          </a:p>
        </p:txBody>
      </p:sp>
      <p:sp>
        <p:nvSpPr>
          <p:cNvPr id="3" name="Tijdelijke aanduiding voor dianummer 2"/>
          <p:cNvSpPr>
            <a:spLocks noGrp="1"/>
          </p:cNvSpPr>
          <p:nvPr>
            <p:ph type="sldNum" sz="quarter" idx="10"/>
          </p:nvPr>
        </p:nvSpPr>
        <p:spPr>
          <a:xfrm>
            <a:off x="7637464" y="4862517"/>
            <a:ext cx="642937" cy="204788"/>
          </a:xfrm>
        </p:spPr>
        <p:txBody>
          <a:bodyPr/>
          <a:lstStyle>
            <a:lvl1pPr>
              <a:defRPr>
                <a:solidFill>
                  <a:srgbClr val="5E6A71"/>
                </a:solidFill>
              </a:defRPr>
            </a:lvl1pPr>
          </a:lstStyle>
          <a:p>
            <a:fld id="{4821C4A5-98F2-7545-875B-39B2F4500447}" type="slidenum">
              <a:rPr lang="nl-NL" smtClean="0"/>
              <a:pPr/>
              <a:t>‹nr.›</a:t>
            </a:fld>
            <a:endParaRPr lang="nl-NL"/>
          </a:p>
        </p:txBody>
      </p:sp>
      <p:sp>
        <p:nvSpPr>
          <p:cNvPr id="4" name="Tijdelijke aanduiding voor voettekst 3"/>
          <p:cNvSpPr>
            <a:spLocks noGrp="1"/>
          </p:cNvSpPr>
          <p:nvPr>
            <p:ph type="ftr" sz="quarter" idx="3"/>
          </p:nvPr>
        </p:nvSpPr>
        <p:spPr>
          <a:xfrm>
            <a:off x="475812" y="4862517"/>
            <a:ext cx="7042588" cy="204788"/>
          </a:xfrm>
          <a:prstGeom prst="rect">
            <a:avLst/>
          </a:prstGeom>
        </p:spPr>
        <p:txBody>
          <a:bodyPr vert="horz" lIns="0" tIns="45720" rIns="0" bIns="45720" rtlCol="0" anchor="ctr"/>
          <a:lstStyle>
            <a:lvl1pPr algn="l">
              <a:defRPr sz="1200">
                <a:solidFill>
                  <a:srgbClr val="5E6A71"/>
                </a:solidFill>
              </a:defRPr>
            </a:lvl1pPr>
          </a:lstStyle>
          <a:p>
            <a:endParaRPr lang="nl-NL"/>
          </a:p>
        </p:txBody>
      </p:sp>
    </p:spTree>
    <p:extLst>
      <p:ext uri="{BB962C8B-B14F-4D97-AF65-F5344CB8AC3E}">
        <p14:creationId xmlns:p14="http://schemas.microsoft.com/office/powerpoint/2010/main" val="1992342286"/>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75814" y="191292"/>
            <a:ext cx="7042586" cy="875509"/>
          </a:xfrm>
          <a:prstGeom prst="rect">
            <a:avLst/>
          </a:prstGeom>
        </p:spPr>
        <p:txBody>
          <a:bodyPr vert="horz" lIns="0" tIns="0" rIns="0" bIns="0" rtlCol="0" anchor="ctr">
            <a:noAutofit/>
          </a:bodyPr>
          <a:lstStyle/>
          <a:p>
            <a:endParaRPr lang="nl-NL" dirty="0"/>
          </a:p>
        </p:txBody>
      </p:sp>
      <p:sp>
        <p:nvSpPr>
          <p:cNvPr id="5" name="Kader 4" hidden="1"/>
          <p:cNvSpPr/>
          <p:nvPr/>
        </p:nvSpPr>
        <p:spPr>
          <a:xfrm>
            <a:off x="-540568" y="-408592"/>
            <a:ext cx="10225136" cy="5960686"/>
          </a:xfrm>
          <a:prstGeom prst="frame">
            <a:avLst>
              <a:gd name="adj1" fmla="val 6674"/>
            </a:avLst>
          </a:prstGeom>
          <a:noFill/>
          <a:ln w="6350" cap="flat" cmpd="sng" algn="ctr">
            <a:solidFill>
              <a:schemeClr val="accent2"/>
            </a:solidFill>
            <a:prstDash val="solid"/>
          </a:ln>
          <a:effectLst/>
        </p:spPr>
        <p:txBody>
          <a:bodyPr rot="0" spcFirstLastPara="0" vertOverflow="overflow" horzOverflow="overflow" vert="horz" wrap="square" lIns="91440" tIns="36000" rIns="91440" bIns="72000" numCol="1" spcCol="0" rtlCol="0" fromWordArt="0" anchor="ctr" anchorCtr="0" forceAA="0" compatLnSpc="1">
            <a:prstTxWarp prst="textNoShape">
              <a:avLst/>
            </a:prstTxWarp>
            <a:noAutofit/>
          </a:bodyPr>
          <a:lstStyle/>
          <a:p>
            <a:pPr marL="0" marR="0" indent="0" algn="ctr" defTabSz="914400" eaLnBrk="1" fontAlgn="auto" latinLnBrk="0" hangingPunct="1">
              <a:lnSpc>
                <a:spcPct val="110000"/>
              </a:lnSpc>
              <a:spcBef>
                <a:spcPts val="0"/>
              </a:spcBef>
              <a:spcAft>
                <a:spcPts val="0"/>
              </a:spcAft>
              <a:buClrTx/>
              <a:buSzTx/>
              <a:buFontTx/>
              <a:buNone/>
              <a:tabLst/>
            </a:pPr>
            <a:endParaRPr kumimoji="0" lang="nl-NL" sz="1800" b="0" i="0" u="none" strike="noStrike" kern="0" cap="none" spc="0" normalizeH="0" baseline="0" noProof="0" dirty="0">
              <a:ln>
                <a:noFill/>
              </a:ln>
              <a:solidFill>
                <a:srgbClr val="000000"/>
              </a:solidFill>
              <a:effectLst/>
              <a:uLnTx/>
              <a:uFillTx/>
              <a:latin typeface="Myriad Pro"/>
              <a:ea typeface="+mn-ea"/>
              <a:cs typeface="Myriad Pro"/>
            </a:endParaRPr>
          </a:p>
        </p:txBody>
      </p:sp>
      <p:sp>
        <p:nvSpPr>
          <p:cNvPr id="7" name="Tijdelijke aanduiding voor dianummer 6"/>
          <p:cNvSpPr>
            <a:spLocks noGrp="1"/>
          </p:cNvSpPr>
          <p:nvPr>
            <p:ph type="sldNum" sz="quarter" idx="4"/>
          </p:nvPr>
        </p:nvSpPr>
        <p:spPr>
          <a:xfrm>
            <a:off x="7637464" y="4862517"/>
            <a:ext cx="642937" cy="204788"/>
          </a:xfrm>
          <a:prstGeom prst="rect">
            <a:avLst/>
          </a:prstGeom>
        </p:spPr>
        <p:txBody>
          <a:bodyPr vert="horz" lIns="91440" tIns="45720" rIns="0" bIns="45720" rtlCol="0" anchor="ctr"/>
          <a:lstStyle>
            <a:lvl1pPr algn="r">
              <a:defRPr sz="1200">
                <a:solidFill>
                  <a:srgbClr val="5E6A71"/>
                </a:solidFill>
              </a:defRPr>
            </a:lvl1pPr>
          </a:lstStyle>
          <a:p>
            <a:fld id="{4821C4A5-98F2-7545-875B-39B2F4500447}" type="slidenum">
              <a:rPr lang="nl-NL" smtClean="0"/>
              <a:pPr/>
              <a:t>‹nr.›</a:t>
            </a:fld>
            <a:endParaRPr lang="nl-NL"/>
          </a:p>
        </p:txBody>
      </p:sp>
      <p:sp>
        <p:nvSpPr>
          <p:cNvPr id="8" name="Tijdelijke aanduiding voor tekst 7"/>
          <p:cNvSpPr>
            <a:spLocks noGrp="1"/>
          </p:cNvSpPr>
          <p:nvPr>
            <p:ph type="body" idx="1"/>
          </p:nvPr>
        </p:nvSpPr>
        <p:spPr>
          <a:xfrm>
            <a:off x="475812" y="1337072"/>
            <a:ext cx="7804588" cy="3429000"/>
          </a:xfrm>
          <a:prstGeom prst="rect">
            <a:avLst/>
          </a:prstGeom>
        </p:spPr>
        <p:txBody>
          <a:bodyPr vert="horz" lIns="0" tIns="45720" rIns="0" bIns="45720" rtlCol="0">
            <a:noAutofit/>
          </a:bodyPr>
          <a:lstStyle/>
          <a:p>
            <a:pPr lvl="0"/>
            <a:r>
              <a:rPr lang="en-US" dirty="0" err="1"/>
              <a:t>Klik</a:t>
            </a:r>
            <a:r>
              <a:rPr lang="en-US" dirty="0"/>
              <a:t> </a:t>
            </a:r>
            <a:r>
              <a:rPr lang="en-US" dirty="0" err="1"/>
              <a:t>om</a:t>
            </a:r>
            <a:r>
              <a:rPr lang="en-US" dirty="0"/>
              <a:t> de </a:t>
            </a:r>
            <a:r>
              <a:rPr lang="en-US" dirty="0" err="1"/>
              <a:t>tekststijl</a:t>
            </a:r>
            <a:r>
              <a:rPr lang="en-US" dirty="0"/>
              <a:t> van het model </a:t>
            </a:r>
            <a:r>
              <a:rPr lang="en-US" dirty="0" err="1"/>
              <a:t>te</a:t>
            </a:r>
            <a:r>
              <a:rPr lang="en-US" dirty="0"/>
              <a:t> </a:t>
            </a:r>
            <a:r>
              <a:rPr lang="en-US" dirty="0" err="1"/>
              <a:t>bewerken</a:t>
            </a:r>
            <a:endParaRPr lang="en-US" dirty="0"/>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en-US" dirty="0"/>
          </a:p>
          <a:p>
            <a:pPr lvl="5"/>
            <a:r>
              <a:rPr lang="en-US" dirty="0" err="1"/>
              <a:t>Zesde</a:t>
            </a:r>
            <a:r>
              <a:rPr lang="en-US" dirty="0"/>
              <a:t> </a:t>
            </a:r>
            <a:r>
              <a:rPr lang="en-US" dirty="0" err="1"/>
              <a:t>niveau</a:t>
            </a:r>
            <a:endParaRPr lang="en-US" dirty="0"/>
          </a:p>
          <a:p>
            <a:pPr lvl="6"/>
            <a:r>
              <a:rPr lang="en-US" dirty="0" err="1"/>
              <a:t>Zevende</a:t>
            </a:r>
            <a:r>
              <a:rPr lang="en-US" dirty="0"/>
              <a:t> </a:t>
            </a:r>
            <a:r>
              <a:rPr lang="en-US" dirty="0" err="1"/>
              <a:t>niveau</a:t>
            </a:r>
            <a:endParaRPr lang="en-US" dirty="0"/>
          </a:p>
        </p:txBody>
      </p:sp>
      <p:pic>
        <p:nvPicPr>
          <p:cNvPr id="3" name="Afbeelding 2" descr="RB_logo_rgb.png"/>
          <p:cNvPicPr>
            <a:picLocks/>
          </p:cNvPicPr>
          <p:nvPr/>
        </p:nvPicPr>
        <p:blipFill>
          <a:blip r:embed="rId27" cstate="screen">
            <a:extLst>
              <a:ext uri="{28A0092B-C50C-407E-A947-70E740481C1C}">
                <a14:useLocalDpi xmlns:a14="http://schemas.microsoft.com/office/drawing/2010/main"/>
              </a:ext>
            </a:extLst>
          </a:blip>
          <a:stretch>
            <a:fillRect/>
          </a:stretch>
        </p:blipFill>
        <p:spPr>
          <a:xfrm>
            <a:off x="7939840" y="273600"/>
            <a:ext cx="612000" cy="755999"/>
          </a:xfrm>
          <a:prstGeom prst="rect">
            <a:avLst/>
          </a:prstGeom>
        </p:spPr>
      </p:pic>
      <p:sp>
        <p:nvSpPr>
          <p:cNvPr id="4" name="Tijdelijke aanduiding voor voettekst 3"/>
          <p:cNvSpPr>
            <a:spLocks noGrp="1"/>
          </p:cNvSpPr>
          <p:nvPr>
            <p:ph type="ftr" sz="quarter" idx="3"/>
          </p:nvPr>
        </p:nvSpPr>
        <p:spPr>
          <a:xfrm>
            <a:off x="475812" y="4862517"/>
            <a:ext cx="7042588" cy="204788"/>
          </a:xfrm>
          <a:prstGeom prst="rect">
            <a:avLst/>
          </a:prstGeom>
        </p:spPr>
        <p:txBody>
          <a:bodyPr vert="horz" lIns="0" tIns="45720" rIns="0" bIns="45720" rtlCol="0" anchor="ctr"/>
          <a:lstStyle>
            <a:lvl1pPr algn="l">
              <a:defRPr sz="1200">
                <a:solidFill>
                  <a:srgbClr val="5E6A71"/>
                </a:solidFill>
              </a:defRPr>
            </a:lvl1pPr>
          </a:lstStyle>
          <a:p>
            <a:endParaRPr lang="nl-NL"/>
          </a:p>
        </p:txBody>
      </p:sp>
    </p:spTree>
    <p:extLst>
      <p:ext uri="{BB962C8B-B14F-4D97-AF65-F5344CB8AC3E}">
        <p14:creationId xmlns:p14="http://schemas.microsoft.com/office/powerpoint/2010/main" val="377206159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49" r:id="rId13"/>
    <p:sldLayoutId id="2147483650" r:id="rId14"/>
    <p:sldLayoutId id="2147483669" r:id="rId15"/>
    <p:sldLayoutId id="2147483651" r:id="rId16"/>
    <p:sldLayoutId id="2147483662" r:id="rId17"/>
    <p:sldLayoutId id="2147483663" r:id="rId18"/>
    <p:sldLayoutId id="2147483664" r:id="rId19"/>
    <p:sldLayoutId id="2147483670" r:id="rId20"/>
    <p:sldLayoutId id="2147483659" r:id="rId21"/>
    <p:sldLayoutId id="2147483654" r:id="rId22"/>
    <p:sldLayoutId id="2147483671" r:id="rId23"/>
    <p:sldLayoutId id="2147483672" r:id="rId24"/>
    <p:sldLayoutId id="2147483686" r:id="rId25"/>
  </p:sldLayoutIdLst>
  <p:transition>
    <p:fade/>
  </p:transition>
  <p:timing>
    <p:tnLst>
      <p:par>
        <p:cTn id="1" dur="indefinite" restart="never" nodeType="tmRoot"/>
      </p:par>
    </p:tnLst>
  </p:timing>
  <p:hf hdr="0" ftr="0" dt="0"/>
  <p:txStyles>
    <p:titleStyle>
      <a:lvl1pPr algn="l" defTabSz="456999" rtl="0" eaLnBrk="1" latinLnBrk="0" hangingPunct="1">
        <a:lnSpc>
          <a:spcPct val="90000"/>
        </a:lnSpc>
        <a:spcBef>
          <a:spcPct val="0"/>
        </a:spcBef>
        <a:buNone/>
        <a:defRPr sz="3600" b="0" i="0" kern="1200">
          <a:solidFill>
            <a:schemeClr val="tx2"/>
          </a:solidFill>
          <a:latin typeface="+mj-lt"/>
          <a:ea typeface="+mj-ea"/>
          <a:cs typeface="Myriad Pro Light"/>
        </a:defRPr>
      </a:lvl1pPr>
    </p:titleStyle>
    <p:bodyStyle>
      <a:lvl1pPr marL="220663" marR="0" indent="-220663" algn="l" defTabSz="914400" rtl="0" eaLnBrk="1" fontAlgn="auto" latinLnBrk="0" hangingPunct="1">
        <a:lnSpc>
          <a:spcPct val="100000"/>
        </a:lnSpc>
        <a:spcBef>
          <a:spcPct val="20000"/>
        </a:spcBef>
        <a:spcAft>
          <a:spcPts val="0"/>
        </a:spcAft>
        <a:buClr>
          <a:schemeClr val="accent2"/>
        </a:buClr>
        <a:buSzPct val="90000"/>
        <a:buFont typeface="Lucida Grande"/>
        <a:buChar char="•"/>
        <a:tabLst/>
        <a:defRPr kumimoji="0" lang="nl-NL" sz="2000" b="0" i="0" u="none" strike="noStrike" kern="1200" cap="none" spc="0" normalizeH="0" baseline="0" noProof="0">
          <a:ln>
            <a:noFill/>
          </a:ln>
          <a:solidFill>
            <a:schemeClr val="tx1"/>
          </a:solidFill>
          <a:effectLst/>
          <a:uLnTx/>
          <a:uFillTx/>
          <a:latin typeface="+mn-lt"/>
          <a:ea typeface="+mn-ea"/>
          <a:cs typeface="Myriad Pro Light" pitchFamily="34" charset="0"/>
        </a:defRPr>
      </a:lvl1pPr>
      <a:lvl2pPr marL="449263" marR="0" indent="-246063" algn="l" defTabSz="914400" rtl="0" eaLnBrk="1" fontAlgn="auto" latinLnBrk="0" hangingPunct="1">
        <a:lnSpc>
          <a:spcPct val="100000"/>
        </a:lnSpc>
        <a:spcBef>
          <a:spcPct val="20000"/>
        </a:spcBef>
        <a:spcAft>
          <a:spcPts val="0"/>
        </a:spcAft>
        <a:buClr>
          <a:schemeClr val="tx2"/>
        </a:buClr>
        <a:buSzPct val="90000"/>
        <a:buFont typeface="Lucida Grande"/>
        <a:buChar char="•"/>
        <a:tabLst/>
        <a:defRPr kumimoji="0" lang="nl-NL" sz="1800" b="0" i="0" u="none" strike="noStrike" kern="1200" cap="none" spc="0" normalizeH="0" baseline="0" noProof="0">
          <a:ln>
            <a:noFill/>
          </a:ln>
          <a:solidFill>
            <a:srgbClr val="000000"/>
          </a:solidFill>
          <a:effectLst/>
          <a:uLnTx/>
          <a:uFillTx/>
          <a:latin typeface="+mn-lt"/>
          <a:ea typeface="+mn-ea"/>
          <a:cs typeface="Myriad Pro Light" pitchFamily="34" charset="0"/>
        </a:defRPr>
      </a:lvl2pPr>
      <a:lvl3pPr marL="627063" marR="0" indent="-177800" algn="l" defTabSz="914400" rtl="0" eaLnBrk="1" fontAlgn="auto" latinLnBrk="0" hangingPunct="1">
        <a:lnSpc>
          <a:spcPct val="100000"/>
        </a:lnSpc>
        <a:spcBef>
          <a:spcPct val="20000"/>
        </a:spcBef>
        <a:spcAft>
          <a:spcPts val="0"/>
        </a:spcAft>
        <a:buClr>
          <a:schemeClr val="accent2"/>
        </a:buClr>
        <a:buSzPct val="90000"/>
        <a:buFont typeface="Lucida Grande"/>
        <a:buChar char="•"/>
        <a:tabLst/>
        <a:defRPr kumimoji="0" lang="nl-NL" sz="1600" b="0" i="0" u="none" strike="noStrike" kern="1200" cap="none" spc="0" normalizeH="0" baseline="0" noProof="0">
          <a:ln>
            <a:noFill/>
          </a:ln>
          <a:solidFill>
            <a:prstClr val="black"/>
          </a:solidFill>
          <a:effectLst/>
          <a:uLnTx/>
          <a:uFillTx/>
          <a:latin typeface="+mn-lt"/>
          <a:ea typeface="+mn-ea"/>
          <a:cs typeface="Mongolian Baiti" pitchFamily="66" charset="0"/>
        </a:defRPr>
      </a:lvl3pPr>
      <a:lvl4pPr marL="0" marR="0" indent="0" algn="l" defTabSz="914400" rtl="0" eaLnBrk="1" fontAlgn="auto" latinLnBrk="0" hangingPunct="1">
        <a:lnSpc>
          <a:spcPct val="100000"/>
        </a:lnSpc>
        <a:spcBef>
          <a:spcPct val="20000"/>
        </a:spcBef>
        <a:spcAft>
          <a:spcPts val="0"/>
        </a:spcAft>
        <a:buClr>
          <a:srgbClr val="FF6600"/>
        </a:buClr>
        <a:buSzTx/>
        <a:buFont typeface="Arial" pitchFamily="34" charset="0"/>
        <a:buNone/>
        <a:tabLst/>
        <a:defRPr kumimoji="0" lang="nl-NL" sz="2000" b="1" i="1" u="none" strike="noStrike" kern="1200" cap="none" spc="0" normalizeH="0" baseline="0" noProof="0">
          <a:ln>
            <a:noFill/>
          </a:ln>
          <a:solidFill>
            <a:schemeClr val="accent2"/>
          </a:solidFill>
          <a:effectLst/>
          <a:uLnTx/>
          <a:uFillTx/>
          <a:latin typeface="+mn-lt"/>
          <a:ea typeface="+mn-ea"/>
          <a:cs typeface="Mongolian Baiti" pitchFamily="66" charset="0"/>
        </a:defRPr>
      </a:lvl4pPr>
      <a:lvl5pPr marL="1588" marR="0" indent="0" algn="l" defTabSz="914400" rtl="0" eaLnBrk="1" fontAlgn="auto" latinLnBrk="0" hangingPunct="1">
        <a:lnSpc>
          <a:spcPct val="100000"/>
        </a:lnSpc>
        <a:spcBef>
          <a:spcPct val="20000"/>
        </a:spcBef>
        <a:spcAft>
          <a:spcPts val="0"/>
        </a:spcAft>
        <a:buClrTx/>
        <a:buSzTx/>
        <a:buFont typeface="Arial"/>
        <a:buNone/>
        <a:tabLst/>
        <a:defRPr kumimoji="0" lang="nl-NL" sz="1800" b="1" i="1" u="none" strike="noStrike" kern="1200" cap="none" spc="0" normalizeH="0" baseline="0" noProof="0">
          <a:ln>
            <a:noFill/>
          </a:ln>
          <a:solidFill>
            <a:schemeClr val="tx2"/>
          </a:solidFill>
          <a:effectLst/>
          <a:uLnTx/>
          <a:uFillTx/>
          <a:latin typeface="+mn-lt"/>
          <a:ea typeface="+mn-ea"/>
          <a:cs typeface="Mongolian Baiti" pitchFamily="66" charset="0"/>
        </a:defRPr>
      </a:lvl5pPr>
      <a:lvl6pPr marL="177800" indent="-177800" algn="l" defTabSz="456999" rtl="0" eaLnBrk="1" latinLnBrk="0" hangingPunct="1">
        <a:lnSpc>
          <a:spcPct val="90000"/>
        </a:lnSpc>
        <a:spcBef>
          <a:spcPct val="20000"/>
        </a:spcBef>
        <a:buFont typeface="Arial"/>
        <a:buChar char="•"/>
        <a:defRPr sz="1600" kern="1200">
          <a:solidFill>
            <a:schemeClr val="tx1"/>
          </a:solidFill>
          <a:latin typeface="+mn-lt"/>
          <a:ea typeface="+mn-ea"/>
          <a:cs typeface="+mn-cs"/>
        </a:defRPr>
      </a:lvl6pPr>
      <a:lvl7pPr marL="177800" indent="-177800" algn="l" defTabSz="456999" rtl="0" eaLnBrk="1" latinLnBrk="0" hangingPunct="1">
        <a:lnSpc>
          <a:spcPct val="90000"/>
        </a:lnSpc>
        <a:spcBef>
          <a:spcPct val="20000"/>
        </a:spcBef>
        <a:buFont typeface="Arial"/>
        <a:buChar char="•"/>
        <a:defRPr sz="1600" kern="1200">
          <a:solidFill>
            <a:schemeClr val="tx1"/>
          </a:solidFill>
          <a:latin typeface="+mn-lt"/>
          <a:ea typeface="+mn-ea"/>
          <a:cs typeface="+mn-cs"/>
        </a:defRPr>
      </a:lvl7pPr>
      <a:lvl8pPr marL="3427495" indent="-228500" algn="l" defTabSz="456999" rtl="0" eaLnBrk="1" latinLnBrk="0" hangingPunct="1">
        <a:spcBef>
          <a:spcPct val="20000"/>
        </a:spcBef>
        <a:buFont typeface="Arial"/>
        <a:buChar char="•"/>
        <a:defRPr sz="2000" kern="1200">
          <a:solidFill>
            <a:schemeClr val="tx1"/>
          </a:solidFill>
          <a:latin typeface="+mn-lt"/>
          <a:ea typeface="+mn-ea"/>
          <a:cs typeface="+mn-cs"/>
        </a:defRPr>
      </a:lvl8pPr>
      <a:lvl9pPr marL="3884495" indent="-228500" algn="l" defTabSz="45699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6999" rtl="0" eaLnBrk="1" latinLnBrk="0" hangingPunct="1">
        <a:defRPr sz="1800" kern="1200">
          <a:solidFill>
            <a:schemeClr val="tx1"/>
          </a:solidFill>
          <a:latin typeface="+mn-lt"/>
          <a:ea typeface="+mn-ea"/>
          <a:cs typeface="+mn-cs"/>
        </a:defRPr>
      </a:lvl1pPr>
      <a:lvl2pPr marL="456999" algn="l" defTabSz="456999" rtl="0" eaLnBrk="1" latinLnBrk="0" hangingPunct="1">
        <a:defRPr sz="1800" kern="1200">
          <a:solidFill>
            <a:schemeClr val="tx1"/>
          </a:solidFill>
          <a:latin typeface="+mn-lt"/>
          <a:ea typeface="+mn-ea"/>
          <a:cs typeface="+mn-cs"/>
        </a:defRPr>
      </a:lvl2pPr>
      <a:lvl3pPr marL="913999" algn="l" defTabSz="456999" rtl="0" eaLnBrk="1" latinLnBrk="0" hangingPunct="1">
        <a:defRPr sz="1800" kern="1200">
          <a:solidFill>
            <a:schemeClr val="tx1"/>
          </a:solidFill>
          <a:latin typeface="+mn-lt"/>
          <a:ea typeface="+mn-ea"/>
          <a:cs typeface="+mn-cs"/>
        </a:defRPr>
      </a:lvl3pPr>
      <a:lvl4pPr marL="1370998" algn="l" defTabSz="456999" rtl="0" eaLnBrk="1" latinLnBrk="0" hangingPunct="1">
        <a:defRPr sz="1800" kern="1200">
          <a:solidFill>
            <a:schemeClr val="tx1"/>
          </a:solidFill>
          <a:latin typeface="+mn-lt"/>
          <a:ea typeface="+mn-ea"/>
          <a:cs typeface="+mn-cs"/>
        </a:defRPr>
      </a:lvl4pPr>
      <a:lvl5pPr marL="1827997" algn="l" defTabSz="456999" rtl="0" eaLnBrk="1" latinLnBrk="0" hangingPunct="1">
        <a:defRPr sz="1800" kern="1200">
          <a:solidFill>
            <a:schemeClr val="tx1"/>
          </a:solidFill>
          <a:latin typeface="+mn-lt"/>
          <a:ea typeface="+mn-ea"/>
          <a:cs typeface="+mn-cs"/>
        </a:defRPr>
      </a:lvl5pPr>
      <a:lvl6pPr marL="2284997" algn="l" defTabSz="456999" rtl="0" eaLnBrk="1" latinLnBrk="0" hangingPunct="1">
        <a:defRPr sz="1800" kern="1200">
          <a:solidFill>
            <a:schemeClr val="tx1"/>
          </a:solidFill>
          <a:latin typeface="+mn-lt"/>
          <a:ea typeface="+mn-ea"/>
          <a:cs typeface="+mn-cs"/>
        </a:defRPr>
      </a:lvl6pPr>
      <a:lvl7pPr marL="2741997" algn="l" defTabSz="456999" rtl="0" eaLnBrk="1" latinLnBrk="0" hangingPunct="1">
        <a:defRPr sz="1800" kern="1200">
          <a:solidFill>
            <a:schemeClr val="tx1"/>
          </a:solidFill>
          <a:latin typeface="+mn-lt"/>
          <a:ea typeface="+mn-ea"/>
          <a:cs typeface="+mn-cs"/>
        </a:defRPr>
      </a:lvl7pPr>
      <a:lvl8pPr marL="3198995" algn="l" defTabSz="456999" rtl="0" eaLnBrk="1" latinLnBrk="0" hangingPunct="1">
        <a:defRPr sz="1800" kern="1200">
          <a:solidFill>
            <a:schemeClr val="tx1"/>
          </a:solidFill>
          <a:latin typeface="+mn-lt"/>
          <a:ea typeface="+mn-ea"/>
          <a:cs typeface="+mn-cs"/>
        </a:defRPr>
      </a:lvl8pPr>
      <a:lvl9pPr marL="3655995" algn="l" defTabSz="45699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chart" Target="../charts/chart10.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1.png"/><Relationship Id="rId4" Type="http://schemas.openxmlformats.org/officeDocument/2006/relationships/chart" Target="../charts/char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7.jpg"/><Relationship Id="rId7" Type="http://schemas.openxmlformats.org/officeDocument/2006/relationships/chart" Target="../charts/chart3.xml"/><Relationship Id="rId12"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chart" Target="../charts/chart2.xml"/><Relationship Id="rId11" Type="http://schemas.openxmlformats.org/officeDocument/2006/relationships/image" Target="../media/image11.png"/><Relationship Id="rId5" Type="http://schemas.openxmlformats.org/officeDocument/2006/relationships/image" Target="../media/image8.JPG"/><Relationship Id="rId10" Type="http://schemas.openxmlformats.org/officeDocument/2006/relationships/image" Target="../media/image10.PNG"/><Relationship Id="rId4" Type="http://schemas.openxmlformats.org/officeDocument/2006/relationships/chart" Target="../charts/chart1.xml"/><Relationship Id="rId9" Type="http://schemas.openxmlformats.org/officeDocument/2006/relationships/chart" Target="../charts/char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chart" Target="../charts/chart6.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8" Type="http://schemas.openxmlformats.org/officeDocument/2006/relationships/hyperlink" Target="http://www.google.nl/url?sa=i&amp;rct=j&amp;q=&amp;esrc=s&amp;source=images&amp;cd=&amp;cad=rja&amp;uact=8&amp;ved=0ahUKEwjyrsS6q7XKAhXDGg4KHW82A4MQjRwIBw&amp;url=http://www.clipartbest.com/oil-rig-logos&amp;bvm=bv.112064104,d.d24&amp;psig=AFQjCNGpNB5nfPFWlfWpmP63vnQc_bLKig&amp;ust=1453274470615038" TargetMode="External"/><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hyperlink" Target="https://www.google.nl/url?sa=i&amp;rct=j&amp;q=&amp;esrc=s&amp;source=images&amp;cd=&amp;cad=rja&amp;uact=8&amp;ved=0ahUKEwjC5aarnLXKAhVHlQ8KHcUEClAQjRwIBw&amp;url=https://logopond.com/gallery/detail/172019&amp;bvm=bv.112064104,d.d24&amp;psig=AFQjCNHBsisX0kL-yLpLrqoi1Zp551WbxQ&amp;ust=1453270403132254" TargetMode="External"/><Relationship Id="rId5" Type="http://schemas.openxmlformats.org/officeDocument/2006/relationships/image" Target="../media/image15.jpeg"/><Relationship Id="rId4" Type="http://schemas.openxmlformats.org/officeDocument/2006/relationships/hyperlink" Target="http://www.google.nl/url?sa=i&amp;rct=j&amp;q=&amp;esrc=s&amp;source=images&amp;cd=&amp;cad=rja&amp;uact=8&amp;ved=0ahUKEwjd3eWQnLXKAhXBqQ4KHfTLAGkQjRwIBw&amp;url=http://www.trademarkia.com/company-newlight-technologies-llc-869151-page-1-2&amp;psig=AFQjCNGasDjGqM-yhsJXlxU3wQ1qR6b8YQ&amp;ust=1453270357016626" TargetMode="External"/><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1342" b="31342"/>
          <a:stretch>
            <a:fillRect/>
          </a:stretch>
        </p:blipFill>
        <p:spPr/>
      </p:pic>
      <p:sp>
        <p:nvSpPr>
          <p:cNvPr id="3" name="Ondertitel 2"/>
          <p:cNvSpPr>
            <a:spLocks noGrp="1"/>
          </p:cNvSpPr>
          <p:nvPr>
            <p:ph type="subTitle" idx="1"/>
          </p:nvPr>
        </p:nvSpPr>
        <p:spPr/>
        <p:txBody>
          <a:bodyPr/>
          <a:lstStyle/>
          <a:p>
            <a:r>
              <a:rPr lang="nl-NL" dirty="0" smtClean="0"/>
              <a:t>Januari 2016</a:t>
            </a:r>
            <a:endParaRPr lang="nl-NL" dirty="0"/>
          </a:p>
        </p:txBody>
      </p:sp>
      <p:sp>
        <p:nvSpPr>
          <p:cNvPr id="4" name="Tijdelijke aanduiding voor tekst 3"/>
          <p:cNvSpPr>
            <a:spLocks noGrp="1"/>
          </p:cNvSpPr>
          <p:nvPr>
            <p:ph type="body" sz="quarter" idx="11"/>
          </p:nvPr>
        </p:nvSpPr>
        <p:spPr/>
        <p:txBody>
          <a:bodyPr/>
          <a:lstStyle/>
          <a:p>
            <a:r>
              <a:rPr lang="nl-NL" dirty="0" smtClean="0"/>
              <a:t>Particulieren &amp; Private Banking</a:t>
            </a:r>
            <a:endParaRPr lang="nl-NL" dirty="0"/>
          </a:p>
        </p:txBody>
      </p:sp>
      <p:sp>
        <p:nvSpPr>
          <p:cNvPr id="2" name="Titel 1"/>
          <p:cNvSpPr>
            <a:spLocks noGrp="1"/>
          </p:cNvSpPr>
          <p:nvPr>
            <p:ph type="title"/>
          </p:nvPr>
        </p:nvSpPr>
        <p:spPr>
          <a:xfrm>
            <a:off x="-57150" y="2223083"/>
            <a:ext cx="6843843" cy="1197504"/>
          </a:xfrm>
        </p:spPr>
        <p:txBody>
          <a:bodyPr/>
          <a:lstStyle/>
          <a:p>
            <a:r>
              <a:rPr lang="nl-NL" dirty="0" smtClean="0"/>
              <a:t>The Big Picture </a:t>
            </a:r>
            <a:br>
              <a:rPr lang="nl-NL" dirty="0" smtClean="0"/>
            </a:br>
            <a:r>
              <a:rPr lang="nl-NL" dirty="0" smtClean="0"/>
              <a:t>Rabo Beheerd Beleggen fondsen</a:t>
            </a:r>
            <a:endParaRPr lang="nl-NL" dirty="0"/>
          </a:p>
        </p:txBody>
      </p:sp>
      <p:pic>
        <p:nvPicPr>
          <p:cNvPr id="7" name="Picture 2" descr="C:\Users\DieperinkHJ\AppData\Local\Microsoft\Windows\Temporary Internet Files\Content.IE5\HLE0TEY6\Rabobank-icoon-private-banking-light-64x64-RGB[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66" y="4690528"/>
            <a:ext cx="406349" cy="412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03553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71650" y="191292"/>
            <a:ext cx="5746750" cy="875509"/>
          </a:xfrm>
        </p:spPr>
        <p:txBody>
          <a:bodyPr/>
          <a:lstStyle/>
          <a:p>
            <a:r>
              <a:rPr lang="nl-NL" dirty="0" smtClean="0"/>
              <a:t>Assetmix</a:t>
            </a:r>
            <a:endParaRPr lang="nl-NL" dirty="0"/>
          </a:p>
        </p:txBody>
      </p:sp>
      <p:sp>
        <p:nvSpPr>
          <p:cNvPr id="3" name="Tijdelijke aanduiding voor dianummer 2"/>
          <p:cNvSpPr>
            <a:spLocks noGrp="1"/>
          </p:cNvSpPr>
          <p:nvPr>
            <p:ph type="sldNum" sz="quarter" idx="10"/>
          </p:nvPr>
        </p:nvSpPr>
        <p:spPr/>
        <p:txBody>
          <a:bodyPr/>
          <a:lstStyle/>
          <a:p>
            <a:fld id="{4821C4A5-98F2-7545-875B-39B2F4500447}" type="slidenum">
              <a:rPr lang="nl-NL" smtClean="0"/>
              <a:pPr/>
              <a:t>10</a:t>
            </a:fld>
            <a:endParaRPr lang="nl-NL"/>
          </a:p>
        </p:txBody>
      </p:sp>
      <p:pic>
        <p:nvPicPr>
          <p:cNvPr id="4" name="Picture 3" descr="C:\Users\DieperinkHJ\AppData\Local\Microsoft\Windows\Temporary Internet Files\Content.IE5\LRXT8MY0\IM_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436" y="191292"/>
            <a:ext cx="1032964" cy="101796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ijdelijke aanduiding voor inhoud 6"/>
          <p:cNvGraphicFramePr>
            <a:graphicFrameLocks noGrp="1"/>
          </p:cNvGraphicFramePr>
          <p:nvPr>
            <p:ph sz="quarter" idx="11"/>
            <p:extLst>
              <p:ext uri="{D42A27DB-BD31-4B8C-83A1-F6EECF244321}">
                <p14:modId xmlns:p14="http://schemas.microsoft.com/office/powerpoint/2010/main" val="1513080267"/>
              </p:ext>
            </p:extLst>
          </p:nvPr>
        </p:nvGraphicFramePr>
        <p:xfrm>
          <a:off x="476250" y="1330325"/>
          <a:ext cx="3783013" cy="34353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Tijdelijke aanduiding voor inhoud 7"/>
          <p:cNvGraphicFramePr>
            <a:graphicFrameLocks noGrp="1"/>
          </p:cNvGraphicFramePr>
          <p:nvPr>
            <p:ph sz="quarter" idx="12"/>
            <p:extLst>
              <p:ext uri="{D42A27DB-BD31-4B8C-83A1-F6EECF244321}">
                <p14:modId xmlns:p14="http://schemas.microsoft.com/office/powerpoint/2010/main" val="90046180"/>
              </p:ext>
            </p:extLst>
          </p:nvPr>
        </p:nvGraphicFramePr>
        <p:xfrm>
          <a:off x="4487863" y="1330325"/>
          <a:ext cx="3792537" cy="3435350"/>
        </p:xfrm>
        <a:graphic>
          <a:graphicData uri="http://schemas.openxmlformats.org/drawingml/2006/chart">
            <c:chart xmlns:c="http://schemas.openxmlformats.org/drawingml/2006/chart" xmlns:r="http://schemas.openxmlformats.org/officeDocument/2006/relationships" r:id="rId5"/>
          </a:graphicData>
        </a:graphic>
      </p:graphicFrame>
      <p:sp>
        <p:nvSpPr>
          <p:cNvPr id="9" name="Tekstvak 8"/>
          <p:cNvSpPr txBox="1"/>
          <p:nvPr/>
        </p:nvSpPr>
        <p:spPr>
          <a:xfrm>
            <a:off x="769462" y="4746870"/>
            <a:ext cx="687689" cy="215444"/>
          </a:xfrm>
          <a:prstGeom prst="rect">
            <a:avLst/>
          </a:prstGeom>
          <a:noFill/>
        </p:spPr>
        <p:txBody>
          <a:bodyPr wrap="none" lIns="0" rIns="0" rtlCol="0" anchor="t" anchorCtr="0">
            <a:spAutoFit/>
          </a:bodyPr>
          <a:lstStyle/>
          <a:p>
            <a:pPr algn="ctr"/>
            <a:r>
              <a:rPr lang="nl-NL" sz="800" i="1" dirty="0" smtClean="0">
                <a:solidFill>
                  <a:schemeClr val="bg1">
                    <a:lumMod val="75000"/>
                  </a:schemeClr>
                </a:solidFill>
              </a:rPr>
              <a:t>Bron: Bloomberg</a:t>
            </a:r>
            <a:endParaRPr lang="nl-NL" sz="800" i="1" dirty="0">
              <a:solidFill>
                <a:schemeClr val="bg1">
                  <a:lumMod val="75000"/>
                </a:schemeClr>
              </a:solidFill>
            </a:endParaRPr>
          </a:p>
        </p:txBody>
      </p:sp>
      <p:sp>
        <p:nvSpPr>
          <p:cNvPr id="10" name="Tekstvak 9"/>
          <p:cNvSpPr txBox="1"/>
          <p:nvPr/>
        </p:nvSpPr>
        <p:spPr>
          <a:xfrm>
            <a:off x="4487863" y="4746870"/>
            <a:ext cx="687689" cy="215444"/>
          </a:xfrm>
          <a:prstGeom prst="rect">
            <a:avLst/>
          </a:prstGeom>
          <a:noFill/>
        </p:spPr>
        <p:txBody>
          <a:bodyPr wrap="none" lIns="0" rIns="0" rtlCol="0" anchor="t" anchorCtr="0">
            <a:spAutoFit/>
          </a:bodyPr>
          <a:lstStyle/>
          <a:p>
            <a:pPr algn="ctr"/>
            <a:r>
              <a:rPr lang="nl-NL" sz="800" i="1" dirty="0" smtClean="0">
                <a:solidFill>
                  <a:schemeClr val="bg1">
                    <a:lumMod val="75000"/>
                  </a:schemeClr>
                </a:solidFill>
              </a:rPr>
              <a:t>Bron: Bloomberg</a:t>
            </a:r>
            <a:endParaRPr lang="nl-NL" sz="800" i="1" dirty="0">
              <a:solidFill>
                <a:schemeClr val="bg1">
                  <a:lumMod val="75000"/>
                </a:schemeClr>
              </a:solidFill>
            </a:endParaRPr>
          </a:p>
        </p:txBody>
      </p:sp>
      <p:sp>
        <p:nvSpPr>
          <p:cNvPr id="5" name="Tekstvak 4"/>
          <p:cNvSpPr txBox="1"/>
          <p:nvPr/>
        </p:nvSpPr>
        <p:spPr>
          <a:xfrm>
            <a:off x="1747605" y="4118919"/>
            <a:ext cx="1387559" cy="369332"/>
          </a:xfrm>
          <a:prstGeom prst="rect">
            <a:avLst/>
          </a:prstGeom>
          <a:noFill/>
          <a:ln w="12700">
            <a:noFill/>
          </a:ln>
        </p:spPr>
        <p:txBody>
          <a:bodyPr wrap="none" lIns="0" rIns="0" rtlCol="0" anchor="t" anchorCtr="0">
            <a:spAutoFit/>
          </a:bodyPr>
          <a:lstStyle/>
          <a:p>
            <a:pPr algn="ctr"/>
            <a:r>
              <a:rPr lang="nl-NL" b="1" dirty="0" smtClean="0">
                <a:solidFill>
                  <a:schemeClr val="bg1">
                    <a:lumMod val="75000"/>
                  </a:schemeClr>
                </a:solidFill>
              </a:rPr>
              <a:t>OVERWEGEN</a:t>
            </a:r>
          </a:p>
        </p:txBody>
      </p:sp>
      <p:sp>
        <p:nvSpPr>
          <p:cNvPr id="11" name="Tekstvak 10"/>
          <p:cNvSpPr txBox="1"/>
          <p:nvPr/>
        </p:nvSpPr>
        <p:spPr>
          <a:xfrm>
            <a:off x="5483193" y="4130590"/>
            <a:ext cx="1569340" cy="369332"/>
          </a:xfrm>
          <a:prstGeom prst="rect">
            <a:avLst/>
          </a:prstGeom>
          <a:noFill/>
          <a:ln w="12700">
            <a:noFill/>
          </a:ln>
        </p:spPr>
        <p:txBody>
          <a:bodyPr wrap="none" lIns="0" rIns="0" rtlCol="0" anchor="t" anchorCtr="0">
            <a:spAutoFit/>
          </a:bodyPr>
          <a:lstStyle/>
          <a:p>
            <a:pPr algn="ctr"/>
            <a:r>
              <a:rPr lang="nl-NL" b="1" dirty="0" smtClean="0">
                <a:solidFill>
                  <a:schemeClr val="bg1">
                    <a:lumMod val="75000"/>
                  </a:schemeClr>
                </a:solidFill>
              </a:rPr>
              <a:t>ONDERWEGEN</a:t>
            </a:r>
          </a:p>
        </p:txBody>
      </p:sp>
      <p:pic>
        <p:nvPicPr>
          <p:cNvPr id="12" name="Picture 2" descr="C:\Users\DieperinkHJ\AppData\Local\Microsoft\Windows\Temporary Internet Files\Content.IE5\HLE0TEY6\Rabobank-icoon-private-banking-light-64x64-RGB[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66" y="4690528"/>
            <a:ext cx="406349" cy="412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06161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68800" y="191292"/>
            <a:ext cx="6049600" cy="875509"/>
          </a:xfrm>
        </p:spPr>
        <p:txBody>
          <a:bodyPr/>
          <a:lstStyle/>
          <a:p>
            <a:r>
              <a:rPr lang="nl-NL" dirty="0" smtClean="0"/>
              <a:t>Scenario’s</a:t>
            </a:r>
            <a:endParaRPr lang="nl-NL" dirty="0"/>
          </a:p>
        </p:txBody>
      </p:sp>
      <p:sp>
        <p:nvSpPr>
          <p:cNvPr id="3" name="Tijdelijke aanduiding voor dianummer 2"/>
          <p:cNvSpPr>
            <a:spLocks noGrp="1"/>
          </p:cNvSpPr>
          <p:nvPr>
            <p:ph type="sldNum" sz="quarter" idx="10"/>
          </p:nvPr>
        </p:nvSpPr>
        <p:spPr/>
        <p:txBody>
          <a:bodyPr/>
          <a:lstStyle/>
          <a:p>
            <a:fld id="{4821C4A5-98F2-7545-875B-39B2F4500447}" type="slidenum">
              <a:rPr lang="nl-NL" smtClean="0"/>
              <a:pPr/>
              <a:t>11</a:t>
            </a:fld>
            <a:endParaRPr lang="nl-NL"/>
          </a:p>
        </p:txBody>
      </p:sp>
      <p:pic>
        <p:nvPicPr>
          <p:cNvPr id="4" name="Picture 5" descr="C:\Users\DieperinkHJ\AppData\Local\Microsoft\Windows\Temporary Internet Files\Content.IE5\CNCYDIL0\LO_1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000" y="191292"/>
            <a:ext cx="691067" cy="956387"/>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p:cNvSpPr/>
          <p:nvPr/>
        </p:nvSpPr>
        <p:spPr>
          <a:xfrm>
            <a:off x="476044" y="1203758"/>
            <a:ext cx="8062166" cy="1915147"/>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smtClean="0"/>
              <a:t>Basisscenario 60%</a:t>
            </a:r>
          </a:p>
          <a:p>
            <a:pPr algn="ctr"/>
            <a:r>
              <a:rPr lang="nl-NL" sz="2000" dirty="0" smtClean="0"/>
              <a:t>IT-revolutie, Normalisering, Reflatie</a:t>
            </a:r>
          </a:p>
          <a:p>
            <a:pPr algn="ctr"/>
            <a:endParaRPr lang="nl-NL" sz="1200" dirty="0"/>
          </a:p>
        </p:txBody>
      </p:sp>
      <p:sp>
        <p:nvSpPr>
          <p:cNvPr id="6" name="Rechthoek 5"/>
          <p:cNvSpPr/>
          <p:nvPr/>
        </p:nvSpPr>
        <p:spPr>
          <a:xfrm>
            <a:off x="476044" y="3247704"/>
            <a:ext cx="4141676" cy="1404305"/>
          </a:xfrm>
          <a:prstGeom prst="rect">
            <a:avLst/>
          </a:prstGeom>
          <a:solidFill>
            <a:srgbClr val="4B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Positief scenario 20%</a:t>
            </a:r>
          </a:p>
          <a:p>
            <a:pPr algn="ctr"/>
            <a:r>
              <a:rPr lang="nl-NL" dirty="0" smtClean="0"/>
              <a:t>Groei boven trend met inflatie</a:t>
            </a:r>
            <a:endParaRPr lang="nl-NL" dirty="0"/>
          </a:p>
        </p:txBody>
      </p:sp>
      <p:sp>
        <p:nvSpPr>
          <p:cNvPr id="7" name="Rechthoek 6"/>
          <p:cNvSpPr/>
          <p:nvPr/>
        </p:nvSpPr>
        <p:spPr>
          <a:xfrm>
            <a:off x="4789170" y="3247704"/>
            <a:ext cx="3749040" cy="1410664"/>
          </a:xfrm>
          <a:prstGeom prst="rect">
            <a:avLst/>
          </a:prstGeom>
          <a:solidFill>
            <a:srgbClr val="FF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bg1"/>
                </a:solidFill>
              </a:rPr>
              <a:t>Negatief scenario 20%</a:t>
            </a:r>
          </a:p>
          <a:p>
            <a:pPr algn="ctr"/>
            <a:r>
              <a:rPr lang="nl-NL" dirty="0" smtClean="0">
                <a:solidFill>
                  <a:schemeClr val="bg1"/>
                </a:solidFill>
              </a:rPr>
              <a:t>Groei valt terug met deflatie</a:t>
            </a:r>
            <a:endParaRPr lang="nl-NL" dirty="0">
              <a:solidFill>
                <a:schemeClr val="bg1"/>
              </a:solidFill>
            </a:endParaRPr>
          </a:p>
        </p:txBody>
      </p:sp>
      <p:pic>
        <p:nvPicPr>
          <p:cNvPr id="8" name="Picture 2" descr="C:\Users\DieperinkHJ\AppData\Local\Microsoft\Windows\Temporary Internet Files\Content.IE5\HLE0TEY6\Rabobank-icoon-private-banking-light-64x64-RGB[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66" y="4690528"/>
            <a:ext cx="406349" cy="412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8066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413" b="1413"/>
          <a:stretch>
            <a:fillRect/>
          </a:stretch>
        </p:blipFill>
        <p:spPr>
          <a:xfrm>
            <a:off x="-5638" y="-14440"/>
            <a:ext cx="9149638" cy="5143500"/>
          </a:xfrm>
        </p:spPr>
      </p:pic>
      <p:sp>
        <p:nvSpPr>
          <p:cNvPr id="3" name="Titel 2"/>
          <p:cNvSpPr>
            <a:spLocks noGrp="1"/>
          </p:cNvSpPr>
          <p:nvPr>
            <p:ph type="title"/>
          </p:nvPr>
        </p:nvSpPr>
        <p:spPr/>
        <p:txBody>
          <a:bodyPr/>
          <a:lstStyle/>
          <a:p>
            <a:r>
              <a:rPr lang="nl-NL" dirty="0" smtClean="0"/>
              <a:t>AANDELEN</a:t>
            </a:r>
            <a:endParaRPr lang="nl-NL" dirty="0"/>
          </a:p>
        </p:txBody>
      </p:sp>
      <p:sp>
        <p:nvSpPr>
          <p:cNvPr id="4" name="Tijdelijke aanduiding voor tekst 3"/>
          <p:cNvSpPr>
            <a:spLocks noGrp="1"/>
          </p:cNvSpPr>
          <p:nvPr>
            <p:ph type="body" sz="quarter" idx="11"/>
          </p:nvPr>
        </p:nvSpPr>
        <p:spPr/>
        <p:txBody>
          <a:bodyPr/>
          <a:lstStyle/>
          <a:p>
            <a:r>
              <a:rPr lang="nl-NL" dirty="0" smtClean="0"/>
              <a:t>Jaar van het verschil</a:t>
            </a:r>
            <a:endParaRPr lang="nl-NL" dirty="0"/>
          </a:p>
        </p:txBody>
      </p:sp>
      <p:sp>
        <p:nvSpPr>
          <p:cNvPr id="5" name="Tijdelijke aanduiding voor dianummer 4"/>
          <p:cNvSpPr>
            <a:spLocks noGrp="1"/>
          </p:cNvSpPr>
          <p:nvPr>
            <p:ph type="sldNum" sz="quarter" idx="14"/>
          </p:nvPr>
        </p:nvSpPr>
        <p:spPr/>
        <p:txBody>
          <a:bodyPr/>
          <a:lstStyle/>
          <a:p>
            <a:fld id="{4821C4A5-98F2-7545-875B-39B2F4500447}" type="slidenum">
              <a:rPr lang="nl-NL" smtClean="0"/>
              <a:pPr/>
              <a:t>12</a:t>
            </a:fld>
            <a:endParaRPr lang="nl-NL"/>
          </a:p>
        </p:txBody>
      </p:sp>
    </p:spTree>
    <p:extLst>
      <p:ext uri="{BB962C8B-B14F-4D97-AF65-F5344CB8AC3E}">
        <p14:creationId xmlns:p14="http://schemas.microsoft.com/office/powerpoint/2010/main" val="76421904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240558" y="87474"/>
            <a:ext cx="7003849" cy="975755"/>
          </a:xfrm>
        </p:spPr>
        <p:txBody>
          <a:bodyPr>
            <a:normAutofit/>
          </a:bodyPr>
          <a:lstStyle/>
          <a:p>
            <a:pPr algn="l"/>
            <a:r>
              <a:rPr lang="nl-NL" sz="4000" dirty="0" smtClean="0"/>
              <a:t>Core factor satellite</a:t>
            </a:r>
            <a:endParaRPr lang="nl-NL" sz="4000" dirty="0"/>
          </a:p>
        </p:txBody>
      </p:sp>
      <p:sp>
        <p:nvSpPr>
          <p:cNvPr id="2" name="Rechthoek 1"/>
          <p:cNvSpPr/>
          <p:nvPr/>
        </p:nvSpPr>
        <p:spPr>
          <a:xfrm>
            <a:off x="476044" y="1990474"/>
            <a:ext cx="2328538" cy="2576621"/>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smtClean="0"/>
              <a:t>Core</a:t>
            </a:r>
          </a:p>
          <a:p>
            <a:pPr algn="ctr"/>
            <a:r>
              <a:rPr lang="nl-NL" sz="2400" dirty="0" smtClean="0"/>
              <a:t>Passief</a:t>
            </a:r>
          </a:p>
          <a:p>
            <a:pPr algn="ctr"/>
            <a:endParaRPr lang="nl-NL" b="1" dirty="0" smtClean="0"/>
          </a:p>
          <a:p>
            <a:pPr algn="ctr"/>
            <a:r>
              <a:rPr lang="nl-NL" sz="1200" b="1" dirty="0" smtClean="0"/>
              <a:t>Wereldwijd gespreid zonder regiovoorkeur</a:t>
            </a:r>
          </a:p>
          <a:p>
            <a:pPr algn="ctr"/>
            <a:endParaRPr lang="nl-NL" sz="1200" b="1" dirty="0"/>
          </a:p>
          <a:p>
            <a:pPr algn="ctr"/>
            <a:r>
              <a:rPr lang="nl-NL" sz="1200" b="1" dirty="0" smtClean="0"/>
              <a:t>Diversificatie</a:t>
            </a:r>
          </a:p>
          <a:p>
            <a:pPr algn="ctr"/>
            <a:endParaRPr lang="nl-NL" sz="1200" b="1" dirty="0"/>
          </a:p>
          <a:p>
            <a:pPr algn="ctr"/>
            <a:r>
              <a:rPr lang="nl-NL" sz="1200" b="1" dirty="0" smtClean="0"/>
              <a:t>Gericht op de gemiddelde risicopremie</a:t>
            </a:r>
          </a:p>
          <a:p>
            <a:pPr algn="ctr"/>
            <a:endParaRPr lang="nl-NL" sz="1200" dirty="0"/>
          </a:p>
        </p:txBody>
      </p:sp>
      <p:sp>
        <p:nvSpPr>
          <p:cNvPr id="18" name="Rechthoek 17"/>
          <p:cNvSpPr/>
          <p:nvPr/>
        </p:nvSpPr>
        <p:spPr>
          <a:xfrm>
            <a:off x="3203849" y="2458192"/>
            <a:ext cx="2311137" cy="2111780"/>
          </a:xfrm>
          <a:prstGeom prst="rect">
            <a:avLst/>
          </a:prstGeom>
          <a:solidFill>
            <a:srgbClr val="4B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smtClean="0"/>
              <a:t>Factorschil</a:t>
            </a:r>
          </a:p>
          <a:p>
            <a:pPr algn="ctr"/>
            <a:endParaRPr lang="nl-NL" dirty="0"/>
          </a:p>
          <a:p>
            <a:pPr algn="ctr"/>
            <a:r>
              <a:rPr lang="nl-NL" sz="1100" b="1" dirty="0" smtClean="0"/>
              <a:t>Smallcaps, Value, Low Vol, Momentum Quality</a:t>
            </a:r>
          </a:p>
          <a:p>
            <a:pPr algn="ctr"/>
            <a:endParaRPr lang="nl-NL" sz="1100" b="1" dirty="0"/>
          </a:p>
          <a:p>
            <a:pPr algn="ctr"/>
            <a:r>
              <a:rPr lang="nl-NL" sz="1100" b="1" dirty="0" smtClean="0"/>
              <a:t>Alternatieve beta,</a:t>
            </a:r>
          </a:p>
          <a:p>
            <a:pPr algn="ctr"/>
            <a:r>
              <a:rPr lang="nl-NL" sz="1100" b="1" dirty="0" smtClean="0"/>
              <a:t> zowel actief als passief</a:t>
            </a:r>
          </a:p>
          <a:p>
            <a:pPr algn="ctr"/>
            <a:endParaRPr lang="nl-NL" sz="1100" b="1" dirty="0"/>
          </a:p>
          <a:p>
            <a:pPr algn="ctr"/>
            <a:r>
              <a:rPr lang="nl-NL" sz="1100" b="1" dirty="0" smtClean="0"/>
              <a:t>Marktrisico &lt; 1,0</a:t>
            </a:r>
          </a:p>
        </p:txBody>
      </p:sp>
      <p:sp>
        <p:nvSpPr>
          <p:cNvPr id="22" name="Rechthoek 21"/>
          <p:cNvSpPr/>
          <p:nvPr/>
        </p:nvSpPr>
        <p:spPr>
          <a:xfrm>
            <a:off x="5868143" y="1710047"/>
            <a:ext cx="2311137" cy="2857048"/>
          </a:xfrm>
          <a:prstGeom prst="rect">
            <a:avLst/>
          </a:prstGeom>
          <a:solidFill>
            <a:srgbClr val="FF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smtClean="0">
                <a:solidFill>
                  <a:schemeClr val="bg1"/>
                </a:solidFill>
              </a:rPr>
              <a:t>Satellieten</a:t>
            </a:r>
          </a:p>
          <a:p>
            <a:pPr algn="ctr"/>
            <a:endParaRPr lang="nl-NL" dirty="0">
              <a:solidFill>
                <a:schemeClr val="bg1"/>
              </a:solidFill>
            </a:endParaRPr>
          </a:p>
          <a:p>
            <a:pPr algn="ctr"/>
            <a:r>
              <a:rPr lang="nl-NL" sz="1200" b="1" dirty="0" smtClean="0">
                <a:solidFill>
                  <a:schemeClr val="bg1"/>
                </a:solidFill>
              </a:rPr>
              <a:t>Timing intern of extern</a:t>
            </a:r>
          </a:p>
          <a:p>
            <a:pPr algn="ctr"/>
            <a:endParaRPr lang="nl-NL" sz="1200" b="1" dirty="0" smtClean="0">
              <a:solidFill>
                <a:schemeClr val="bg1"/>
              </a:solidFill>
            </a:endParaRPr>
          </a:p>
          <a:p>
            <a:pPr algn="ctr"/>
            <a:r>
              <a:rPr lang="nl-NL" sz="1200" b="1" dirty="0" smtClean="0">
                <a:solidFill>
                  <a:schemeClr val="bg1"/>
                </a:solidFill>
              </a:rPr>
              <a:t>Alfa</a:t>
            </a:r>
          </a:p>
          <a:p>
            <a:pPr algn="ctr"/>
            <a:endParaRPr lang="nl-NL" sz="1200" b="1" dirty="0" smtClean="0">
              <a:solidFill>
                <a:schemeClr val="bg1"/>
              </a:solidFill>
            </a:endParaRPr>
          </a:p>
          <a:p>
            <a:pPr algn="ctr"/>
            <a:r>
              <a:rPr lang="nl-NL" sz="1200" b="1" dirty="0" smtClean="0">
                <a:solidFill>
                  <a:schemeClr val="bg1"/>
                </a:solidFill>
              </a:rPr>
              <a:t> (actief en passief)</a:t>
            </a:r>
          </a:p>
          <a:p>
            <a:pPr algn="ctr"/>
            <a:endParaRPr lang="nl-NL" sz="1200" b="1" dirty="0">
              <a:solidFill>
                <a:schemeClr val="bg1"/>
              </a:solidFill>
            </a:endParaRPr>
          </a:p>
          <a:p>
            <a:pPr algn="ctr"/>
            <a:endParaRPr lang="nl-NL" sz="1200" b="1" dirty="0" smtClean="0">
              <a:solidFill>
                <a:schemeClr val="bg1"/>
              </a:solidFill>
            </a:endParaRPr>
          </a:p>
          <a:p>
            <a:pPr algn="ctr"/>
            <a:endParaRPr lang="nl-NL" sz="1200" b="1" dirty="0">
              <a:solidFill>
                <a:schemeClr val="bg1"/>
              </a:solidFill>
            </a:endParaRPr>
          </a:p>
          <a:p>
            <a:pPr algn="ctr"/>
            <a:r>
              <a:rPr lang="nl-NL" sz="1200" b="1" dirty="0"/>
              <a:t>Marktrisico </a:t>
            </a:r>
            <a:r>
              <a:rPr lang="nl-NL" sz="1200" b="1" dirty="0" smtClean="0"/>
              <a:t>&gt; </a:t>
            </a:r>
            <a:r>
              <a:rPr lang="nl-NL" sz="1200" b="1" dirty="0"/>
              <a:t>1,0</a:t>
            </a:r>
          </a:p>
          <a:p>
            <a:pPr algn="ctr"/>
            <a:endParaRPr lang="nl-NL" dirty="0">
              <a:solidFill>
                <a:schemeClr val="bg1"/>
              </a:solidFill>
            </a:endParaRPr>
          </a:p>
        </p:txBody>
      </p:sp>
      <p:sp>
        <p:nvSpPr>
          <p:cNvPr id="29" name="Tekstvak 28"/>
          <p:cNvSpPr txBox="1"/>
          <p:nvPr/>
        </p:nvSpPr>
        <p:spPr>
          <a:xfrm>
            <a:off x="320634" y="1182863"/>
            <a:ext cx="7563358" cy="369332"/>
          </a:xfrm>
          <a:prstGeom prst="rect">
            <a:avLst/>
          </a:prstGeom>
          <a:noFill/>
        </p:spPr>
        <p:txBody>
          <a:bodyPr wrap="square" rtlCol="0">
            <a:spAutoFit/>
          </a:bodyPr>
          <a:lstStyle/>
          <a:p>
            <a:r>
              <a:rPr lang="nl-NL" i="1" dirty="0" smtClean="0">
                <a:solidFill>
                  <a:schemeClr val="bg1">
                    <a:lumMod val="50000"/>
                  </a:schemeClr>
                </a:solidFill>
              </a:rPr>
              <a:t>De wereld van… gisteren…                       </a:t>
            </a:r>
            <a:r>
              <a:rPr lang="nl-NL" i="1" dirty="0">
                <a:solidFill>
                  <a:schemeClr val="bg1">
                    <a:lumMod val="50000"/>
                  </a:schemeClr>
                </a:solidFill>
              </a:rPr>
              <a:t> </a:t>
            </a:r>
            <a:r>
              <a:rPr lang="nl-NL" i="1" dirty="0" smtClean="0">
                <a:solidFill>
                  <a:schemeClr val="bg1">
                    <a:lumMod val="50000"/>
                  </a:schemeClr>
                </a:solidFill>
              </a:rPr>
              <a:t>                                           … en morgen</a:t>
            </a:r>
            <a:r>
              <a:rPr lang="nl-NL" dirty="0" smtClean="0">
                <a:solidFill>
                  <a:schemeClr val="bg1">
                    <a:lumMod val="50000"/>
                  </a:schemeClr>
                </a:solidFill>
              </a:rPr>
              <a:t>.</a:t>
            </a:r>
            <a:endParaRPr lang="nl-NL" dirty="0">
              <a:solidFill>
                <a:schemeClr val="bg1">
                  <a:lumMod val="50000"/>
                </a:schemeClr>
              </a:solidFill>
            </a:endParaRPr>
          </a:p>
        </p:txBody>
      </p:sp>
      <p:sp>
        <p:nvSpPr>
          <p:cNvPr id="6" name="Tekstvak 5"/>
          <p:cNvSpPr txBox="1"/>
          <p:nvPr/>
        </p:nvSpPr>
        <p:spPr>
          <a:xfrm>
            <a:off x="1240558" y="4677311"/>
            <a:ext cx="5966698" cy="369332"/>
          </a:xfrm>
          <a:prstGeom prst="rect">
            <a:avLst/>
          </a:prstGeom>
          <a:noFill/>
        </p:spPr>
        <p:txBody>
          <a:bodyPr wrap="none" rtlCol="0">
            <a:spAutoFit/>
          </a:bodyPr>
          <a:lstStyle/>
          <a:p>
            <a:r>
              <a:rPr lang="nl-NL" i="1" dirty="0" smtClean="0">
                <a:solidFill>
                  <a:schemeClr val="bg1">
                    <a:lumMod val="50000"/>
                  </a:schemeClr>
                </a:solidFill>
              </a:rPr>
              <a:t>Diversificatie geeft ruimte voor ………….…………… concentratie</a:t>
            </a:r>
            <a:endParaRPr lang="nl-NL" i="1" dirty="0">
              <a:solidFill>
                <a:schemeClr val="bg1">
                  <a:lumMod val="50000"/>
                </a:schemeClr>
              </a:solidFill>
            </a:endParaRPr>
          </a:p>
        </p:txBody>
      </p:sp>
      <p:cxnSp>
        <p:nvCxnSpPr>
          <p:cNvPr id="5" name="Rechte verbindingslijn met pijl 4"/>
          <p:cNvCxnSpPr/>
          <p:nvPr/>
        </p:nvCxnSpPr>
        <p:spPr>
          <a:xfrm>
            <a:off x="320634" y="1182863"/>
            <a:ext cx="7639608"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15" name="Picture 3" descr="C:\Users\DieperinkHJ\AppData\Local\Microsoft\Windows\Temporary Internet Files\Content.IE5\CNCYDIL0\CMT_3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634" y="280745"/>
            <a:ext cx="700449" cy="782484"/>
          </a:xfrm>
          <a:prstGeom prst="rect">
            <a:avLst/>
          </a:prstGeom>
          <a:noFill/>
          <a:extLst>
            <a:ext uri="{909E8E84-426E-40DD-AFC4-6F175D3DCCD1}">
              <a14:hiddenFill xmlns:a14="http://schemas.microsoft.com/office/drawing/2010/main">
                <a:solidFill>
                  <a:srgbClr val="FFFFFF"/>
                </a:solidFill>
              </a14:hiddenFill>
            </a:ext>
          </a:extLst>
        </p:spPr>
      </p:pic>
      <p:sp>
        <p:nvSpPr>
          <p:cNvPr id="11" name="Tijdelijke aanduiding voor dianummer 2"/>
          <p:cNvSpPr txBox="1">
            <a:spLocks/>
          </p:cNvSpPr>
          <p:nvPr/>
        </p:nvSpPr>
        <p:spPr>
          <a:xfrm>
            <a:off x="8179280" y="4681306"/>
            <a:ext cx="642937" cy="204788"/>
          </a:xfrm>
          <a:prstGeom prst="rect">
            <a:avLst/>
          </a:prstGeom>
        </p:spPr>
        <p:txBody>
          <a:bodyPr vert="horz" lIns="0" tIns="540000" rIns="0" bIns="45720" rtlCol="0" anchor="ctr">
            <a:noAutofit/>
          </a:bodyPr>
          <a:lstStyle>
            <a:lvl1pPr marL="0" marR="0" indent="0" algn="ctr" defTabSz="914400" rtl="0" eaLnBrk="1" fontAlgn="auto" latinLnBrk="0" hangingPunct="1">
              <a:lnSpc>
                <a:spcPct val="100000"/>
              </a:lnSpc>
              <a:spcBef>
                <a:spcPct val="20000"/>
              </a:spcBef>
              <a:spcAft>
                <a:spcPts val="0"/>
              </a:spcAft>
              <a:buClr>
                <a:schemeClr val="accent2"/>
              </a:buClr>
              <a:buSzPct val="90000"/>
              <a:buFont typeface="Lucida Grande"/>
              <a:buNone/>
              <a:tabLst/>
              <a:defRPr kumimoji="0" lang="nl-NL" sz="1000" b="0" i="0" u="none" strike="noStrike" kern="1200" cap="none" spc="0" normalizeH="0" baseline="0" noProof="0">
                <a:ln>
                  <a:noFill/>
                </a:ln>
                <a:solidFill>
                  <a:schemeClr val="tx2"/>
                </a:solidFill>
                <a:effectLst/>
                <a:uLnTx/>
                <a:uFillTx/>
                <a:latin typeface="+mj-lt"/>
                <a:ea typeface="+mn-ea"/>
                <a:cs typeface="Myriad Pro Light" pitchFamily="34" charset="0"/>
              </a:defRPr>
            </a:lvl1pPr>
            <a:lvl2pPr marL="457200" marR="0" indent="0" algn="l" defTabSz="914400" rtl="0" eaLnBrk="1" fontAlgn="auto" latinLnBrk="0" hangingPunct="1">
              <a:lnSpc>
                <a:spcPct val="100000"/>
              </a:lnSpc>
              <a:spcBef>
                <a:spcPct val="20000"/>
              </a:spcBef>
              <a:spcAft>
                <a:spcPts val="0"/>
              </a:spcAft>
              <a:buClr>
                <a:schemeClr val="tx2"/>
              </a:buClr>
              <a:buSzPct val="90000"/>
              <a:buFont typeface="Lucida Grande"/>
              <a:buNone/>
              <a:tabLst/>
              <a:defRPr kumimoji="0" lang="nl-NL" sz="2800" b="0" i="0" u="none" strike="noStrike" kern="1200" cap="none" spc="0" normalizeH="0" baseline="0" noProof="0">
                <a:ln>
                  <a:noFill/>
                </a:ln>
                <a:solidFill>
                  <a:srgbClr val="000000"/>
                </a:solidFill>
                <a:effectLst/>
                <a:uLnTx/>
                <a:uFillTx/>
                <a:latin typeface="+mn-lt"/>
                <a:ea typeface="+mn-ea"/>
                <a:cs typeface="Myriad Pro Light" pitchFamily="34" charset="0"/>
              </a:defRPr>
            </a:lvl2pPr>
            <a:lvl3pPr marL="914400" marR="0" indent="0" algn="l" defTabSz="914400" rtl="0" eaLnBrk="1" fontAlgn="auto" latinLnBrk="0" hangingPunct="1">
              <a:lnSpc>
                <a:spcPct val="100000"/>
              </a:lnSpc>
              <a:spcBef>
                <a:spcPct val="20000"/>
              </a:spcBef>
              <a:spcAft>
                <a:spcPts val="0"/>
              </a:spcAft>
              <a:buClr>
                <a:schemeClr val="accent2"/>
              </a:buClr>
              <a:buSzPct val="90000"/>
              <a:buFont typeface="Lucida Grande"/>
              <a:buNone/>
              <a:tabLst/>
              <a:defRPr kumimoji="0" lang="nl-NL" sz="2400" b="0" i="0" u="none" strike="noStrike" kern="1200" cap="none" spc="0" normalizeH="0" baseline="0" noProof="0">
                <a:ln>
                  <a:noFill/>
                </a:ln>
                <a:solidFill>
                  <a:prstClr val="black"/>
                </a:solidFill>
                <a:effectLst/>
                <a:uLnTx/>
                <a:uFillTx/>
                <a:latin typeface="+mn-lt"/>
                <a:ea typeface="+mn-ea"/>
                <a:cs typeface="Mongolian Baiti" pitchFamily="66" charset="0"/>
              </a:defRPr>
            </a:lvl3pPr>
            <a:lvl4pPr marL="1371600" marR="0" indent="0" algn="l" defTabSz="914400" rtl="0" eaLnBrk="1" fontAlgn="auto" latinLnBrk="0" hangingPunct="1">
              <a:lnSpc>
                <a:spcPct val="100000"/>
              </a:lnSpc>
              <a:spcBef>
                <a:spcPct val="20000"/>
              </a:spcBef>
              <a:spcAft>
                <a:spcPts val="0"/>
              </a:spcAft>
              <a:buClr>
                <a:srgbClr val="FF6600"/>
              </a:buClr>
              <a:buSzTx/>
              <a:buFont typeface="Arial" pitchFamily="34" charset="0"/>
              <a:buNone/>
              <a:tabLst/>
              <a:defRPr kumimoji="0" lang="nl-NL" sz="2000" b="1" i="1" u="none" strike="noStrike" kern="1200" cap="none" spc="0" normalizeH="0" baseline="0" noProof="0">
                <a:ln>
                  <a:noFill/>
                </a:ln>
                <a:solidFill>
                  <a:schemeClr val="accent2"/>
                </a:solidFill>
                <a:effectLst/>
                <a:uLnTx/>
                <a:uFillTx/>
                <a:latin typeface="+mn-lt"/>
                <a:ea typeface="+mn-ea"/>
                <a:cs typeface="Mongolian Baiti" pitchFamily="66" charset="0"/>
              </a:defRPr>
            </a:lvl4pPr>
            <a:lvl5pPr marL="1828800" marR="0" indent="0" algn="l" defTabSz="914400" rtl="0" eaLnBrk="1" fontAlgn="auto" latinLnBrk="0" hangingPunct="1">
              <a:lnSpc>
                <a:spcPct val="100000"/>
              </a:lnSpc>
              <a:spcBef>
                <a:spcPct val="20000"/>
              </a:spcBef>
              <a:spcAft>
                <a:spcPts val="0"/>
              </a:spcAft>
              <a:buClrTx/>
              <a:buSzTx/>
              <a:buFont typeface="Arial"/>
              <a:buNone/>
              <a:tabLst/>
              <a:defRPr kumimoji="0" lang="nl-NL" sz="2000" b="1" i="1" u="none" strike="noStrike" kern="1200" cap="none" spc="0" normalizeH="0" baseline="0" noProof="0">
                <a:ln>
                  <a:noFill/>
                </a:ln>
                <a:solidFill>
                  <a:schemeClr val="tx2"/>
                </a:solidFill>
                <a:effectLst/>
                <a:uLnTx/>
                <a:uFillTx/>
                <a:latin typeface="+mn-lt"/>
                <a:ea typeface="+mn-ea"/>
                <a:cs typeface="Mongolian Baiti" pitchFamily="66" charset="0"/>
              </a:defRPr>
            </a:lvl5pPr>
            <a:lvl6pPr marL="2286000" indent="0" algn="l" defTabSz="456999" rtl="0" eaLnBrk="1" latinLnBrk="0" hangingPunct="1">
              <a:lnSpc>
                <a:spcPct val="90000"/>
              </a:lnSpc>
              <a:spcBef>
                <a:spcPct val="20000"/>
              </a:spcBef>
              <a:buFont typeface="Arial"/>
              <a:buNone/>
              <a:defRPr sz="2000" kern="1200">
                <a:solidFill>
                  <a:schemeClr val="tx1"/>
                </a:solidFill>
                <a:latin typeface="+mn-lt"/>
                <a:ea typeface="+mn-ea"/>
                <a:cs typeface="+mn-cs"/>
              </a:defRPr>
            </a:lvl6pPr>
            <a:lvl7pPr marL="2743200" indent="0" algn="l" defTabSz="456999" rtl="0" eaLnBrk="1" latinLnBrk="0" hangingPunct="1">
              <a:lnSpc>
                <a:spcPct val="90000"/>
              </a:lnSpc>
              <a:spcBef>
                <a:spcPct val="20000"/>
              </a:spcBef>
              <a:buFont typeface="Arial"/>
              <a:buNone/>
              <a:defRPr sz="2000" kern="1200">
                <a:solidFill>
                  <a:schemeClr val="tx1"/>
                </a:solidFill>
                <a:latin typeface="+mn-lt"/>
                <a:ea typeface="+mn-ea"/>
                <a:cs typeface="+mn-cs"/>
              </a:defRPr>
            </a:lvl7pPr>
            <a:lvl8pPr marL="3200400" indent="0" algn="l" defTabSz="456999" rtl="0" eaLnBrk="1" latinLnBrk="0" hangingPunct="1">
              <a:spcBef>
                <a:spcPct val="20000"/>
              </a:spcBef>
              <a:buFont typeface="Arial"/>
              <a:buNone/>
              <a:defRPr sz="2000" kern="1200">
                <a:solidFill>
                  <a:schemeClr val="tx1"/>
                </a:solidFill>
                <a:latin typeface="+mn-lt"/>
                <a:ea typeface="+mn-ea"/>
                <a:cs typeface="+mn-cs"/>
              </a:defRPr>
            </a:lvl8pPr>
            <a:lvl9pPr marL="3657600" indent="0" algn="l" defTabSz="456999" rtl="0" eaLnBrk="1" latinLnBrk="0" hangingPunct="1">
              <a:spcBef>
                <a:spcPct val="20000"/>
              </a:spcBef>
              <a:buFont typeface="Arial"/>
              <a:buNone/>
              <a:defRPr sz="2000" kern="1200">
                <a:solidFill>
                  <a:schemeClr val="tx1"/>
                </a:solidFill>
                <a:latin typeface="+mn-lt"/>
                <a:ea typeface="+mn-ea"/>
                <a:cs typeface="+mn-cs"/>
              </a:defRPr>
            </a:lvl9pPr>
          </a:lstStyle>
          <a:p>
            <a:fld id="{4821C4A5-98F2-7545-875B-39B2F4500447}" type="slidenum">
              <a:rPr lang="nl-NL" smtClean="0"/>
              <a:pPr/>
              <a:t>13</a:t>
            </a:fld>
            <a:endParaRPr lang="nl-NL" dirty="0"/>
          </a:p>
        </p:txBody>
      </p:sp>
      <p:pic>
        <p:nvPicPr>
          <p:cNvPr id="12" name="Picture 2" descr="C:\Users\DieperinkHJ\AppData\Local\Microsoft\Windows\Temporary Internet Files\Content.IE5\HLE0TEY6\Rabobank-icoon-private-banking-light-64x64-RGB[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66" y="4690528"/>
            <a:ext cx="406349" cy="412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066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39186" y="191292"/>
            <a:ext cx="6079213" cy="875509"/>
          </a:xfrm>
        </p:spPr>
        <p:txBody>
          <a:bodyPr/>
          <a:lstStyle/>
          <a:p>
            <a:r>
              <a:rPr lang="nl-NL" dirty="0" smtClean="0"/>
              <a:t>Regioverdeling aandelen</a:t>
            </a:r>
            <a:endParaRPr lang="nl-NL" dirty="0"/>
          </a:p>
        </p:txBody>
      </p:sp>
      <p:sp>
        <p:nvSpPr>
          <p:cNvPr id="3" name="Tijdelijke aanduiding voor dianummer 2"/>
          <p:cNvSpPr>
            <a:spLocks noGrp="1"/>
          </p:cNvSpPr>
          <p:nvPr>
            <p:ph type="sldNum" sz="quarter" idx="10"/>
          </p:nvPr>
        </p:nvSpPr>
        <p:spPr/>
        <p:txBody>
          <a:bodyPr/>
          <a:lstStyle/>
          <a:p>
            <a:fld id="{4821C4A5-98F2-7545-875B-39B2F4500447}" type="slidenum">
              <a:rPr lang="nl-NL" smtClean="0"/>
              <a:pPr/>
              <a:t>14</a:t>
            </a:fld>
            <a:endParaRPr lang="nl-NL"/>
          </a:p>
        </p:txBody>
      </p:sp>
      <p:sp>
        <p:nvSpPr>
          <p:cNvPr id="4" name="Tijdelijke aanduiding voor inhoud 3"/>
          <p:cNvSpPr>
            <a:spLocks noGrp="1"/>
          </p:cNvSpPr>
          <p:nvPr>
            <p:ph sz="quarter" idx="11"/>
          </p:nvPr>
        </p:nvSpPr>
        <p:spPr>
          <a:xfrm>
            <a:off x="475814" y="1329929"/>
            <a:ext cx="4476473" cy="3436144"/>
          </a:xfrm>
        </p:spPr>
        <p:txBody>
          <a:bodyPr/>
          <a:lstStyle/>
          <a:p>
            <a:r>
              <a:rPr lang="nl-NL" b="1" dirty="0" smtClean="0">
                <a:solidFill>
                  <a:srgbClr val="000099"/>
                </a:solidFill>
              </a:rPr>
              <a:t>Core</a:t>
            </a:r>
            <a:r>
              <a:rPr lang="nl-NL" dirty="0"/>
              <a:t> </a:t>
            </a:r>
            <a:r>
              <a:rPr lang="nl-NL" dirty="0" smtClean="0"/>
              <a:t>33% – Regio’s benchmarkgewicht</a:t>
            </a:r>
          </a:p>
          <a:p>
            <a:endParaRPr lang="nl-NL" dirty="0" smtClean="0"/>
          </a:p>
          <a:p>
            <a:r>
              <a:rPr lang="nl-NL" b="1" dirty="0" smtClean="0">
                <a:solidFill>
                  <a:srgbClr val="000099"/>
                </a:solidFill>
              </a:rPr>
              <a:t>Factor</a:t>
            </a:r>
            <a:r>
              <a:rPr lang="nl-NL" dirty="0" smtClean="0"/>
              <a:t> 33% – Factoren bepalen regioverdeling</a:t>
            </a:r>
          </a:p>
          <a:p>
            <a:endParaRPr lang="nl-NL" dirty="0" smtClean="0"/>
          </a:p>
          <a:p>
            <a:r>
              <a:rPr lang="nl-NL" b="1" dirty="0" smtClean="0">
                <a:solidFill>
                  <a:srgbClr val="000099"/>
                </a:solidFill>
              </a:rPr>
              <a:t>Satellieten </a:t>
            </a:r>
            <a:r>
              <a:rPr lang="nl-NL" dirty="0" smtClean="0"/>
              <a:t>34%</a:t>
            </a:r>
          </a:p>
          <a:p>
            <a:pPr lvl="1"/>
            <a:r>
              <a:rPr lang="nl-NL" b="1" dirty="0" smtClean="0">
                <a:solidFill>
                  <a:srgbClr val="000099"/>
                </a:solidFill>
              </a:rPr>
              <a:t>Europa		9% (Duitsland 5%)</a:t>
            </a:r>
          </a:p>
          <a:p>
            <a:pPr lvl="1"/>
            <a:r>
              <a:rPr lang="nl-NL" b="1" dirty="0" smtClean="0">
                <a:solidFill>
                  <a:srgbClr val="000099"/>
                </a:solidFill>
              </a:rPr>
              <a:t>Japan 		7%</a:t>
            </a:r>
          </a:p>
          <a:p>
            <a:pPr lvl="1"/>
            <a:r>
              <a:rPr lang="nl-NL" b="1" dirty="0" smtClean="0">
                <a:solidFill>
                  <a:srgbClr val="000099"/>
                </a:solidFill>
              </a:rPr>
              <a:t>EM			8%</a:t>
            </a:r>
          </a:p>
          <a:p>
            <a:pPr lvl="1"/>
            <a:r>
              <a:rPr lang="nl-NL" b="1" dirty="0" smtClean="0">
                <a:solidFill>
                  <a:srgbClr val="000099"/>
                </a:solidFill>
              </a:rPr>
              <a:t>Frontier markten	 3%</a:t>
            </a:r>
          </a:p>
          <a:p>
            <a:pPr lvl="1"/>
            <a:r>
              <a:rPr lang="nl-NL" b="1" dirty="0" smtClean="0">
                <a:solidFill>
                  <a:srgbClr val="000099"/>
                </a:solidFill>
              </a:rPr>
              <a:t>Thema´s 		7%</a:t>
            </a:r>
          </a:p>
          <a:p>
            <a:endParaRPr lang="nl-NL" dirty="0"/>
          </a:p>
        </p:txBody>
      </p:sp>
      <p:graphicFrame>
        <p:nvGraphicFramePr>
          <p:cNvPr id="6" name="Tijdelijke aanduiding voor inhoud 5"/>
          <p:cNvGraphicFramePr>
            <a:graphicFrameLocks noGrp="1"/>
          </p:cNvGraphicFramePr>
          <p:nvPr>
            <p:ph sz="quarter" idx="12"/>
            <p:extLst>
              <p:ext uri="{D42A27DB-BD31-4B8C-83A1-F6EECF244321}">
                <p14:modId xmlns:p14="http://schemas.microsoft.com/office/powerpoint/2010/main" val="2021367473"/>
              </p:ext>
            </p:extLst>
          </p:nvPr>
        </p:nvGraphicFramePr>
        <p:xfrm>
          <a:off x="5079175" y="1325230"/>
          <a:ext cx="3792537" cy="343535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2" descr="C:\Users\DieperinkHJ\AppData\Local\Microsoft\Windows\Temporary Internet Files\Content.IE5\HLE0TEY6\Rabobank-icoon-private-banking-light-64x64-RGB[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013" y="4592963"/>
            <a:ext cx="406349" cy="41269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362" y="285751"/>
            <a:ext cx="7016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551735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5434" b="5434"/>
          <a:stretch>
            <a:fillRect/>
          </a:stretch>
        </p:blipFill>
        <p:spPr/>
      </p:pic>
      <p:sp>
        <p:nvSpPr>
          <p:cNvPr id="3" name="Titel 2"/>
          <p:cNvSpPr>
            <a:spLocks noGrp="1"/>
          </p:cNvSpPr>
          <p:nvPr>
            <p:ph type="title"/>
          </p:nvPr>
        </p:nvSpPr>
        <p:spPr/>
        <p:txBody>
          <a:bodyPr/>
          <a:lstStyle/>
          <a:p>
            <a:r>
              <a:rPr lang="nl-NL" dirty="0" smtClean="0"/>
              <a:t>OBLIGATIES</a:t>
            </a:r>
            <a:endParaRPr lang="nl-NL" dirty="0"/>
          </a:p>
        </p:txBody>
      </p:sp>
      <p:sp>
        <p:nvSpPr>
          <p:cNvPr id="4" name="Tijdelijke aanduiding voor tekst 3"/>
          <p:cNvSpPr>
            <a:spLocks noGrp="1"/>
          </p:cNvSpPr>
          <p:nvPr>
            <p:ph type="body" sz="quarter" idx="11"/>
          </p:nvPr>
        </p:nvSpPr>
        <p:spPr/>
        <p:txBody>
          <a:bodyPr/>
          <a:lstStyle/>
          <a:p>
            <a:r>
              <a:rPr lang="nl-NL" dirty="0" smtClean="0"/>
              <a:t>Vier manieren om sparen te verslaan</a:t>
            </a:r>
            <a:endParaRPr lang="nl-NL" dirty="0"/>
          </a:p>
        </p:txBody>
      </p:sp>
      <p:sp>
        <p:nvSpPr>
          <p:cNvPr id="5" name="Tijdelijke aanduiding voor dianummer 4"/>
          <p:cNvSpPr>
            <a:spLocks noGrp="1"/>
          </p:cNvSpPr>
          <p:nvPr>
            <p:ph type="sldNum" sz="quarter" idx="14"/>
          </p:nvPr>
        </p:nvSpPr>
        <p:spPr/>
        <p:txBody>
          <a:bodyPr/>
          <a:lstStyle/>
          <a:p>
            <a:fld id="{4821C4A5-98F2-7545-875B-39B2F4500447}" type="slidenum">
              <a:rPr lang="nl-NL" smtClean="0"/>
              <a:pPr/>
              <a:t>15</a:t>
            </a:fld>
            <a:endParaRPr lang="nl-NL"/>
          </a:p>
        </p:txBody>
      </p:sp>
      <p:pic>
        <p:nvPicPr>
          <p:cNvPr id="7" name="Picture 2" descr="C:\Users\DieperinkHJ\AppData\Local\Microsoft\Windows\Temporary Internet Files\Content.IE5\HLE0TEY6\Rabobank-icoon-private-banking-light-64x64-RGB[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66" y="4690528"/>
            <a:ext cx="406349" cy="412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96208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72800" y="191292"/>
            <a:ext cx="5545600" cy="875509"/>
          </a:xfrm>
        </p:spPr>
        <p:txBody>
          <a:bodyPr/>
          <a:lstStyle/>
          <a:p>
            <a:r>
              <a:rPr lang="nl-NL" dirty="0" smtClean="0"/>
              <a:t>Inflatie</a:t>
            </a:r>
            <a:endParaRPr lang="nl-NL" dirty="0"/>
          </a:p>
        </p:txBody>
      </p:sp>
      <p:sp>
        <p:nvSpPr>
          <p:cNvPr id="3" name="Tijdelijke aanduiding voor dianummer 2"/>
          <p:cNvSpPr>
            <a:spLocks noGrp="1"/>
          </p:cNvSpPr>
          <p:nvPr>
            <p:ph type="sldNum" sz="quarter" idx="10"/>
          </p:nvPr>
        </p:nvSpPr>
        <p:spPr/>
        <p:txBody>
          <a:bodyPr/>
          <a:lstStyle/>
          <a:p>
            <a:fld id="{4821C4A5-98F2-7545-875B-39B2F4500447}" type="slidenum">
              <a:rPr lang="nl-NL" smtClean="0"/>
              <a:pPr/>
              <a:t>16</a:t>
            </a:fld>
            <a:endParaRPr lang="nl-NL"/>
          </a:p>
        </p:txBody>
      </p:sp>
      <p:graphicFrame>
        <p:nvGraphicFramePr>
          <p:cNvPr id="6" name="Tijdelijke aanduiding voor inhoud 5"/>
          <p:cNvGraphicFramePr>
            <a:graphicFrameLocks noGrp="1"/>
          </p:cNvGraphicFramePr>
          <p:nvPr>
            <p:ph sz="quarter" idx="11"/>
            <p:extLst>
              <p:ext uri="{D42A27DB-BD31-4B8C-83A1-F6EECF244321}">
                <p14:modId xmlns:p14="http://schemas.microsoft.com/office/powerpoint/2010/main" val="1148315191"/>
              </p:ext>
            </p:extLst>
          </p:nvPr>
        </p:nvGraphicFramePr>
        <p:xfrm>
          <a:off x="476250" y="1330325"/>
          <a:ext cx="3783013" cy="34353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ijdelijke aanduiding voor inhoud 6"/>
          <p:cNvGraphicFramePr>
            <a:graphicFrameLocks noGrp="1"/>
          </p:cNvGraphicFramePr>
          <p:nvPr>
            <p:ph sz="quarter" idx="12"/>
            <p:extLst>
              <p:ext uri="{D42A27DB-BD31-4B8C-83A1-F6EECF244321}">
                <p14:modId xmlns:p14="http://schemas.microsoft.com/office/powerpoint/2010/main" val="4200554701"/>
              </p:ext>
            </p:extLst>
          </p:nvPr>
        </p:nvGraphicFramePr>
        <p:xfrm>
          <a:off x="4487863" y="1330325"/>
          <a:ext cx="3792537" cy="3435350"/>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Rechte verbindingslijn met pijl 8"/>
          <p:cNvCxnSpPr/>
          <p:nvPr/>
        </p:nvCxnSpPr>
        <p:spPr>
          <a:xfrm flipV="1">
            <a:off x="4090525" y="2628000"/>
            <a:ext cx="168737" cy="4248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2" name="Rechte verbindingslijn met pijl 11"/>
          <p:cNvCxnSpPr/>
          <p:nvPr/>
        </p:nvCxnSpPr>
        <p:spPr>
          <a:xfrm flipV="1">
            <a:off x="7637464" y="2118000"/>
            <a:ext cx="317798" cy="3732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3" name="Rechte verbindingslijn met pijl 12"/>
          <p:cNvCxnSpPr/>
          <p:nvPr/>
        </p:nvCxnSpPr>
        <p:spPr>
          <a:xfrm flipV="1">
            <a:off x="7711200" y="3818400"/>
            <a:ext cx="244062" cy="3648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10" name="Picture 2" descr="C:\Users\DieperinkHJ\AppData\Local\Microsoft\Windows\Temporary Internet Files\Content.IE5\CNCYDIL0\RLC_2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00" y="278876"/>
            <a:ext cx="1398482" cy="851495"/>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p:cNvSpPr txBox="1"/>
          <p:nvPr/>
        </p:nvSpPr>
        <p:spPr>
          <a:xfrm>
            <a:off x="769462" y="4746870"/>
            <a:ext cx="687689" cy="215444"/>
          </a:xfrm>
          <a:prstGeom prst="rect">
            <a:avLst/>
          </a:prstGeom>
          <a:noFill/>
        </p:spPr>
        <p:txBody>
          <a:bodyPr wrap="none" lIns="0" rIns="0" rtlCol="0" anchor="t" anchorCtr="0">
            <a:spAutoFit/>
          </a:bodyPr>
          <a:lstStyle/>
          <a:p>
            <a:pPr algn="ctr"/>
            <a:r>
              <a:rPr lang="nl-NL" sz="800" i="1" dirty="0" smtClean="0">
                <a:solidFill>
                  <a:schemeClr val="bg1">
                    <a:lumMod val="75000"/>
                  </a:schemeClr>
                </a:solidFill>
              </a:rPr>
              <a:t>Bron: Bloomberg</a:t>
            </a:r>
            <a:endParaRPr lang="nl-NL" sz="800" i="1" dirty="0">
              <a:solidFill>
                <a:schemeClr val="bg1">
                  <a:lumMod val="75000"/>
                </a:schemeClr>
              </a:solidFill>
            </a:endParaRPr>
          </a:p>
        </p:txBody>
      </p:sp>
      <p:sp>
        <p:nvSpPr>
          <p:cNvPr id="14" name="Tekstvak 13"/>
          <p:cNvSpPr txBox="1"/>
          <p:nvPr/>
        </p:nvSpPr>
        <p:spPr>
          <a:xfrm>
            <a:off x="4487863" y="4754795"/>
            <a:ext cx="687689" cy="215444"/>
          </a:xfrm>
          <a:prstGeom prst="rect">
            <a:avLst/>
          </a:prstGeom>
          <a:noFill/>
        </p:spPr>
        <p:txBody>
          <a:bodyPr wrap="none" lIns="0" rIns="0" rtlCol="0" anchor="t" anchorCtr="0">
            <a:spAutoFit/>
          </a:bodyPr>
          <a:lstStyle/>
          <a:p>
            <a:pPr algn="ctr"/>
            <a:r>
              <a:rPr lang="nl-NL" sz="800" i="1" dirty="0" smtClean="0">
                <a:solidFill>
                  <a:schemeClr val="bg1">
                    <a:lumMod val="75000"/>
                  </a:schemeClr>
                </a:solidFill>
              </a:rPr>
              <a:t>Bron: Bloomberg</a:t>
            </a:r>
            <a:endParaRPr lang="nl-NL" sz="800" i="1" dirty="0">
              <a:solidFill>
                <a:schemeClr val="bg1">
                  <a:lumMod val="75000"/>
                </a:schemeClr>
              </a:solidFill>
            </a:endParaRPr>
          </a:p>
        </p:txBody>
      </p:sp>
      <p:pic>
        <p:nvPicPr>
          <p:cNvPr id="15" name="Picture 2" descr="C:\Users\DieperinkHJ\AppData\Local\Microsoft\Windows\Temporary Internet Files\Content.IE5\HLE0TEY6\Rabobank-icoon-private-banking-light-64x64-RGB[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66" y="4690528"/>
            <a:ext cx="406349" cy="412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68612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448" y="945589"/>
            <a:ext cx="3481387" cy="395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1360170" y="191292"/>
            <a:ext cx="6158230" cy="875509"/>
          </a:xfrm>
        </p:spPr>
        <p:txBody>
          <a:bodyPr/>
          <a:lstStyle/>
          <a:p>
            <a:r>
              <a:rPr lang="nl-NL" dirty="0" smtClean="0"/>
              <a:t>Obligaties</a:t>
            </a:r>
            <a:endParaRPr lang="nl-NL" dirty="0"/>
          </a:p>
        </p:txBody>
      </p:sp>
      <p:sp>
        <p:nvSpPr>
          <p:cNvPr id="3" name="Tijdelijke aanduiding voor dianummer 2"/>
          <p:cNvSpPr>
            <a:spLocks noGrp="1"/>
          </p:cNvSpPr>
          <p:nvPr>
            <p:ph type="sldNum" sz="quarter" idx="10"/>
          </p:nvPr>
        </p:nvSpPr>
        <p:spPr/>
        <p:txBody>
          <a:bodyPr/>
          <a:lstStyle/>
          <a:p>
            <a:fld id="{4821C4A5-98F2-7545-875B-39B2F4500447}" type="slidenum">
              <a:rPr lang="nl-NL" smtClean="0"/>
              <a:pPr/>
              <a:t>17</a:t>
            </a:fld>
            <a:endParaRPr lang="nl-NL"/>
          </a:p>
        </p:txBody>
      </p:sp>
      <p:pic>
        <p:nvPicPr>
          <p:cNvPr id="5" name="Picture 6" descr="C:\Users\DieperinkHJ\AppData\Local\Microsoft\Windows\Temporary Internet Files\Content.IE5\0OZNJWKT\CMT_1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896" y="91179"/>
            <a:ext cx="837104" cy="10463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DieperinkHJ\AppData\Local\Microsoft\Windows\Temporary Internet Files\Content.IE5\HLE0TEY6\Rabobank-icoon-private-banking-light-64x64-RGB[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66" y="4690528"/>
            <a:ext cx="406349" cy="412699"/>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519431" y="1038390"/>
            <a:ext cx="4027713" cy="365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035903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0800" y="191292"/>
            <a:ext cx="6157600" cy="875509"/>
          </a:xfrm>
        </p:spPr>
        <p:txBody>
          <a:bodyPr/>
          <a:lstStyle/>
          <a:p>
            <a:r>
              <a:rPr lang="nl-NL" dirty="0" smtClean="0"/>
              <a:t>Portefeuille</a:t>
            </a:r>
            <a:endParaRPr lang="nl-NL" dirty="0"/>
          </a:p>
        </p:txBody>
      </p:sp>
      <p:sp>
        <p:nvSpPr>
          <p:cNvPr id="3" name="Tijdelijke aanduiding voor dianummer 2"/>
          <p:cNvSpPr>
            <a:spLocks noGrp="1"/>
          </p:cNvSpPr>
          <p:nvPr>
            <p:ph type="sldNum" sz="quarter" idx="10"/>
          </p:nvPr>
        </p:nvSpPr>
        <p:spPr/>
        <p:txBody>
          <a:bodyPr/>
          <a:lstStyle/>
          <a:p>
            <a:fld id="{4821C4A5-98F2-7545-875B-39B2F4500447}" type="slidenum">
              <a:rPr lang="nl-NL" smtClean="0"/>
              <a:pPr/>
              <a:t>18</a:t>
            </a:fld>
            <a:endParaRPr lang="nl-NL"/>
          </a:p>
        </p:txBody>
      </p:sp>
      <p:pic>
        <p:nvPicPr>
          <p:cNvPr id="6" name="Picture 5" descr="C:\Users\DieperinkHJ\AppData\Local\Microsoft\Windows\Temporary Internet Files\Content.IE5\7NGAPUQ9\CMT_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815" y="209547"/>
            <a:ext cx="663703" cy="944882"/>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6"/>
          <p:cNvSpPr/>
          <p:nvPr/>
        </p:nvSpPr>
        <p:spPr>
          <a:xfrm>
            <a:off x="475815" y="1329929"/>
            <a:ext cx="1003664" cy="3436144"/>
          </a:xfrm>
          <a:prstGeom prst="rect">
            <a:avLst/>
          </a:prstGeom>
          <a:solidFill>
            <a:srgbClr val="000099"/>
          </a:solidFill>
          <a:ln w="6350" cap="flat" cmpd="sng" algn="ctr">
            <a:noFill/>
            <a:prstDash val="solid"/>
          </a:ln>
          <a:effectLst/>
        </p:spPr>
        <p:txBody>
          <a:bodyPr rot="0" spcFirstLastPara="0" vertOverflow="overflow" horzOverflow="overflow" vert="horz" wrap="square" lIns="72000" tIns="90000" rIns="72000" bIns="90000" numCol="1" spcCol="0" rtlCol="0" fromWordArt="0" anchor="ctr" anchorCtr="0" forceAA="0" compatLnSpc="1">
            <a:prstTxWarp prst="textNoShape">
              <a:avLst/>
            </a:prstTxWarp>
            <a:noAutofit/>
          </a:bodyPr>
          <a:lstStyle/>
          <a:p>
            <a:pPr marL="0" marR="0" indent="0" algn="ctr" defTabSz="914400" eaLnBrk="1" fontAlgn="auto" latinLnBrk="0" hangingPunct="1">
              <a:lnSpc>
                <a:spcPct val="110000"/>
              </a:lnSpc>
              <a:spcBef>
                <a:spcPts val="0"/>
              </a:spcBef>
              <a:spcAft>
                <a:spcPts val="0"/>
              </a:spcAft>
              <a:buClrTx/>
              <a:buSzTx/>
              <a:buFontTx/>
              <a:buNone/>
              <a:tabLst/>
            </a:pPr>
            <a:r>
              <a:rPr kumimoji="0" lang="nl-NL" sz="1800" b="0" i="0" u="none" strike="noStrike" kern="0" cap="none" spc="0" normalizeH="0" baseline="0" noProof="0" dirty="0" smtClean="0">
                <a:ln>
                  <a:noFill/>
                </a:ln>
                <a:solidFill>
                  <a:schemeClr val="bg1"/>
                </a:solidFill>
                <a:effectLst/>
                <a:uLnTx/>
                <a:uFillTx/>
                <a:ea typeface="+mn-ea"/>
                <a:cs typeface="Myriad Pro"/>
              </a:rPr>
              <a:t>Core</a:t>
            </a:r>
          </a:p>
          <a:p>
            <a:pPr marL="0" marR="0" indent="0" algn="ctr" defTabSz="914400" eaLnBrk="1" fontAlgn="auto" latinLnBrk="0" hangingPunct="1">
              <a:lnSpc>
                <a:spcPct val="110000"/>
              </a:lnSpc>
              <a:spcBef>
                <a:spcPts val="0"/>
              </a:spcBef>
              <a:spcAft>
                <a:spcPts val="0"/>
              </a:spcAft>
              <a:buClrTx/>
              <a:buSzTx/>
              <a:buFontTx/>
              <a:buNone/>
              <a:tabLst/>
            </a:pPr>
            <a:r>
              <a:rPr lang="nl-NL" kern="0" dirty="0" smtClean="0">
                <a:solidFill>
                  <a:schemeClr val="bg1"/>
                </a:solidFill>
                <a:cs typeface="Myriad Pro"/>
              </a:rPr>
              <a:t>33%</a:t>
            </a:r>
            <a:endParaRPr kumimoji="0" lang="nl-NL" sz="1800" b="0" i="0" u="none" strike="noStrike" kern="0" cap="none" spc="0" normalizeH="0" baseline="0" noProof="0" dirty="0">
              <a:ln>
                <a:noFill/>
              </a:ln>
              <a:solidFill>
                <a:schemeClr val="bg1"/>
              </a:solidFill>
              <a:effectLst/>
              <a:uLnTx/>
              <a:uFillTx/>
              <a:cs typeface="Myriad Pro"/>
            </a:endParaRPr>
          </a:p>
        </p:txBody>
      </p:sp>
      <p:sp>
        <p:nvSpPr>
          <p:cNvPr id="8" name="Rechthoek 7"/>
          <p:cNvSpPr/>
          <p:nvPr/>
        </p:nvSpPr>
        <p:spPr>
          <a:xfrm>
            <a:off x="1631879" y="1329929"/>
            <a:ext cx="1003664" cy="3436144"/>
          </a:xfrm>
          <a:prstGeom prst="rect">
            <a:avLst/>
          </a:prstGeom>
          <a:solidFill>
            <a:srgbClr val="90D1E3"/>
          </a:solidFill>
          <a:ln w="6350" cap="flat" cmpd="sng" algn="ctr">
            <a:noFill/>
            <a:prstDash val="solid"/>
          </a:ln>
          <a:effectLst/>
        </p:spPr>
        <p:txBody>
          <a:bodyPr rot="0" spcFirstLastPara="0" vertOverflow="overflow" horzOverflow="overflow" vert="horz" wrap="square" lIns="72000" tIns="90000" rIns="72000" bIns="90000" numCol="1" spcCol="0" rtlCol="0" fromWordArt="0" anchor="ctr" anchorCtr="0" forceAA="0" compatLnSpc="1">
            <a:prstTxWarp prst="textNoShape">
              <a:avLst/>
            </a:prstTxWarp>
            <a:noAutofit/>
          </a:bodyPr>
          <a:lstStyle/>
          <a:p>
            <a:pPr marL="0" marR="0" indent="0" algn="ctr" defTabSz="914400" eaLnBrk="1" fontAlgn="auto" latinLnBrk="0" hangingPunct="1">
              <a:lnSpc>
                <a:spcPct val="110000"/>
              </a:lnSpc>
              <a:spcBef>
                <a:spcPts val="0"/>
              </a:spcBef>
              <a:spcAft>
                <a:spcPts val="0"/>
              </a:spcAft>
              <a:buClrTx/>
              <a:buSzTx/>
              <a:buFontTx/>
              <a:buNone/>
              <a:tabLst/>
            </a:pPr>
            <a:r>
              <a:rPr kumimoji="0" lang="nl-NL" sz="1800" b="0" i="0" u="none" strike="noStrike" kern="0" cap="none" spc="0" normalizeH="0" baseline="0" noProof="0" dirty="0" smtClean="0">
                <a:ln>
                  <a:noFill/>
                </a:ln>
                <a:solidFill>
                  <a:srgbClr val="000099"/>
                </a:solidFill>
                <a:effectLst/>
                <a:uLnTx/>
                <a:uFillTx/>
                <a:ea typeface="+mn-ea"/>
                <a:cs typeface="Myriad Pro"/>
              </a:rPr>
              <a:t>Factor</a:t>
            </a:r>
          </a:p>
          <a:p>
            <a:pPr marL="0" marR="0" indent="0" algn="ctr" defTabSz="914400" eaLnBrk="1" fontAlgn="auto" latinLnBrk="0" hangingPunct="1">
              <a:lnSpc>
                <a:spcPct val="110000"/>
              </a:lnSpc>
              <a:spcBef>
                <a:spcPts val="0"/>
              </a:spcBef>
              <a:spcAft>
                <a:spcPts val="0"/>
              </a:spcAft>
              <a:buClrTx/>
              <a:buSzTx/>
              <a:buFontTx/>
              <a:buNone/>
              <a:tabLst/>
            </a:pPr>
            <a:r>
              <a:rPr lang="nl-NL" kern="0" dirty="0" smtClean="0">
                <a:solidFill>
                  <a:srgbClr val="000099"/>
                </a:solidFill>
                <a:cs typeface="Myriad Pro"/>
              </a:rPr>
              <a:t>33%</a:t>
            </a:r>
            <a:endParaRPr kumimoji="0" lang="nl-NL" sz="1800" b="0" i="0" u="none" strike="noStrike" kern="0" cap="none" spc="0" normalizeH="0" baseline="0" noProof="0" dirty="0">
              <a:ln>
                <a:noFill/>
              </a:ln>
              <a:solidFill>
                <a:srgbClr val="000099"/>
              </a:solidFill>
              <a:effectLst/>
              <a:uLnTx/>
              <a:uFillTx/>
              <a:cs typeface="Myriad Pro"/>
            </a:endParaRPr>
          </a:p>
        </p:txBody>
      </p:sp>
      <p:sp>
        <p:nvSpPr>
          <p:cNvPr id="9" name="Rechthoek 8"/>
          <p:cNvSpPr/>
          <p:nvPr/>
        </p:nvSpPr>
        <p:spPr>
          <a:xfrm>
            <a:off x="2753807" y="1329929"/>
            <a:ext cx="1504926" cy="632435"/>
          </a:xfrm>
          <a:prstGeom prst="rect">
            <a:avLst/>
          </a:prstGeom>
          <a:solidFill>
            <a:srgbClr val="FF8000"/>
          </a:solidFill>
          <a:ln w="6350" cap="flat" cmpd="sng" algn="ctr">
            <a:noFill/>
            <a:prstDash val="solid"/>
          </a:ln>
          <a:effectLst/>
        </p:spPr>
        <p:txBody>
          <a:bodyPr rot="0" spcFirstLastPara="0" vertOverflow="overflow" horzOverflow="overflow" vert="horz" wrap="square" lIns="72000" tIns="90000" rIns="72000" bIns="90000" numCol="1" spcCol="0" rtlCol="0" fromWordArt="0" anchor="ctr" anchorCtr="0" forceAA="0" compatLnSpc="1">
            <a:prstTxWarp prst="textNoShape">
              <a:avLst/>
            </a:prstTxWarp>
            <a:noAutofit/>
          </a:bodyPr>
          <a:lstStyle/>
          <a:p>
            <a:pPr marL="0" marR="0" indent="0" algn="ctr" defTabSz="914400" eaLnBrk="1" fontAlgn="auto" latinLnBrk="0" hangingPunct="1">
              <a:lnSpc>
                <a:spcPct val="110000"/>
              </a:lnSpc>
              <a:spcBef>
                <a:spcPts val="0"/>
              </a:spcBef>
              <a:spcAft>
                <a:spcPts val="0"/>
              </a:spcAft>
              <a:buClrTx/>
              <a:buSzTx/>
              <a:buFontTx/>
              <a:buNone/>
              <a:tabLst/>
            </a:pPr>
            <a:r>
              <a:rPr kumimoji="0" lang="nl-NL" sz="1400" b="0" i="0" u="none" strike="noStrike" kern="0" cap="none" spc="0" normalizeH="0" baseline="0" noProof="0" dirty="0" smtClean="0">
                <a:ln>
                  <a:noFill/>
                </a:ln>
                <a:solidFill>
                  <a:schemeClr val="bg1"/>
                </a:solidFill>
                <a:effectLst/>
                <a:uLnTx/>
                <a:uFillTx/>
                <a:cs typeface="Myriad Pro"/>
              </a:rPr>
              <a:t>Europa 8%</a:t>
            </a:r>
          </a:p>
          <a:p>
            <a:pPr marL="0" marR="0" indent="0" algn="ctr" defTabSz="914400" eaLnBrk="1" fontAlgn="auto" latinLnBrk="0" hangingPunct="1">
              <a:lnSpc>
                <a:spcPct val="110000"/>
              </a:lnSpc>
              <a:spcBef>
                <a:spcPts val="0"/>
              </a:spcBef>
              <a:spcAft>
                <a:spcPts val="0"/>
              </a:spcAft>
              <a:buClrTx/>
              <a:buSzTx/>
              <a:buFontTx/>
              <a:buNone/>
              <a:tabLst/>
            </a:pPr>
            <a:r>
              <a:rPr lang="nl-NL" sz="1100" kern="0" dirty="0" smtClean="0">
                <a:solidFill>
                  <a:schemeClr val="bg1"/>
                </a:solidFill>
                <a:cs typeface="Myriad Pro"/>
              </a:rPr>
              <a:t>(waarvan Duitsland 5%)</a:t>
            </a:r>
            <a:endParaRPr kumimoji="0" lang="nl-NL" sz="1100" b="0" i="0" u="none" strike="noStrike" kern="0" cap="none" spc="0" normalizeH="0" baseline="0" noProof="0" dirty="0">
              <a:ln>
                <a:noFill/>
              </a:ln>
              <a:solidFill>
                <a:schemeClr val="bg1"/>
              </a:solidFill>
              <a:effectLst/>
              <a:uLnTx/>
              <a:uFillTx/>
              <a:cs typeface="Myriad Pro"/>
            </a:endParaRPr>
          </a:p>
        </p:txBody>
      </p:sp>
      <p:sp>
        <p:nvSpPr>
          <p:cNvPr id="10" name="Rechthoek 9"/>
          <p:cNvSpPr/>
          <p:nvPr/>
        </p:nvSpPr>
        <p:spPr>
          <a:xfrm>
            <a:off x="2753807" y="2064248"/>
            <a:ext cx="1504926" cy="483743"/>
          </a:xfrm>
          <a:prstGeom prst="rect">
            <a:avLst/>
          </a:prstGeom>
          <a:solidFill>
            <a:srgbClr val="FF8000"/>
          </a:solidFill>
          <a:ln w="6350" cap="flat" cmpd="sng" algn="ctr">
            <a:noFill/>
            <a:prstDash val="solid"/>
          </a:ln>
          <a:effectLst/>
        </p:spPr>
        <p:txBody>
          <a:bodyPr rot="0" spcFirstLastPara="0" vertOverflow="overflow" horzOverflow="overflow" vert="horz" wrap="square" lIns="72000" tIns="90000" rIns="72000" bIns="90000" numCol="1" spcCol="0" rtlCol="0" fromWordArt="0" anchor="ctr" anchorCtr="0" forceAA="0" compatLnSpc="1">
            <a:prstTxWarp prst="textNoShape">
              <a:avLst/>
            </a:prstTxWarp>
            <a:noAutofit/>
          </a:bodyPr>
          <a:lstStyle/>
          <a:p>
            <a:pPr marL="0" marR="0" indent="0" algn="ctr" defTabSz="914400" eaLnBrk="1" fontAlgn="auto" latinLnBrk="0" hangingPunct="1">
              <a:lnSpc>
                <a:spcPct val="110000"/>
              </a:lnSpc>
              <a:spcBef>
                <a:spcPts val="0"/>
              </a:spcBef>
              <a:spcAft>
                <a:spcPts val="0"/>
              </a:spcAft>
              <a:buClrTx/>
              <a:buSzTx/>
              <a:buFontTx/>
              <a:buNone/>
              <a:tabLst/>
            </a:pPr>
            <a:r>
              <a:rPr kumimoji="0" lang="nl-NL" sz="1400" b="0" i="0" u="none" strike="noStrike" kern="0" cap="none" spc="0" normalizeH="0" baseline="0" noProof="0" dirty="0" smtClean="0">
                <a:ln>
                  <a:noFill/>
                </a:ln>
                <a:solidFill>
                  <a:schemeClr val="bg1"/>
                </a:solidFill>
                <a:effectLst/>
                <a:uLnTx/>
                <a:uFillTx/>
                <a:cs typeface="Myriad Pro"/>
              </a:rPr>
              <a:t>Japan</a:t>
            </a:r>
            <a:r>
              <a:rPr kumimoji="0" lang="nl-NL" sz="1400" b="0" i="0" u="none" strike="noStrike" kern="0" cap="none" spc="0" normalizeH="0" noProof="0" dirty="0" smtClean="0">
                <a:ln>
                  <a:noFill/>
                </a:ln>
                <a:solidFill>
                  <a:schemeClr val="bg1"/>
                </a:solidFill>
                <a:effectLst/>
                <a:uLnTx/>
                <a:uFillTx/>
                <a:cs typeface="Myriad Pro"/>
              </a:rPr>
              <a:t> 6%</a:t>
            </a:r>
            <a:endParaRPr kumimoji="0" lang="nl-NL" sz="1400" b="0" i="0" u="none" strike="noStrike" kern="0" cap="none" spc="0" normalizeH="0" baseline="0" noProof="0" dirty="0">
              <a:ln>
                <a:noFill/>
              </a:ln>
              <a:solidFill>
                <a:schemeClr val="bg1"/>
              </a:solidFill>
              <a:effectLst/>
              <a:uLnTx/>
              <a:uFillTx/>
              <a:cs typeface="Myriad Pro"/>
            </a:endParaRPr>
          </a:p>
        </p:txBody>
      </p:sp>
      <p:sp>
        <p:nvSpPr>
          <p:cNvPr id="11" name="Rechthoek 10"/>
          <p:cNvSpPr/>
          <p:nvPr/>
        </p:nvSpPr>
        <p:spPr>
          <a:xfrm>
            <a:off x="2753807" y="2619910"/>
            <a:ext cx="1504926" cy="565090"/>
          </a:xfrm>
          <a:prstGeom prst="rect">
            <a:avLst/>
          </a:prstGeom>
          <a:solidFill>
            <a:srgbClr val="FF8000"/>
          </a:solidFill>
          <a:ln w="6350" cap="flat" cmpd="sng" algn="ctr">
            <a:noFill/>
            <a:prstDash val="solid"/>
          </a:ln>
          <a:effectLst/>
        </p:spPr>
        <p:txBody>
          <a:bodyPr rot="0" spcFirstLastPara="0" vertOverflow="overflow" horzOverflow="overflow" vert="horz" wrap="square" lIns="72000" tIns="90000" rIns="72000" bIns="90000" numCol="1" spcCol="0" rtlCol="0" fromWordArt="0" anchor="ctr" anchorCtr="0" forceAA="0" compatLnSpc="1">
            <a:prstTxWarp prst="textNoShape">
              <a:avLst/>
            </a:prstTxWarp>
            <a:noAutofit/>
          </a:bodyPr>
          <a:lstStyle/>
          <a:p>
            <a:pPr marL="0" marR="0" indent="0" algn="ctr" defTabSz="914400" eaLnBrk="1" fontAlgn="auto" latinLnBrk="0" hangingPunct="1">
              <a:lnSpc>
                <a:spcPct val="110000"/>
              </a:lnSpc>
              <a:spcBef>
                <a:spcPts val="0"/>
              </a:spcBef>
              <a:spcAft>
                <a:spcPts val="0"/>
              </a:spcAft>
              <a:buClrTx/>
              <a:buSzTx/>
              <a:buFontTx/>
              <a:buNone/>
              <a:tabLst/>
            </a:pPr>
            <a:r>
              <a:rPr kumimoji="0" lang="nl-NL" sz="1400" b="0" i="0" u="none" strike="noStrike" kern="0" cap="none" spc="0" normalizeH="0" baseline="0" noProof="0" dirty="0" smtClean="0">
                <a:ln>
                  <a:noFill/>
                </a:ln>
                <a:solidFill>
                  <a:schemeClr val="bg1"/>
                </a:solidFill>
                <a:effectLst/>
                <a:uLnTx/>
                <a:uFillTx/>
                <a:cs typeface="Myriad Pro"/>
              </a:rPr>
              <a:t>Emerging markets 7</a:t>
            </a:r>
            <a:r>
              <a:rPr kumimoji="0" lang="nl-NL" sz="1400" b="0" i="0" u="none" strike="noStrike" kern="0" cap="none" spc="0" normalizeH="0" noProof="0" dirty="0" smtClean="0">
                <a:ln>
                  <a:noFill/>
                </a:ln>
                <a:solidFill>
                  <a:schemeClr val="bg1"/>
                </a:solidFill>
                <a:effectLst/>
                <a:uLnTx/>
                <a:uFillTx/>
                <a:cs typeface="Myriad Pro"/>
              </a:rPr>
              <a:t>%</a:t>
            </a:r>
            <a:endParaRPr kumimoji="0" lang="nl-NL" sz="1400" b="0" i="0" u="none" strike="noStrike" kern="0" cap="none" spc="0" normalizeH="0" baseline="0" noProof="0" dirty="0">
              <a:ln>
                <a:noFill/>
              </a:ln>
              <a:solidFill>
                <a:schemeClr val="bg1"/>
              </a:solidFill>
              <a:effectLst/>
              <a:uLnTx/>
              <a:uFillTx/>
              <a:cs typeface="Myriad Pro"/>
            </a:endParaRPr>
          </a:p>
        </p:txBody>
      </p:sp>
      <p:sp>
        <p:nvSpPr>
          <p:cNvPr id="12" name="Rechthoek 11"/>
          <p:cNvSpPr/>
          <p:nvPr/>
        </p:nvSpPr>
        <p:spPr>
          <a:xfrm>
            <a:off x="2753807" y="3308280"/>
            <a:ext cx="1504926" cy="472610"/>
          </a:xfrm>
          <a:prstGeom prst="rect">
            <a:avLst/>
          </a:prstGeom>
          <a:solidFill>
            <a:srgbClr val="FF8000"/>
          </a:solidFill>
          <a:ln w="6350" cap="flat" cmpd="sng" algn="ctr">
            <a:noFill/>
            <a:prstDash val="solid"/>
          </a:ln>
          <a:effectLst/>
        </p:spPr>
        <p:txBody>
          <a:bodyPr rot="0" spcFirstLastPara="0" vertOverflow="overflow" horzOverflow="overflow" vert="horz" wrap="square" lIns="72000" tIns="90000" rIns="72000" bIns="90000" numCol="1" spcCol="0" rtlCol="0" fromWordArt="0" anchor="ctr" anchorCtr="0" forceAA="0" compatLnSpc="1">
            <a:prstTxWarp prst="textNoShape">
              <a:avLst/>
            </a:prstTxWarp>
            <a:noAutofit/>
          </a:bodyPr>
          <a:lstStyle/>
          <a:p>
            <a:pPr marL="0" marR="0" indent="0" algn="ctr" defTabSz="914400" eaLnBrk="1" fontAlgn="auto" latinLnBrk="0" hangingPunct="1">
              <a:lnSpc>
                <a:spcPct val="110000"/>
              </a:lnSpc>
              <a:spcBef>
                <a:spcPts val="0"/>
              </a:spcBef>
              <a:spcAft>
                <a:spcPts val="0"/>
              </a:spcAft>
              <a:buClrTx/>
              <a:buSzTx/>
              <a:buFontTx/>
              <a:buNone/>
              <a:tabLst/>
            </a:pPr>
            <a:r>
              <a:rPr kumimoji="0" lang="nl-NL" sz="1400" b="0" i="0" u="none" strike="noStrike" kern="0" cap="none" spc="0" normalizeH="0" baseline="0" noProof="0" dirty="0" smtClean="0">
                <a:ln>
                  <a:noFill/>
                </a:ln>
                <a:solidFill>
                  <a:schemeClr val="bg1"/>
                </a:solidFill>
                <a:effectLst/>
                <a:uLnTx/>
                <a:uFillTx/>
                <a:cs typeface="Myriad Pro"/>
              </a:rPr>
              <a:t>Frontier markets </a:t>
            </a:r>
            <a:r>
              <a:rPr lang="nl-NL" sz="1400" kern="0" dirty="0">
                <a:solidFill>
                  <a:schemeClr val="bg1"/>
                </a:solidFill>
                <a:cs typeface="Myriad Pro"/>
              </a:rPr>
              <a:t>3</a:t>
            </a:r>
            <a:r>
              <a:rPr kumimoji="0" lang="nl-NL" sz="1400" b="0" i="0" u="none" strike="noStrike" kern="0" cap="none" spc="0" normalizeH="0" noProof="0" dirty="0" smtClean="0">
                <a:ln>
                  <a:noFill/>
                </a:ln>
                <a:solidFill>
                  <a:schemeClr val="bg1"/>
                </a:solidFill>
                <a:effectLst/>
                <a:uLnTx/>
                <a:uFillTx/>
                <a:cs typeface="Myriad Pro"/>
              </a:rPr>
              <a:t>%</a:t>
            </a:r>
            <a:endParaRPr kumimoji="0" lang="nl-NL" sz="1400" b="0" i="0" u="none" strike="noStrike" kern="0" cap="none" spc="0" normalizeH="0" baseline="0" noProof="0" dirty="0">
              <a:ln>
                <a:noFill/>
              </a:ln>
              <a:solidFill>
                <a:schemeClr val="bg1"/>
              </a:solidFill>
              <a:effectLst/>
              <a:uLnTx/>
              <a:uFillTx/>
              <a:cs typeface="Myriad Pro"/>
            </a:endParaRPr>
          </a:p>
        </p:txBody>
      </p:sp>
      <p:sp>
        <p:nvSpPr>
          <p:cNvPr id="13" name="Rechthoek 12"/>
          <p:cNvSpPr/>
          <p:nvPr/>
        </p:nvSpPr>
        <p:spPr>
          <a:xfrm>
            <a:off x="2753807" y="3893906"/>
            <a:ext cx="1504926" cy="849908"/>
          </a:xfrm>
          <a:prstGeom prst="rect">
            <a:avLst/>
          </a:prstGeom>
          <a:solidFill>
            <a:srgbClr val="FF8000"/>
          </a:solidFill>
          <a:ln w="6350" cap="flat" cmpd="sng" algn="ctr">
            <a:noFill/>
            <a:prstDash val="solid"/>
          </a:ln>
          <a:effectLst/>
        </p:spPr>
        <p:txBody>
          <a:bodyPr rot="0" spcFirstLastPara="0" vertOverflow="overflow" horzOverflow="overflow" vert="horz" wrap="square" lIns="72000" tIns="90000" rIns="72000" bIns="90000" numCol="1" spcCol="0" rtlCol="0" fromWordArt="0" anchor="ctr" anchorCtr="0" forceAA="0" compatLnSpc="1">
            <a:prstTxWarp prst="textNoShape">
              <a:avLst/>
            </a:prstTxWarp>
            <a:noAutofit/>
          </a:bodyPr>
          <a:lstStyle/>
          <a:p>
            <a:pPr marL="0" marR="0" indent="0" algn="ctr" defTabSz="914400" eaLnBrk="1" fontAlgn="auto" latinLnBrk="0" hangingPunct="1">
              <a:lnSpc>
                <a:spcPct val="110000"/>
              </a:lnSpc>
              <a:spcBef>
                <a:spcPts val="0"/>
              </a:spcBef>
              <a:spcAft>
                <a:spcPts val="0"/>
              </a:spcAft>
              <a:buClrTx/>
              <a:buSzTx/>
              <a:buFontTx/>
              <a:buNone/>
              <a:tabLst/>
            </a:pPr>
            <a:r>
              <a:rPr kumimoji="0" lang="nl-NL" sz="1400" b="0" i="0" u="none" strike="noStrike" kern="0" cap="none" spc="0" normalizeH="0" baseline="0" noProof="0" dirty="0" smtClean="0">
                <a:ln>
                  <a:noFill/>
                </a:ln>
                <a:solidFill>
                  <a:schemeClr val="bg1"/>
                </a:solidFill>
                <a:effectLst/>
                <a:uLnTx/>
                <a:uFillTx/>
                <a:cs typeface="Myriad Pro"/>
              </a:rPr>
              <a:t>Thema’s: </a:t>
            </a:r>
            <a:r>
              <a:rPr lang="nl-NL" sz="1400" kern="0" dirty="0" err="1">
                <a:solidFill>
                  <a:schemeClr val="bg1"/>
                </a:solidFill>
                <a:cs typeface="Myriad Pro"/>
              </a:rPr>
              <a:t>r</a:t>
            </a:r>
            <a:r>
              <a:rPr kumimoji="0" lang="nl-NL" sz="1400" b="0" i="0" u="none" strike="noStrike" kern="0" cap="none" spc="0" normalizeH="0" baseline="0" noProof="0" dirty="0" err="1" smtClean="0">
                <a:ln>
                  <a:noFill/>
                </a:ln>
                <a:solidFill>
                  <a:schemeClr val="bg1"/>
                </a:solidFill>
                <a:effectLst/>
                <a:uLnTx/>
                <a:uFillTx/>
                <a:cs typeface="Myriad Pro"/>
              </a:rPr>
              <a:t>obotics</a:t>
            </a:r>
            <a:r>
              <a:rPr kumimoji="0" lang="nl-NL" sz="1400" b="0" i="0" u="none" strike="noStrike" kern="0" cap="none" spc="0" normalizeH="0" baseline="0" noProof="0" dirty="0" smtClean="0">
                <a:ln>
                  <a:noFill/>
                </a:ln>
                <a:solidFill>
                  <a:schemeClr val="bg1"/>
                </a:solidFill>
                <a:effectLst/>
                <a:uLnTx/>
                <a:uFillTx/>
                <a:cs typeface="Myriad Pro"/>
              </a:rPr>
              <a:t> agri &amp;</a:t>
            </a:r>
            <a:r>
              <a:rPr kumimoji="0" lang="nl-NL" sz="1400" b="0" i="0" u="none" strike="noStrike" kern="0" cap="none" spc="0" normalizeH="0" noProof="0" dirty="0" smtClean="0">
                <a:ln>
                  <a:noFill/>
                </a:ln>
                <a:solidFill>
                  <a:schemeClr val="bg1"/>
                </a:solidFill>
                <a:effectLst/>
                <a:uLnTx/>
                <a:uFillTx/>
                <a:cs typeface="Myriad Pro"/>
              </a:rPr>
              <a:t> consument </a:t>
            </a:r>
            <a:r>
              <a:rPr lang="nl-NL" sz="1400" kern="0" dirty="0" smtClean="0">
                <a:solidFill>
                  <a:schemeClr val="bg1"/>
                </a:solidFill>
                <a:cs typeface="Myriad Pro"/>
              </a:rPr>
              <a:t>10</a:t>
            </a:r>
            <a:r>
              <a:rPr kumimoji="0" lang="nl-NL" sz="1400" b="0" i="0" u="none" strike="noStrike" kern="0" cap="none" spc="0" normalizeH="0" noProof="0" dirty="0" smtClean="0">
                <a:ln>
                  <a:noFill/>
                </a:ln>
                <a:solidFill>
                  <a:schemeClr val="bg1"/>
                </a:solidFill>
                <a:effectLst/>
                <a:uLnTx/>
                <a:uFillTx/>
                <a:cs typeface="Myriad Pro"/>
              </a:rPr>
              <a:t>%</a:t>
            </a:r>
            <a:endParaRPr kumimoji="0" lang="nl-NL" sz="1400" b="0" i="0" u="none" strike="noStrike" kern="0" cap="none" spc="0" normalizeH="0" baseline="0" noProof="0" dirty="0">
              <a:ln>
                <a:noFill/>
              </a:ln>
              <a:solidFill>
                <a:schemeClr val="bg1"/>
              </a:solidFill>
              <a:effectLst/>
              <a:uLnTx/>
              <a:uFillTx/>
              <a:cs typeface="Myriad Pro"/>
            </a:endParaRPr>
          </a:p>
        </p:txBody>
      </p:sp>
      <p:sp>
        <p:nvSpPr>
          <p:cNvPr id="14" name="Rechthoek 13"/>
          <p:cNvSpPr/>
          <p:nvPr/>
        </p:nvSpPr>
        <p:spPr>
          <a:xfrm>
            <a:off x="4487334" y="1320795"/>
            <a:ext cx="1003664" cy="3436144"/>
          </a:xfrm>
          <a:prstGeom prst="rect">
            <a:avLst/>
          </a:prstGeom>
          <a:solidFill>
            <a:srgbClr val="000099"/>
          </a:solidFill>
          <a:ln w="6350" cap="flat" cmpd="sng" algn="ctr">
            <a:noFill/>
            <a:prstDash val="solid"/>
          </a:ln>
          <a:effectLst/>
        </p:spPr>
        <p:txBody>
          <a:bodyPr rot="0" spcFirstLastPara="0" vertOverflow="overflow" horzOverflow="overflow" vert="horz" wrap="square" lIns="72000" tIns="90000" rIns="72000" bIns="90000" numCol="1" spcCol="0" rtlCol="0" fromWordArt="0" anchor="ctr" anchorCtr="0" forceAA="0" compatLnSpc="1">
            <a:prstTxWarp prst="textNoShape">
              <a:avLst/>
            </a:prstTxWarp>
            <a:noAutofit/>
          </a:bodyPr>
          <a:lstStyle/>
          <a:p>
            <a:pPr marL="0" marR="0" indent="0" algn="ctr" defTabSz="914400" eaLnBrk="1" fontAlgn="auto" latinLnBrk="0" hangingPunct="1">
              <a:lnSpc>
                <a:spcPct val="110000"/>
              </a:lnSpc>
              <a:spcBef>
                <a:spcPts val="0"/>
              </a:spcBef>
              <a:spcAft>
                <a:spcPts val="0"/>
              </a:spcAft>
              <a:buClrTx/>
              <a:buSzTx/>
              <a:buFontTx/>
              <a:buNone/>
              <a:tabLst/>
            </a:pPr>
            <a:r>
              <a:rPr kumimoji="0" lang="nl-NL" sz="1400" b="0" i="0" u="none" strike="noStrike" kern="0" cap="none" spc="0" normalizeH="0" baseline="0" noProof="0" dirty="0" smtClean="0">
                <a:ln>
                  <a:noFill/>
                </a:ln>
                <a:solidFill>
                  <a:schemeClr val="bg1"/>
                </a:solidFill>
                <a:effectLst/>
                <a:uLnTx/>
                <a:uFillTx/>
                <a:ea typeface="+mn-ea"/>
                <a:cs typeface="Myriad Pro"/>
              </a:rPr>
              <a:t>Wereldwijd</a:t>
            </a:r>
          </a:p>
          <a:p>
            <a:pPr marL="0" marR="0" indent="0" algn="ctr" defTabSz="914400" eaLnBrk="1" fontAlgn="auto" latinLnBrk="0" hangingPunct="1">
              <a:lnSpc>
                <a:spcPct val="110000"/>
              </a:lnSpc>
              <a:spcBef>
                <a:spcPts val="0"/>
              </a:spcBef>
              <a:spcAft>
                <a:spcPts val="0"/>
              </a:spcAft>
              <a:buClrTx/>
              <a:buSzTx/>
              <a:buFontTx/>
              <a:buNone/>
              <a:tabLst/>
            </a:pPr>
            <a:r>
              <a:rPr lang="nl-NL" kern="0" dirty="0" smtClean="0">
                <a:solidFill>
                  <a:schemeClr val="bg1"/>
                </a:solidFill>
                <a:cs typeface="Myriad Pro"/>
              </a:rPr>
              <a:t>30%</a:t>
            </a:r>
            <a:endParaRPr kumimoji="0" lang="nl-NL" sz="1800" b="0" i="0" u="none" strike="noStrike" kern="0" cap="none" spc="0" normalizeH="0" baseline="0" noProof="0" dirty="0">
              <a:ln>
                <a:noFill/>
              </a:ln>
              <a:solidFill>
                <a:schemeClr val="bg1"/>
              </a:solidFill>
              <a:effectLst/>
              <a:uLnTx/>
              <a:uFillTx/>
              <a:cs typeface="Myriad Pro"/>
            </a:endParaRPr>
          </a:p>
        </p:txBody>
      </p:sp>
      <p:sp>
        <p:nvSpPr>
          <p:cNvPr id="15" name="Rechthoek 14"/>
          <p:cNvSpPr/>
          <p:nvPr/>
        </p:nvSpPr>
        <p:spPr>
          <a:xfrm>
            <a:off x="5616540" y="1320795"/>
            <a:ext cx="876727" cy="3436144"/>
          </a:xfrm>
          <a:prstGeom prst="rect">
            <a:avLst/>
          </a:prstGeom>
          <a:solidFill>
            <a:srgbClr val="90D1E3"/>
          </a:solidFill>
          <a:ln w="6350" cap="flat" cmpd="sng" algn="ctr">
            <a:noFill/>
            <a:prstDash val="solid"/>
          </a:ln>
          <a:effectLst/>
        </p:spPr>
        <p:txBody>
          <a:bodyPr rot="0" spcFirstLastPara="0" vertOverflow="overflow" horzOverflow="overflow" vert="horz" wrap="square" lIns="72000" tIns="90000" rIns="72000" bIns="90000" numCol="1" spcCol="0" rtlCol="0" fromWordArt="0" anchor="ctr" anchorCtr="0" forceAA="0" compatLnSpc="1">
            <a:prstTxWarp prst="textNoShape">
              <a:avLst/>
            </a:prstTxWarp>
            <a:noAutofit/>
          </a:bodyPr>
          <a:lstStyle/>
          <a:p>
            <a:pPr marL="0" marR="0" indent="0" algn="ctr" defTabSz="914400" eaLnBrk="1" fontAlgn="auto" latinLnBrk="0" hangingPunct="1">
              <a:lnSpc>
                <a:spcPct val="110000"/>
              </a:lnSpc>
              <a:spcBef>
                <a:spcPts val="0"/>
              </a:spcBef>
              <a:spcAft>
                <a:spcPts val="0"/>
              </a:spcAft>
              <a:buClrTx/>
              <a:buSzTx/>
              <a:buFontTx/>
              <a:buNone/>
              <a:tabLst/>
            </a:pPr>
            <a:r>
              <a:rPr lang="nl-NL" sz="1400" kern="0" dirty="0" smtClean="0">
                <a:solidFill>
                  <a:srgbClr val="000099"/>
                </a:solidFill>
                <a:cs typeface="Myriad Pro"/>
              </a:rPr>
              <a:t>Inflatie-index linked</a:t>
            </a:r>
          </a:p>
          <a:p>
            <a:pPr marL="0" marR="0" indent="0" algn="ctr" defTabSz="914400" eaLnBrk="1" fontAlgn="auto" latinLnBrk="0" hangingPunct="1">
              <a:lnSpc>
                <a:spcPct val="110000"/>
              </a:lnSpc>
              <a:spcBef>
                <a:spcPts val="0"/>
              </a:spcBef>
              <a:spcAft>
                <a:spcPts val="0"/>
              </a:spcAft>
              <a:buClrTx/>
              <a:buSzTx/>
              <a:buFontTx/>
              <a:buNone/>
              <a:tabLst/>
            </a:pPr>
            <a:r>
              <a:rPr kumimoji="0" lang="nl-NL" sz="1400" b="0" i="0" u="none" strike="noStrike" kern="0" cap="none" spc="0" normalizeH="0" baseline="0" noProof="0" dirty="0" smtClean="0">
                <a:ln>
                  <a:noFill/>
                </a:ln>
                <a:solidFill>
                  <a:srgbClr val="000099"/>
                </a:solidFill>
                <a:effectLst/>
                <a:uLnTx/>
                <a:uFillTx/>
                <a:cs typeface="Myriad Pro"/>
              </a:rPr>
              <a:t>eurozone</a:t>
            </a:r>
          </a:p>
          <a:p>
            <a:pPr marL="0" marR="0" indent="0" algn="ctr" defTabSz="914400" eaLnBrk="1" fontAlgn="auto" latinLnBrk="0" hangingPunct="1">
              <a:lnSpc>
                <a:spcPct val="110000"/>
              </a:lnSpc>
              <a:spcBef>
                <a:spcPts val="0"/>
              </a:spcBef>
              <a:spcAft>
                <a:spcPts val="0"/>
              </a:spcAft>
              <a:buClrTx/>
              <a:buSzTx/>
              <a:buFontTx/>
              <a:buNone/>
              <a:tabLst/>
            </a:pPr>
            <a:r>
              <a:rPr lang="nl-NL" kern="0" dirty="0" smtClean="0">
                <a:solidFill>
                  <a:srgbClr val="000099"/>
                </a:solidFill>
                <a:cs typeface="Myriad Pro"/>
              </a:rPr>
              <a:t>20%</a:t>
            </a:r>
            <a:endParaRPr kumimoji="0" lang="nl-NL" sz="1800" b="0" i="0" u="none" strike="noStrike" kern="0" cap="none" spc="0" normalizeH="0" baseline="0" noProof="0" dirty="0">
              <a:ln>
                <a:noFill/>
              </a:ln>
              <a:solidFill>
                <a:srgbClr val="000099"/>
              </a:solidFill>
              <a:effectLst/>
              <a:uLnTx/>
              <a:uFillTx/>
              <a:cs typeface="Myriad Pro"/>
            </a:endParaRPr>
          </a:p>
        </p:txBody>
      </p:sp>
      <p:sp>
        <p:nvSpPr>
          <p:cNvPr id="16" name="Rechthoek 15"/>
          <p:cNvSpPr/>
          <p:nvPr/>
        </p:nvSpPr>
        <p:spPr>
          <a:xfrm>
            <a:off x="6687096" y="1329928"/>
            <a:ext cx="1819905" cy="1289982"/>
          </a:xfrm>
          <a:prstGeom prst="rect">
            <a:avLst/>
          </a:prstGeom>
          <a:solidFill>
            <a:srgbClr val="FF8000"/>
          </a:solidFill>
          <a:ln w="6350" cap="flat" cmpd="sng" algn="ctr">
            <a:noFill/>
            <a:prstDash val="solid"/>
          </a:ln>
          <a:effectLst/>
        </p:spPr>
        <p:txBody>
          <a:bodyPr rot="0" spcFirstLastPara="0" vertOverflow="overflow" horzOverflow="overflow" vert="horz" wrap="square" lIns="72000" tIns="90000" rIns="72000" bIns="90000" numCol="1" spcCol="0" rtlCol="0" fromWordArt="0" anchor="ctr" anchorCtr="0" forceAA="0" compatLnSpc="1">
            <a:prstTxWarp prst="textNoShape">
              <a:avLst/>
            </a:prstTxWarp>
            <a:noAutofit/>
          </a:bodyPr>
          <a:lstStyle/>
          <a:p>
            <a:pPr marL="0" marR="0" indent="0" algn="ctr" defTabSz="914400" eaLnBrk="1" fontAlgn="auto" latinLnBrk="0" hangingPunct="1">
              <a:lnSpc>
                <a:spcPct val="110000"/>
              </a:lnSpc>
              <a:spcBef>
                <a:spcPts val="0"/>
              </a:spcBef>
              <a:spcAft>
                <a:spcPts val="0"/>
              </a:spcAft>
              <a:buClrTx/>
              <a:buSzTx/>
              <a:buFontTx/>
              <a:buNone/>
              <a:tabLst/>
            </a:pPr>
            <a:r>
              <a:rPr kumimoji="0" lang="nl-NL" sz="1400" b="0" i="0" u="none" strike="noStrike" kern="0" cap="none" spc="0" normalizeH="0" baseline="0" noProof="0" dirty="0" smtClean="0">
                <a:ln>
                  <a:noFill/>
                </a:ln>
                <a:solidFill>
                  <a:schemeClr val="bg1"/>
                </a:solidFill>
                <a:effectLst/>
                <a:uLnTx/>
                <a:uFillTx/>
                <a:cs typeface="Myriad Pro"/>
              </a:rPr>
              <a:t>Bedrijfsobligaties</a:t>
            </a:r>
          </a:p>
          <a:p>
            <a:pPr marL="0" marR="0" indent="0" algn="ctr" defTabSz="914400" eaLnBrk="1" fontAlgn="auto" latinLnBrk="0" hangingPunct="1">
              <a:lnSpc>
                <a:spcPct val="110000"/>
              </a:lnSpc>
              <a:spcBef>
                <a:spcPts val="0"/>
              </a:spcBef>
              <a:spcAft>
                <a:spcPts val="0"/>
              </a:spcAft>
              <a:buClrTx/>
              <a:buSzTx/>
              <a:buFontTx/>
              <a:buNone/>
              <a:tabLst/>
            </a:pPr>
            <a:r>
              <a:rPr lang="nl-NL" kern="0" dirty="0" smtClean="0">
                <a:solidFill>
                  <a:schemeClr val="bg1"/>
                </a:solidFill>
                <a:cs typeface="Myriad Pro"/>
              </a:rPr>
              <a:t>20%</a:t>
            </a:r>
            <a:endParaRPr kumimoji="0" lang="nl-NL" b="0" i="0" u="none" strike="noStrike" kern="0" cap="none" spc="0" normalizeH="0" baseline="0" noProof="0" dirty="0">
              <a:ln>
                <a:noFill/>
              </a:ln>
              <a:solidFill>
                <a:schemeClr val="bg1"/>
              </a:solidFill>
              <a:effectLst/>
              <a:uLnTx/>
              <a:uFillTx/>
              <a:cs typeface="Myriad Pro"/>
            </a:endParaRPr>
          </a:p>
        </p:txBody>
      </p:sp>
      <p:sp>
        <p:nvSpPr>
          <p:cNvPr id="17" name="Rechthoek 16"/>
          <p:cNvSpPr/>
          <p:nvPr/>
        </p:nvSpPr>
        <p:spPr>
          <a:xfrm>
            <a:off x="6687096" y="2691829"/>
            <a:ext cx="1819905" cy="1202077"/>
          </a:xfrm>
          <a:prstGeom prst="rect">
            <a:avLst/>
          </a:prstGeom>
          <a:solidFill>
            <a:srgbClr val="FF8000"/>
          </a:solidFill>
          <a:ln w="6350" cap="flat" cmpd="sng" algn="ctr">
            <a:noFill/>
            <a:prstDash val="solid"/>
          </a:ln>
          <a:effectLst/>
        </p:spPr>
        <p:txBody>
          <a:bodyPr rot="0" spcFirstLastPara="0" vertOverflow="overflow" horzOverflow="overflow" vert="horz" wrap="square" lIns="72000" tIns="90000" rIns="72000" bIns="90000" numCol="1" spcCol="0" rtlCol="0" fromWordArt="0" anchor="ctr" anchorCtr="0" forceAA="0" compatLnSpc="1">
            <a:prstTxWarp prst="textNoShape">
              <a:avLst/>
            </a:prstTxWarp>
            <a:noAutofit/>
          </a:bodyPr>
          <a:lstStyle/>
          <a:p>
            <a:pPr marL="0" marR="0" indent="0" algn="ctr" defTabSz="914400" eaLnBrk="1" fontAlgn="auto" latinLnBrk="0" hangingPunct="1">
              <a:lnSpc>
                <a:spcPct val="110000"/>
              </a:lnSpc>
              <a:spcBef>
                <a:spcPts val="0"/>
              </a:spcBef>
              <a:spcAft>
                <a:spcPts val="0"/>
              </a:spcAft>
              <a:buClrTx/>
              <a:buSzTx/>
              <a:buFontTx/>
              <a:buNone/>
              <a:tabLst/>
            </a:pPr>
            <a:r>
              <a:rPr kumimoji="0" lang="nl-NL" sz="1400" b="0" i="0" u="none" strike="noStrike" kern="0" cap="none" spc="0" normalizeH="0" baseline="0" noProof="0" dirty="0" smtClean="0">
                <a:ln>
                  <a:noFill/>
                </a:ln>
                <a:solidFill>
                  <a:schemeClr val="bg1"/>
                </a:solidFill>
                <a:effectLst/>
                <a:uLnTx/>
                <a:uFillTx/>
                <a:cs typeface="Myriad Pro"/>
              </a:rPr>
              <a:t>Financials</a:t>
            </a:r>
          </a:p>
          <a:p>
            <a:pPr marL="0" marR="0" indent="0" algn="ctr" defTabSz="914400" eaLnBrk="1" fontAlgn="auto" latinLnBrk="0" hangingPunct="1">
              <a:lnSpc>
                <a:spcPct val="110000"/>
              </a:lnSpc>
              <a:spcBef>
                <a:spcPts val="0"/>
              </a:spcBef>
              <a:spcAft>
                <a:spcPts val="0"/>
              </a:spcAft>
              <a:buClrTx/>
              <a:buSzTx/>
              <a:buFontTx/>
              <a:buNone/>
              <a:tabLst/>
            </a:pPr>
            <a:r>
              <a:rPr lang="nl-NL" kern="0" dirty="0" smtClean="0">
                <a:solidFill>
                  <a:schemeClr val="bg1"/>
                </a:solidFill>
                <a:cs typeface="Myriad Pro"/>
              </a:rPr>
              <a:t>20%</a:t>
            </a:r>
            <a:endParaRPr kumimoji="0" lang="nl-NL" b="0" i="0" u="none" strike="noStrike" kern="0" cap="none" spc="0" normalizeH="0" baseline="0" noProof="0" dirty="0">
              <a:ln>
                <a:noFill/>
              </a:ln>
              <a:solidFill>
                <a:schemeClr val="bg1"/>
              </a:solidFill>
              <a:effectLst/>
              <a:uLnTx/>
              <a:uFillTx/>
              <a:cs typeface="Myriad Pro"/>
            </a:endParaRPr>
          </a:p>
        </p:txBody>
      </p:sp>
      <p:sp>
        <p:nvSpPr>
          <p:cNvPr id="18" name="Rechthoek 17"/>
          <p:cNvSpPr/>
          <p:nvPr/>
        </p:nvSpPr>
        <p:spPr>
          <a:xfrm>
            <a:off x="6687095" y="4006922"/>
            <a:ext cx="1819905" cy="733464"/>
          </a:xfrm>
          <a:prstGeom prst="rect">
            <a:avLst/>
          </a:prstGeom>
          <a:solidFill>
            <a:schemeClr val="bg1">
              <a:lumMod val="65000"/>
            </a:schemeClr>
          </a:solidFill>
          <a:ln w="6350" cap="flat" cmpd="sng" algn="ctr">
            <a:noFill/>
            <a:prstDash val="solid"/>
          </a:ln>
          <a:effectLst/>
        </p:spPr>
        <p:txBody>
          <a:bodyPr rot="0" spcFirstLastPara="0" vertOverflow="overflow" horzOverflow="overflow" vert="horz" wrap="square" lIns="72000" tIns="90000" rIns="72000" bIns="90000" numCol="1" spcCol="0" rtlCol="0" fromWordArt="0" anchor="ctr" anchorCtr="0" forceAA="0" compatLnSpc="1">
            <a:prstTxWarp prst="textNoShape">
              <a:avLst/>
            </a:prstTxWarp>
            <a:noAutofit/>
          </a:bodyPr>
          <a:lstStyle/>
          <a:p>
            <a:pPr marL="0" marR="0" indent="0" algn="ctr" defTabSz="914400" eaLnBrk="1" fontAlgn="auto" latinLnBrk="0" hangingPunct="1">
              <a:lnSpc>
                <a:spcPct val="110000"/>
              </a:lnSpc>
              <a:spcBef>
                <a:spcPts val="0"/>
              </a:spcBef>
              <a:spcAft>
                <a:spcPts val="0"/>
              </a:spcAft>
              <a:buClrTx/>
              <a:buSzTx/>
              <a:buFontTx/>
              <a:buNone/>
              <a:tabLst/>
            </a:pPr>
            <a:r>
              <a:rPr kumimoji="0" lang="nl-NL" sz="1400" b="0" i="0" u="none" strike="noStrike" kern="0" cap="none" spc="0" normalizeH="0" baseline="0" noProof="0" dirty="0" smtClean="0">
                <a:ln>
                  <a:noFill/>
                </a:ln>
                <a:solidFill>
                  <a:schemeClr val="bg1"/>
                </a:solidFill>
                <a:effectLst/>
                <a:uLnTx/>
                <a:uFillTx/>
                <a:cs typeface="Myriad Pro"/>
              </a:rPr>
              <a:t>High Yield </a:t>
            </a:r>
          </a:p>
          <a:p>
            <a:pPr marL="0" marR="0" indent="0" algn="ctr" defTabSz="914400" eaLnBrk="1" fontAlgn="auto" latinLnBrk="0" hangingPunct="1">
              <a:lnSpc>
                <a:spcPct val="110000"/>
              </a:lnSpc>
              <a:spcBef>
                <a:spcPts val="0"/>
              </a:spcBef>
              <a:spcAft>
                <a:spcPts val="0"/>
              </a:spcAft>
              <a:buClrTx/>
              <a:buSzTx/>
              <a:buFontTx/>
              <a:buNone/>
              <a:tabLst/>
            </a:pPr>
            <a:r>
              <a:rPr lang="nl-NL" kern="0" dirty="0" smtClean="0">
                <a:solidFill>
                  <a:schemeClr val="bg1"/>
                </a:solidFill>
                <a:cs typeface="Myriad Pro"/>
              </a:rPr>
              <a:t>10%*</a:t>
            </a:r>
            <a:endParaRPr kumimoji="0" lang="nl-NL" b="0" i="0" u="none" strike="noStrike" kern="0" cap="none" spc="0" normalizeH="0" baseline="0" noProof="0" dirty="0">
              <a:ln>
                <a:noFill/>
              </a:ln>
              <a:solidFill>
                <a:schemeClr val="bg1"/>
              </a:solidFill>
              <a:effectLst/>
              <a:uLnTx/>
              <a:uFillTx/>
              <a:cs typeface="Myriad Pro"/>
            </a:endParaRPr>
          </a:p>
        </p:txBody>
      </p:sp>
      <p:sp>
        <p:nvSpPr>
          <p:cNvPr id="19" name="Tekstvak 18"/>
          <p:cNvSpPr txBox="1"/>
          <p:nvPr/>
        </p:nvSpPr>
        <p:spPr>
          <a:xfrm>
            <a:off x="1439345" y="914893"/>
            <a:ext cx="1314462" cy="400110"/>
          </a:xfrm>
          <a:prstGeom prst="rect">
            <a:avLst/>
          </a:prstGeom>
          <a:noFill/>
        </p:spPr>
        <p:txBody>
          <a:bodyPr wrap="none" lIns="0" rIns="0" rtlCol="0" anchor="t" anchorCtr="0">
            <a:spAutoFit/>
          </a:bodyPr>
          <a:lstStyle/>
          <a:p>
            <a:pPr algn="ctr"/>
            <a:r>
              <a:rPr lang="nl-NL" sz="2000" b="1" dirty="0" smtClean="0">
                <a:solidFill>
                  <a:srgbClr val="000099"/>
                </a:solidFill>
              </a:rPr>
              <a:t>AANDELEN</a:t>
            </a:r>
            <a:endParaRPr lang="nl-NL" sz="2000" b="1" dirty="0">
              <a:solidFill>
                <a:srgbClr val="000099"/>
              </a:solidFill>
            </a:endParaRPr>
          </a:p>
        </p:txBody>
      </p:sp>
      <p:sp>
        <p:nvSpPr>
          <p:cNvPr id="20" name="Tekstvak 19"/>
          <p:cNvSpPr txBox="1"/>
          <p:nvPr/>
        </p:nvSpPr>
        <p:spPr>
          <a:xfrm>
            <a:off x="5322298" y="866746"/>
            <a:ext cx="1395255" cy="400110"/>
          </a:xfrm>
          <a:prstGeom prst="rect">
            <a:avLst/>
          </a:prstGeom>
          <a:noFill/>
        </p:spPr>
        <p:txBody>
          <a:bodyPr wrap="none" lIns="0" rIns="0" rtlCol="0" anchor="t" anchorCtr="0">
            <a:spAutoFit/>
          </a:bodyPr>
          <a:lstStyle/>
          <a:p>
            <a:pPr algn="ctr"/>
            <a:r>
              <a:rPr lang="nl-NL" sz="2000" b="1" dirty="0" smtClean="0">
                <a:solidFill>
                  <a:srgbClr val="000099"/>
                </a:solidFill>
              </a:rPr>
              <a:t>OBLIGATIES</a:t>
            </a:r>
            <a:endParaRPr lang="nl-NL" sz="2000" b="1" dirty="0">
              <a:solidFill>
                <a:srgbClr val="000099"/>
              </a:solidFill>
            </a:endParaRPr>
          </a:p>
        </p:txBody>
      </p:sp>
      <p:sp>
        <p:nvSpPr>
          <p:cNvPr id="4" name="Tekstvak 3"/>
          <p:cNvSpPr txBox="1"/>
          <p:nvPr/>
        </p:nvSpPr>
        <p:spPr>
          <a:xfrm>
            <a:off x="6687095" y="4766073"/>
            <a:ext cx="1219885" cy="261610"/>
          </a:xfrm>
          <a:prstGeom prst="rect">
            <a:avLst/>
          </a:prstGeom>
          <a:noFill/>
          <a:ln w="12700">
            <a:noFill/>
          </a:ln>
        </p:spPr>
        <p:txBody>
          <a:bodyPr wrap="none" lIns="0" rIns="0" rtlCol="0" anchor="t" anchorCtr="0">
            <a:spAutoFit/>
          </a:bodyPr>
          <a:lstStyle/>
          <a:p>
            <a:pPr algn="ctr"/>
            <a:r>
              <a:rPr lang="nl-NL" sz="1100" dirty="0" smtClean="0">
                <a:solidFill>
                  <a:srgbClr val="5E6A71"/>
                </a:solidFill>
              </a:rPr>
              <a:t>* Tot 5% portefeuille</a:t>
            </a:r>
          </a:p>
        </p:txBody>
      </p:sp>
      <p:pic>
        <p:nvPicPr>
          <p:cNvPr id="21" name="Picture 2" descr="C:\Users\DieperinkHJ\AppData\Local\Microsoft\Windows\Temporary Internet Files\Content.IE5\HLE0TEY6\Rabobank-icoon-private-banking-light-64x64-RGB[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66" y="4690528"/>
            <a:ext cx="406349" cy="412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96661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afbeelding 3"/>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 y="0"/>
            <a:ext cx="9143999" cy="3582557"/>
          </a:xfrm>
        </p:spPr>
      </p:pic>
      <p:sp>
        <p:nvSpPr>
          <p:cNvPr id="6" name="Titel 5"/>
          <p:cNvSpPr>
            <a:spLocks noGrp="1"/>
          </p:cNvSpPr>
          <p:nvPr>
            <p:ph type="title"/>
          </p:nvPr>
        </p:nvSpPr>
        <p:spPr>
          <a:xfrm>
            <a:off x="1" y="2550745"/>
            <a:ext cx="6096069" cy="771235"/>
          </a:xfrm>
        </p:spPr>
        <p:txBody>
          <a:bodyPr/>
          <a:lstStyle/>
          <a:p>
            <a:r>
              <a:rPr lang="nl-NL" dirty="0" smtClean="0"/>
              <a:t>    Vragen</a:t>
            </a:r>
            <a:endParaRPr lang="nl-NL" dirty="0"/>
          </a:p>
        </p:txBody>
      </p:sp>
      <p:sp>
        <p:nvSpPr>
          <p:cNvPr id="2" name="Rechthoek 1"/>
          <p:cNvSpPr/>
          <p:nvPr/>
        </p:nvSpPr>
        <p:spPr>
          <a:xfrm>
            <a:off x="102972" y="3681410"/>
            <a:ext cx="7780638" cy="1077218"/>
          </a:xfrm>
          <a:prstGeom prst="rect">
            <a:avLst/>
          </a:prstGeom>
        </p:spPr>
        <p:txBody>
          <a:bodyPr wrap="square">
            <a:spAutoFit/>
          </a:bodyPr>
          <a:lstStyle/>
          <a:p>
            <a:r>
              <a:rPr lang="nl-NL" sz="800" dirty="0">
                <a:solidFill>
                  <a:srgbClr val="002060"/>
                </a:solidFill>
              </a:rPr>
              <a:t>Coöperatieve Rabobank U.A. en de andere onderdelen van de Rabobank Groep die als beleggingsonderneming zijn aan te merken, zijn als zodanig geregistreerd bij de Autoriteit Financiële Markten te Amsterdam. De waarde van uw belegging kan fluctueren. In het verleden behaalde resultaten bieden geen garantie voor de toekomst. De informatie in deze  presentatie is ontleend aan door Rabobank Particulieren &amp; Private Banking betrouwbaar geachte openbare bronnen, maar voor de juistheid en de volledigheid van de genoemde feiten, meningen, verwachtingen en de uitkomsten daarvan kunnen wij niet instaan. Hoewel wij ten aanzien van de selectie en berekening van de gegevens de nodige zorgvuldigheid in acht nemen, zijn wij niet aansprakelijk voor enige schade die het gevolg is van de hierin opgenomen gegevens. De informatie in deze presentatie dient niet te worden opgevat als een aanbod en evenmin als een uitnodiging tot het doen van een aanbod tot het kopen of verkopen van financiële instrumenten en is ook niet bedoeld om enig recht of verplichting te creëren. Het gebruik maken van de informatie geschiedt dan ook geheel op eigen risico. De in deze presentatie opgenomen informatie is geen expliciete of impliciete beleggingsaanbeveling en kan op ieder moment zonder verdere aankondiging worden gewijzigd.</a:t>
            </a:r>
            <a:endParaRPr lang="nl-NL" sz="800" dirty="0"/>
          </a:p>
        </p:txBody>
      </p:sp>
      <p:pic>
        <p:nvPicPr>
          <p:cNvPr id="5" name="Picture 2" descr="C:\Users\DieperinkHJ\AppData\Local\Microsoft\Windows\Temporary Internet Files\Content.IE5\HLE0TEY6\Rabobank-icoon-private-banking-light-64x64-RGB[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124" y="2715395"/>
            <a:ext cx="406349" cy="412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6641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4400" y="191292"/>
            <a:ext cx="6424000" cy="875509"/>
          </a:xfrm>
        </p:spPr>
        <p:txBody>
          <a:bodyPr/>
          <a:lstStyle/>
          <a:p>
            <a:r>
              <a:rPr lang="nl-NL" dirty="0" smtClean="0"/>
              <a:t>Agenda</a:t>
            </a:r>
            <a:endParaRPr lang="nl-NL" dirty="0"/>
          </a:p>
        </p:txBody>
      </p:sp>
      <p:sp>
        <p:nvSpPr>
          <p:cNvPr id="3" name="Tijdelijke aanduiding voor dianummer 2"/>
          <p:cNvSpPr>
            <a:spLocks noGrp="1"/>
          </p:cNvSpPr>
          <p:nvPr>
            <p:ph type="sldNum" sz="quarter" idx="10"/>
          </p:nvPr>
        </p:nvSpPr>
        <p:spPr/>
        <p:txBody>
          <a:bodyPr/>
          <a:lstStyle/>
          <a:p>
            <a:fld id="{4821C4A5-98F2-7545-875B-39B2F4500447}" type="slidenum">
              <a:rPr lang="nl-NL" smtClean="0"/>
              <a:pPr/>
              <a:t>2</a:t>
            </a:fld>
            <a:endParaRPr lang="nl-NL"/>
          </a:p>
        </p:txBody>
      </p:sp>
      <p:sp>
        <p:nvSpPr>
          <p:cNvPr id="4" name="Tijdelijke aanduiding voor inhoud 3"/>
          <p:cNvSpPr>
            <a:spLocks noGrp="1"/>
          </p:cNvSpPr>
          <p:nvPr>
            <p:ph sz="quarter" idx="11"/>
          </p:nvPr>
        </p:nvSpPr>
        <p:spPr>
          <a:xfrm>
            <a:off x="420921" y="1212906"/>
            <a:ext cx="5115045" cy="3429000"/>
          </a:xfrm>
        </p:spPr>
        <p:txBody>
          <a:bodyPr/>
          <a:lstStyle/>
          <a:p>
            <a:r>
              <a:rPr lang="nl-NL" dirty="0" smtClean="0"/>
              <a:t>Terugblik 2015</a:t>
            </a:r>
          </a:p>
          <a:p>
            <a:r>
              <a:rPr lang="nl-NL" dirty="0" smtClean="0"/>
              <a:t>Olie en Renminbi</a:t>
            </a:r>
          </a:p>
          <a:p>
            <a:r>
              <a:rPr lang="nl-NL" dirty="0" smtClean="0"/>
              <a:t>Economische groei, liquiditeit &amp; waardering</a:t>
            </a:r>
          </a:p>
          <a:p>
            <a:r>
              <a:rPr lang="nl-NL" dirty="0" smtClean="0"/>
              <a:t>Assetmix en scenario’s</a:t>
            </a:r>
          </a:p>
          <a:p>
            <a:r>
              <a:rPr lang="nl-NL" dirty="0" smtClean="0"/>
              <a:t>Aandelen</a:t>
            </a:r>
          </a:p>
          <a:p>
            <a:pPr lvl="2"/>
            <a:r>
              <a:rPr lang="nl-NL" dirty="0" smtClean="0"/>
              <a:t>Core, Factor, Satellites</a:t>
            </a:r>
          </a:p>
          <a:p>
            <a:pPr lvl="1"/>
            <a:r>
              <a:rPr lang="nl-NL" dirty="0" smtClean="0"/>
              <a:t>Obligaties</a:t>
            </a:r>
          </a:p>
          <a:p>
            <a:pPr lvl="2"/>
            <a:r>
              <a:rPr lang="nl-NL" dirty="0" smtClean="0"/>
              <a:t>Rente, inflatie</a:t>
            </a:r>
          </a:p>
          <a:p>
            <a:r>
              <a:rPr lang="nl-NL" dirty="0" smtClean="0"/>
              <a:t>Portefeuille</a:t>
            </a:r>
          </a:p>
          <a:p>
            <a:endParaRPr lang="nl-NL" dirty="0" smtClean="0"/>
          </a:p>
          <a:p>
            <a:endParaRPr lang="nl-NL" dirty="0" smtClean="0"/>
          </a:p>
        </p:txBody>
      </p:sp>
      <p:pic>
        <p:nvPicPr>
          <p:cNvPr id="5" name="Picture 2" descr="C:\Users\DieperinkHJ\AppData\Local\Microsoft\Windows\Temporary Internet Files\Content.IE5\KFLT2E8R\IM_3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921" y="65391"/>
            <a:ext cx="530586" cy="10014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takintimeout.com/wp-content/uploads/2014/03/image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0859" y="1339831"/>
            <a:ext cx="2689542" cy="2903999"/>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p:cNvSpPr txBox="1"/>
          <p:nvPr/>
        </p:nvSpPr>
        <p:spPr>
          <a:xfrm>
            <a:off x="5598724" y="1334017"/>
            <a:ext cx="2673810" cy="461665"/>
          </a:xfrm>
          <a:prstGeom prst="rect">
            <a:avLst/>
          </a:prstGeom>
          <a:noFill/>
          <a:ln w="12700">
            <a:noFill/>
          </a:ln>
        </p:spPr>
        <p:txBody>
          <a:bodyPr wrap="none" lIns="0" rIns="0" rtlCol="0" anchor="t" anchorCtr="0">
            <a:spAutoFit/>
          </a:bodyPr>
          <a:lstStyle/>
          <a:p>
            <a:pPr algn="ctr"/>
            <a:r>
              <a:rPr lang="nl-NL" sz="2400" b="1" dirty="0" smtClean="0">
                <a:solidFill>
                  <a:schemeClr val="bg1"/>
                </a:solidFill>
              </a:rPr>
              <a:t>Jaar van het verschil</a:t>
            </a:r>
          </a:p>
        </p:txBody>
      </p:sp>
      <p:pic>
        <p:nvPicPr>
          <p:cNvPr id="8" name="Picture 2" descr="C:\Users\DieperinkHJ\AppData\Local\Microsoft\Windows\Temporary Internet Files\Content.IE5\HLE0TEY6\Rabobank-icoon-private-banking-light-64x64-RGB[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66" y="4690528"/>
            <a:ext cx="406349" cy="412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82884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Tijdelijke aanduiding voor inhoud 22"/>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698400" y="2578165"/>
            <a:ext cx="1496677" cy="1719263"/>
          </a:xfrm>
        </p:spPr>
      </p:pic>
      <p:graphicFrame>
        <p:nvGraphicFramePr>
          <p:cNvPr id="25" name="Grafiek 24"/>
          <p:cNvGraphicFramePr>
            <a:graphicFrameLocks/>
          </p:cNvGraphicFramePr>
          <p:nvPr>
            <p:extLst>
              <p:ext uri="{D42A27DB-BD31-4B8C-83A1-F6EECF244321}">
                <p14:modId xmlns:p14="http://schemas.microsoft.com/office/powerpoint/2010/main" val="1616889242"/>
              </p:ext>
            </p:extLst>
          </p:nvPr>
        </p:nvGraphicFramePr>
        <p:xfrm>
          <a:off x="475814" y="1066801"/>
          <a:ext cx="1719263" cy="3576150"/>
        </p:xfrm>
        <a:graphic>
          <a:graphicData uri="http://schemas.openxmlformats.org/drawingml/2006/chart">
            <c:chart xmlns:c="http://schemas.openxmlformats.org/drawingml/2006/chart" xmlns:r="http://schemas.openxmlformats.org/officeDocument/2006/relationships" r:id="rId4"/>
          </a:graphicData>
        </a:graphic>
      </p:graphicFrame>
      <p:pic>
        <p:nvPicPr>
          <p:cNvPr id="20" name="Tijdelijke aanduiding voor inhoud 19"/>
          <p:cNvPicPr>
            <a:picLocks noGrp="1" noChangeAspect="1"/>
          </p:cNvPicPr>
          <p:nvPr>
            <p:ph sz="quarter" idx="14"/>
          </p:nvPr>
        </p:nvPicPr>
        <p:blipFill>
          <a:blip r:embed="rId5">
            <a:extLst>
              <a:ext uri="{28A0092B-C50C-407E-A947-70E740481C1C}">
                <a14:useLocalDpi xmlns:a14="http://schemas.microsoft.com/office/drawing/2010/main" val="0"/>
              </a:ext>
            </a:extLst>
          </a:blip>
          <a:stretch>
            <a:fillRect/>
          </a:stretch>
        </p:blipFill>
        <p:spPr>
          <a:xfrm>
            <a:off x="4924800" y="3437797"/>
            <a:ext cx="1209600" cy="961403"/>
          </a:xfrm>
        </p:spPr>
      </p:pic>
      <p:graphicFrame>
        <p:nvGraphicFramePr>
          <p:cNvPr id="27" name="Grafiek 26"/>
          <p:cNvGraphicFramePr>
            <a:graphicFrameLocks/>
          </p:cNvGraphicFramePr>
          <p:nvPr>
            <p:extLst>
              <p:ext uri="{D42A27DB-BD31-4B8C-83A1-F6EECF244321}">
                <p14:modId xmlns:p14="http://schemas.microsoft.com/office/powerpoint/2010/main" val="2697816830"/>
              </p:ext>
            </p:extLst>
          </p:nvPr>
        </p:nvGraphicFramePr>
        <p:xfrm>
          <a:off x="4573589" y="1066801"/>
          <a:ext cx="1853338" cy="349567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Grafiek 25"/>
          <p:cNvGraphicFramePr>
            <a:graphicFrameLocks/>
          </p:cNvGraphicFramePr>
          <p:nvPr>
            <p:extLst>
              <p:ext uri="{D42A27DB-BD31-4B8C-83A1-F6EECF244321}">
                <p14:modId xmlns:p14="http://schemas.microsoft.com/office/powerpoint/2010/main" val="233002827"/>
              </p:ext>
            </p:extLst>
          </p:nvPr>
        </p:nvGraphicFramePr>
        <p:xfrm>
          <a:off x="2412000" y="1066801"/>
          <a:ext cx="1900799" cy="3576150"/>
        </p:xfrm>
        <a:graphic>
          <a:graphicData uri="http://schemas.openxmlformats.org/drawingml/2006/chart">
            <c:chart xmlns:c="http://schemas.openxmlformats.org/drawingml/2006/chart" xmlns:r="http://schemas.openxmlformats.org/officeDocument/2006/relationships" r:id="rId7"/>
          </a:graphicData>
        </a:graphic>
      </p:graphicFrame>
      <p:pic>
        <p:nvPicPr>
          <p:cNvPr id="19" name="Tijdelijke aanduiding voor inhoud 18"/>
          <p:cNvPicPr>
            <a:picLocks noGrp="1" noChangeAspect="1"/>
          </p:cNvPicPr>
          <p:nvPr>
            <p:ph sz="quarter" idx="14"/>
          </p:nvPr>
        </p:nvPicPr>
        <p:blipFill>
          <a:blip r:embed="rId8">
            <a:extLst>
              <a:ext uri="{28A0092B-C50C-407E-A947-70E740481C1C}">
                <a14:useLocalDpi xmlns:a14="http://schemas.microsoft.com/office/drawing/2010/main" val="0"/>
              </a:ext>
            </a:extLst>
          </a:blip>
          <a:stretch>
            <a:fillRect/>
          </a:stretch>
        </p:blipFill>
        <p:spPr>
          <a:xfrm>
            <a:off x="2721600" y="3437796"/>
            <a:ext cx="1591198" cy="824385"/>
          </a:xfrm>
        </p:spPr>
      </p:pic>
      <p:graphicFrame>
        <p:nvGraphicFramePr>
          <p:cNvPr id="28" name="Grafiek 27"/>
          <p:cNvGraphicFramePr>
            <a:graphicFrameLocks/>
          </p:cNvGraphicFramePr>
          <p:nvPr>
            <p:extLst>
              <p:ext uri="{D42A27DB-BD31-4B8C-83A1-F6EECF244321}">
                <p14:modId xmlns:p14="http://schemas.microsoft.com/office/powerpoint/2010/main" val="3565418852"/>
              </p:ext>
            </p:extLst>
          </p:nvPr>
        </p:nvGraphicFramePr>
        <p:xfrm>
          <a:off x="6657975" y="1066800"/>
          <a:ext cx="2003625" cy="3576151"/>
        </p:xfrm>
        <a:graphic>
          <a:graphicData uri="http://schemas.openxmlformats.org/drawingml/2006/chart">
            <c:chart xmlns:c="http://schemas.openxmlformats.org/drawingml/2006/chart" xmlns:r="http://schemas.openxmlformats.org/officeDocument/2006/relationships" r:id="rId9"/>
          </a:graphicData>
        </a:graphic>
      </p:graphicFrame>
      <p:sp>
        <p:nvSpPr>
          <p:cNvPr id="4" name="Titel 3"/>
          <p:cNvSpPr>
            <a:spLocks noGrp="1"/>
          </p:cNvSpPr>
          <p:nvPr>
            <p:ph type="title"/>
          </p:nvPr>
        </p:nvSpPr>
        <p:spPr>
          <a:xfrm>
            <a:off x="1546114" y="191292"/>
            <a:ext cx="5972286" cy="875509"/>
          </a:xfrm>
        </p:spPr>
        <p:txBody>
          <a:bodyPr/>
          <a:lstStyle/>
          <a:p>
            <a:r>
              <a:rPr lang="nl-NL" dirty="0" smtClean="0"/>
              <a:t>Terugblik 2015</a:t>
            </a:r>
            <a:endParaRPr lang="nl-NL" dirty="0"/>
          </a:p>
        </p:txBody>
      </p:sp>
      <p:sp>
        <p:nvSpPr>
          <p:cNvPr id="3" name="Tijdelijke aanduiding voor dianummer 2"/>
          <p:cNvSpPr>
            <a:spLocks noGrp="1"/>
          </p:cNvSpPr>
          <p:nvPr>
            <p:ph type="sldNum" sz="quarter" idx="10"/>
          </p:nvPr>
        </p:nvSpPr>
        <p:spPr/>
        <p:txBody>
          <a:bodyPr/>
          <a:lstStyle/>
          <a:p>
            <a:fld id="{4821C4A5-98F2-7545-875B-39B2F4500447}" type="slidenum">
              <a:rPr lang="nl-NL" smtClean="0"/>
              <a:pPr/>
              <a:t>3</a:t>
            </a:fld>
            <a:endParaRPr lang="nl-NL"/>
          </a:p>
        </p:txBody>
      </p:sp>
      <p:pic>
        <p:nvPicPr>
          <p:cNvPr id="21" name="Tijdelijke aanduiding voor inhoud 20"/>
          <p:cNvPicPr>
            <a:picLocks noGrp="1" noChangeAspect="1"/>
          </p:cNvPicPr>
          <p:nvPr>
            <p:ph sz="quarter" idx="14"/>
          </p:nvPr>
        </p:nvPicPr>
        <p:blipFill>
          <a:blip r:embed="rId10">
            <a:extLst>
              <a:ext uri="{28A0092B-C50C-407E-A947-70E740481C1C}">
                <a14:useLocalDpi xmlns:a14="http://schemas.microsoft.com/office/drawing/2010/main" val="0"/>
              </a:ext>
            </a:extLst>
          </a:blip>
          <a:stretch>
            <a:fillRect/>
          </a:stretch>
        </p:blipFill>
        <p:spPr>
          <a:xfrm>
            <a:off x="7275095" y="3190801"/>
            <a:ext cx="874241" cy="1016374"/>
          </a:xfrm>
        </p:spPr>
      </p:pic>
      <p:sp>
        <p:nvSpPr>
          <p:cNvPr id="12" name="Tekstvak 11"/>
          <p:cNvSpPr txBox="1"/>
          <p:nvPr/>
        </p:nvSpPr>
        <p:spPr>
          <a:xfrm>
            <a:off x="680492" y="4656343"/>
            <a:ext cx="865622" cy="215444"/>
          </a:xfrm>
          <a:prstGeom prst="rect">
            <a:avLst/>
          </a:prstGeom>
          <a:noFill/>
        </p:spPr>
        <p:txBody>
          <a:bodyPr wrap="none" lIns="0" rIns="0" rtlCol="0" anchor="t" anchorCtr="0">
            <a:spAutoFit/>
          </a:bodyPr>
          <a:lstStyle/>
          <a:p>
            <a:pPr algn="ctr"/>
            <a:r>
              <a:rPr lang="nl-NL" sz="800" i="1" dirty="0" smtClean="0">
                <a:solidFill>
                  <a:schemeClr val="bg1">
                    <a:lumMod val="75000"/>
                  </a:schemeClr>
                </a:solidFill>
              </a:rPr>
              <a:t>Bron: MSCI, Barclays</a:t>
            </a:r>
            <a:endParaRPr lang="nl-NL" sz="800" i="1" dirty="0">
              <a:solidFill>
                <a:schemeClr val="bg1">
                  <a:lumMod val="75000"/>
                </a:schemeClr>
              </a:solidFill>
            </a:endParaRPr>
          </a:p>
        </p:txBody>
      </p:sp>
      <p:pic>
        <p:nvPicPr>
          <p:cNvPr id="13" name="Picture 2" descr="C:\Users\DieperinkHJ\AppData\Local\Microsoft\Windows\Temporary Internet Files\Content.IE5\KFLT2E8R\CMT_05.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5814" y="208492"/>
            <a:ext cx="730947" cy="85830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DieperinkHJ\AppData\Local\Microsoft\Windows\Temporary Internet Files\Content.IE5\HLE0TEY6\Rabobank-icoon-private-banking-light-64x64-RGB[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466" y="4690528"/>
            <a:ext cx="406349" cy="412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43025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91200" y="191292"/>
            <a:ext cx="5027200" cy="875509"/>
          </a:xfrm>
        </p:spPr>
        <p:txBody>
          <a:bodyPr/>
          <a:lstStyle/>
          <a:p>
            <a:r>
              <a:rPr lang="nl-NL" dirty="0" smtClean="0"/>
              <a:t>Terugblik portefeuille 2015</a:t>
            </a:r>
            <a:endParaRPr lang="nl-NL" dirty="0"/>
          </a:p>
        </p:txBody>
      </p:sp>
      <p:sp>
        <p:nvSpPr>
          <p:cNvPr id="3" name="Tijdelijke aanduiding voor dianummer 2"/>
          <p:cNvSpPr>
            <a:spLocks noGrp="1"/>
          </p:cNvSpPr>
          <p:nvPr>
            <p:ph type="sldNum" sz="quarter" idx="10"/>
          </p:nvPr>
        </p:nvSpPr>
        <p:spPr/>
        <p:txBody>
          <a:bodyPr/>
          <a:lstStyle/>
          <a:p>
            <a:fld id="{4821C4A5-98F2-7545-875B-39B2F4500447}" type="slidenum">
              <a:rPr lang="nl-NL" smtClean="0"/>
              <a:pPr/>
              <a:t>4</a:t>
            </a:fld>
            <a:endParaRPr lang="nl-NL"/>
          </a:p>
        </p:txBody>
      </p:sp>
      <p:pic>
        <p:nvPicPr>
          <p:cNvPr id="8" name="Picture 2" descr="C:\Users\DieperinkHJ\AppData\Local\Microsoft\Windows\Temporary Internet Files\Content.IE5\HLE0TEY6\Rabobank-icoon-private-banking-light-64x64-RGB[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013" y="4592963"/>
            <a:ext cx="406349" cy="4126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ijdelijke aanduiding voor inhoud 9"/>
          <p:cNvGraphicFramePr>
            <a:graphicFrameLocks noGrp="1"/>
          </p:cNvGraphicFramePr>
          <p:nvPr>
            <p:ph sz="quarter" idx="11"/>
            <p:extLst>
              <p:ext uri="{D42A27DB-BD31-4B8C-83A1-F6EECF244321}">
                <p14:modId xmlns:p14="http://schemas.microsoft.com/office/powerpoint/2010/main" val="3864591293"/>
              </p:ext>
            </p:extLst>
          </p:nvPr>
        </p:nvGraphicFramePr>
        <p:xfrm>
          <a:off x="476250" y="1330325"/>
          <a:ext cx="3783013" cy="3435350"/>
        </p:xfrm>
        <a:graphic>
          <a:graphicData uri="http://schemas.openxmlformats.org/drawingml/2006/chart">
            <c:chart xmlns:c="http://schemas.openxmlformats.org/drawingml/2006/chart" xmlns:r="http://schemas.openxmlformats.org/officeDocument/2006/relationships" r:id="rId4"/>
          </a:graphicData>
        </a:graphic>
      </p:graphicFrame>
      <p:sp>
        <p:nvSpPr>
          <p:cNvPr id="7" name="Tekstvak 6"/>
          <p:cNvSpPr txBox="1"/>
          <p:nvPr/>
        </p:nvSpPr>
        <p:spPr>
          <a:xfrm>
            <a:off x="4564064" y="4754710"/>
            <a:ext cx="654026" cy="215444"/>
          </a:xfrm>
          <a:prstGeom prst="rect">
            <a:avLst/>
          </a:prstGeom>
          <a:noFill/>
        </p:spPr>
        <p:txBody>
          <a:bodyPr wrap="none" lIns="0" rIns="0" rtlCol="0" anchor="t" anchorCtr="0">
            <a:spAutoFit/>
          </a:bodyPr>
          <a:lstStyle/>
          <a:p>
            <a:pPr algn="ctr"/>
            <a:r>
              <a:rPr lang="nl-NL" sz="800" i="1" dirty="0" smtClean="0">
                <a:solidFill>
                  <a:schemeClr val="bg1">
                    <a:lumMod val="75000"/>
                  </a:schemeClr>
                </a:solidFill>
              </a:rPr>
              <a:t>Bron: Rabobank</a:t>
            </a:r>
            <a:endParaRPr lang="nl-NL" sz="800" i="1" dirty="0">
              <a:solidFill>
                <a:schemeClr val="bg1">
                  <a:lumMod val="75000"/>
                </a:schemeClr>
              </a:solidFill>
            </a:endParaRPr>
          </a:p>
        </p:txBody>
      </p:sp>
      <p:sp>
        <p:nvSpPr>
          <p:cNvPr id="9" name="Tekstvak 8"/>
          <p:cNvSpPr txBox="1"/>
          <p:nvPr/>
        </p:nvSpPr>
        <p:spPr>
          <a:xfrm>
            <a:off x="685484" y="4754795"/>
            <a:ext cx="654026" cy="215444"/>
          </a:xfrm>
          <a:prstGeom prst="rect">
            <a:avLst/>
          </a:prstGeom>
          <a:noFill/>
        </p:spPr>
        <p:txBody>
          <a:bodyPr wrap="none" lIns="0" rIns="0" rtlCol="0" anchor="t" anchorCtr="0">
            <a:spAutoFit/>
          </a:bodyPr>
          <a:lstStyle/>
          <a:p>
            <a:pPr algn="ctr"/>
            <a:r>
              <a:rPr lang="nl-NL" sz="800" i="1" dirty="0" smtClean="0">
                <a:solidFill>
                  <a:schemeClr val="bg1">
                    <a:lumMod val="75000"/>
                  </a:schemeClr>
                </a:solidFill>
              </a:rPr>
              <a:t>Bron: Rabobank</a:t>
            </a:r>
            <a:endParaRPr lang="nl-NL" sz="800" i="1" dirty="0">
              <a:solidFill>
                <a:schemeClr val="bg1">
                  <a:lumMod val="75000"/>
                </a:schemeClr>
              </a:solidFill>
            </a:endParaRPr>
          </a:p>
        </p:txBody>
      </p:sp>
      <p:graphicFrame>
        <p:nvGraphicFramePr>
          <p:cNvPr id="11" name="Tijdelijke aanduiding voor inhoud 10"/>
          <p:cNvGraphicFramePr>
            <a:graphicFrameLocks noGrp="1"/>
          </p:cNvGraphicFramePr>
          <p:nvPr>
            <p:ph sz="quarter" idx="12"/>
            <p:extLst>
              <p:ext uri="{D42A27DB-BD31-4B8C-83A1-F6EECF244321}">
                <p14:modId xmlns:p14="http://schemas.microsoft.com/office/powerpoint/2010/main" val="2883661674"/>
              </p:ext>
            </p:extLst>
          </p:nvPr>
        </p:nvGraphicFramePr>
        <p:xfrm>
          <a:off x="4487863" y="1330325"/>
          <a:ext cx="3792537" cy="3435350"/>
        </p:xfrm>
        <a:graphic>
          <a:graphicData uri="http://schemas.openxmlformats.org/drawingml/2006/chart">
            <c:chart xmlns:c="http://schemas.openxmlformats.org/drawingml/2006/chart" xmlns:r="http://schemas.openxmlformats.org/officeDocument/2006/relationships" r:id="rId5"/>
          </a:graphicData>
        </a:graphic>
      </p:graphicFrame>
      <p:pic>
        <p:nvPicPr>
          <p:cNvPr id="12" name="Picture 3" descr="C:\Users\DieperinkHJ\AppData\Local\Microsoft\Windows\Temporary Internet Files\Content.IE5\CNCYDIL0\LO_2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403" y="130816"/>
            <a:ext cx="1560213" cy="1072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50624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al 13"/>
          <p:cNvSpPr/>
          <p:nvPr/>
        </p:nvSpPr>
        <p:spPr>
          <a:xfrm>
            <a:off x="3884110" y="2617200"/>
            <a:ext cx="1440000" cy="1268700"/>
          </a:xfrm>
          <a:prstGeom prst="ellipse">
            <a:avLst/>
          </a:prstGeom>
          <a:solidFill>
            <a:schemeClr val="bg1"/>
          </a:solidFill>
          <a:ln w="190500" cap="rnd" cmpd="sng" algn="ctr">
            <a:solidFill>
              <a:schemeClr val="accent1"/>
            </a:solidFill>
            <a:prstDash val="solid"/>
          </a:ln>
          <a:effectLst/>
        </p:spPr>
        <p:txBody>
          <a:bodyPr rtlCol="0" anchor="ctr"/>
          <a:lstStyle/>
          <a:p>
            <a:pPr algn="ctr"/>
            <a:r>
              <a:rPr lang="nl-NL" sz="1100" dirty="0" smtClean="0">
                <a:solidFill>
                  <a:srgbClr val="000099"/>
                </a:solidFill>
              </a:rPr>
              <a:t>Lagere vraag naar fossiele brandstoffen</a:t>
            </a:r>
          </a:p>
        </p:txBody>
      </p:sp>
      <p:sp>
        <p:nvSpPr>
          <p:cNvPr id="2" name="Titel 1"/>
          <p:cNvSpPr>
            <a:spLocks noGrp="1"/>
          </p:cNvSpPr>
          <p:nvPr>
            <p:ph type="title"/>
          </p:nvPr>
        </p:nvSpPr>
        <p:spPr>
          <a:xfrm>
            <a:off x="1912800" y="191292"/>
            <a:ext cx="5605600" cy="875509"/>
          </a:xfrm>
        </p:spPr>
        <p:txBody>
          <a:bodyPr/>
          <a:lstStyle/>
          <a:p>
            <a:r>
              <a:rPr lang="nl-NL" dirty="0" smtClean="0"/>
              <a:t>Olie</a:t>
            </a:r>
            <a:endParaRPr lang="nl-NL" dirty="0"/>
          </a:p>
        </p:txBody>
      </p:sp>
      <p:sp>
        <p:nvSpPr>
          <p:cNvPr id="3" name="Tijdelijke aanduiding voor dianummer 2"/>
          <p:cNvSpPr>
            <a:spLocks noGrp="1"/>
          </p:cNvSpPr>
          <p:nvPr>
            <p:ph type="sldNum" sz="quarter" idx="10"/>
          </p:nvPr>
        </p:nvSpPr>
        <p:spPr/>
        <p:txBody>
          <a:bodyPr/>
          <a:lstStyle/>
          <a:p>
            <a:fld id="{4821C4A5-98F2-7545-875B-39B2F4500447}" type="slidenum">
              <a:rPr lang="nl-NL" smtClean="0"/>
              <a:pPr/>
              <a:t>5</a:t>
            </a:fld>
            <a:endParaRPr lang="nl-NL"/>
          </a:p>
        </p:txBody>
      </p:sp>
      <p:sp>
        <p:nvSpPr>
          <p:cNvPr id="4" name="Rechthoek 3"/>
          <p:cNvSpPr/>
          <p:nvPr/>
        </p:nvSpPr>
        <p:spPr>
          <a:xfrm>
            <a:off x="1893600" y="4325100"/>
            <a:ext cx="828000" cy="374400"/>
          </a:xfrm>
          <a:prstGeom prst="rect">
            <a:avLst/>
          </a:prstGeom>
          <a:solidFill>
            <a:srgbClr val="000099"/>
          </a:solidFill>
          <a:ln w="12700" cap="rnd" cmpd="sng" algn="ctr">
            <a:solidFill>
              <a:schemeClr val="accent1"/>
            </a:solidFill>
            <a:prstDash val="solid"/>
          </a:ln>
          <a:effectLst/>
        </p:spPr>
        <p:txBody>
          <a:bodyPr rtlCol="0" anchor="ctr"/>
          <a:lstStyle/>
          <a:p>
            <a:pPr algn="ctr"/>
            <a:endParaRPr lang="nl-NL" smtClean="0">
              <a:solidFill>
                <a:srgbClr val="5E6A71"/>
              </a:solidFill>
            </a:endParaRPr>
          </a:p>
        </p:txBody>
      </p:sp>
      <p:sp>
        <p:nvSpPr>
          <p:cNvPr id="5" name="Rechthoekige driehoek 4"/>
          <p:cNvSpPr/>
          <p:nvPr/>
        </p:nvSpPr>
        <p:spPr>
          <a:xfrm>
            <a:off x="2527200" y="4123500"/>
            <a:ext cx="194400" cy="201600"/>
          </a:xfrm>
          <a:prstGeom prst="rtTriangle">
            <a:avLst/>
          </a:prstGeom>
          <a:solidFill>
            <a:srgbClr val="000099"/>
          </a:solidFill>
          <a:ln w="12700" cap="rnd" cmpd="sng" algn="ctr">
            <a:solidFill>
              <a:schemeClr val="accent1"/>
            </a:solidFill>
            <a:prstDash val="solid"/>
          </a:ln>
          <a:effectLst/>
        </p:spPr>
        <p:txBody>
          <a:bodyPr rtlCol="0" anchor="ctr"/>
          <a:lstStyle/>
          <a:p>
            <a:pPr algn="ctr"/>
            <a:endParaRPr lang="nl-NL" smtClean="0">
              <a:solidFill>
                <a:srgbClr val="5E6A71"/>
              </a:solidFill>
            </a:endParaRPr>
          </a:p>
        </p:txBody>
      </p:sp>
      <p:sp>
        <p:nvSpPr>
          <p:cNvPr id="6" name="Rechthoekige driehoek 5"/>
          <p:cNvSpPr/>
          <p:nvPr/>
        </p:nvSpPr>
        <p:spPr>
          <a:xfrm>
            <a:off x="2307600" y="4118700"/>
            <a:ext cx="194400" cy="201600"/>
          </a:xfrm>
          <a:prstGeom prst="rtTriangle">
            <a:avLst/>
          </a:prstGeom>
          <a:solidFill>
            <a:srgbClr val="000099"/>
          </a:solidFill>
          <a:ln w="12700" cap="rnd" cmpd="sng" algn="ctr">
            <a:solidFill>
              <a:schemeClr val="accent1"/>
            </a:solidFill>
            <a:prstDash val="solid"/>
          </a:ln>
          <a:effectLst/>
        </p:spPr>
        <p:txBody>
          <a:bodyPr rtlCol="0" anchor="ctr"/>
          <a:lstStyle/>
          <a:p>
            <a:pPr algn="ctr"/>
            <a:endParaRPr lang="nl-NL" smtClean="0">
              <a:solidFill>
                <a:srgbClr val="5E6A71"/>
              </a:solidFill>
            </a:endParaRPr>
          </a:p>
        </p:txBody>
      </p:sp>
      <p:sp>
        <p:nvSpPr>
          <p:cNvPr id="7" name="Trapezium 6"/>
          <p:cNvSpPr/>
          <p:nvPr/>
        </p:nvSpPr>
        <p:spPr>
          <a:xfrm>
            <a:off x="1951200" y="3885900"/>
            <a:ext cx="187200" cy="434400"/>
          </a:xfrm>
          <a:prstGeom prst="trapezoid">
            <a:avLst/>
          </a:prstGeom>
          <a:solidFill>
            <a:srgbClr val="000099"/>
          </a:solidFill>
          <a:ln w="12700" cap="rnd" cmpd="sng" algn="ctr">
            <a:solidFill>
              <a:schemeClr val="accent1"/>
            </a:solidFill>
            <a:prstDash val="solid"/>
          </a:ln>
          <a:effectLst/>
        </p:spPr>
        <p:txBody>
          <a:bodyPr rtlCol="0" anchor="ctr"/>
          <a:lstStyle/>
          <a:p>
            <a:pPr algn="ctr"/>
            <a:endParaRPr lang="nl-NL" smtClean="0">
              <a:solidFill>
                <a:srgbClr val="5E6A71"/>
              </a:solidFill>
            </a:endParaRPr>
          </a:p>
        </p:txBody>
      </p:sp>
      <p:sp>
        <p:nvSpPr>
          <p:cNvPr id="8" name="Ovaal 7"/>
          <p:cNvSpPr/>
          <p:nvPr/>
        </p:nvSpPr>
        <p:spPr>
          <a:xfrm>
            <a:off x="1940400" y="3626700"/>
            <a:ext cx="266400" cy="273600"/>
          </a:xfrm>
          <a:prstGeom prst="ellipse">
            <a:avLst/>
          </a:prstGeom>
          <a:solidFill>
            <a:srgbClr val="000099"/>
          </a:solidFill>
          <a:ln w="12700" cap="rnd" cmpd="sng" algn="ctr">
            <a:solidFill>
              <a:schemeClr val="accent1"/>
            </a:solidFill>
            <a:prstDash val="solid"/>
          </a:ln>
          <a:effectLst/>
        </p:spPr>
        <p:txBody>
          <a:bodyPr rtlCol="0" anchor="ctr"/>
          <a:lstStyle/>
          <a:p>
            <a:pPr algn="ctr"/>
            <a:endParaRPr lang="nl-NL" smtClean="0">
              <a:solidFill>
                <a:srgbClr val="5E6A71"/>
              </a:solidFill>
            </a:endParaRPr>
          </a:p>
        </p:txBody>
      </p:sp>
      <p:sp>
        <p:nvSpPr>
          <p:cNvPr id="9" name="Ovaal 8"/>
          <p:cNvSpPr/>
          <p:nvPr/>
        </p:nvSpPr>
        <p:spPr>
          <a:xfrm>
            <a:off x="2092800" y="3425100"/>
            <a:ext cx="409200" cy="354000"/>
          </a:xfrm>
          <a:prstGeom prst="ellipse">
            <a:avLst/>
          </a:prstGeom>
          <a:solidFill>
            <a:srgbClr val="000099"/>
          </a:solidFill>
          <a:ln w="12700" cap="rnd" cmpd="sng" algn="ctr">
            <a:solidFill>
              <a:schemeClr val="accent1"/>
            </a:solidFill>
            <a:prstDash val="solid"/>
          </a:ln>
          <a:effectLst/>
        </p:spPr>
        <p:txBody>
          <a:bodyPr rtlCol="0" anchor="ctr"/>
          <a:lstStyle/>
          <a:p>
            <a:pPr algn="ctr"/>
            <a:endParaRPr lang="nl-NL" smtClean="0">
              <a:solidFill>
                <a:srgbClr val="5E6A71"/>
              </a:solidFill>
            </a:endParaRPr>
          </a:p>
        </p:txBody>
      </p:sp>
      <p:sp>
        <p:nvSpPr>
          <p:cNvPr id="10" name="Ovaal 9"/>
          <p:cNvSpPr/>
          <p:nvPr/>
        </p:nvSpPr>
        <p:spPr>
          <a:xfrm>
            <a:off x="2358000" y="3108300"/>
            <a:ext cx="543600" cy="518400"/>
          </a:xfrm>
          <a:prstGeom prst="ellipse">
            <a:avLst/>
          </a:prstGeom>
          <a:solidFill>
            <a:srgbClr val="000099"/>
          </a:solidFill>
          <a:ln w="12700" cap="rnd" cmpd="sng" algn="ctr">
            <a:solidFill>
              <a:schemeClr val="accent1"/>
            </a:solidFill>
            <a:prstDash val="solid"/>
          </a:ln>
          <a:effectLst/>
        </p:spPr>
        <p:txBody>
          <a:bodyPr rtlCol="0" anchor="ctr"/>
          <a:lstStyle/>
          <a:p>
            <a:pPr algn="ctr"/>
            <a:endParaRPr lang="nl-NL" smtClean="0">
              <a:solidFill>
                <a:srgbClr val="5E6A71"/>
              </a:solidFill>
            </a:endParaRPr>
          </a:p>
        </p:txBody>
      </p:sp>
      <p:sp>
        <p:nvSpPr>
          <p:cNvPr id="11" name="Ovaal 10"/>
          <p:cNvSpPr/>
          <p:nvPr/>
        </p:nvSpPr>
        <p:spPr>
          <a:xfrm>
            <a:off x="5023200" y="2057100"/>
            <a:ext cx="1428000" cy="1368000"/>
          </a:xfrm>
          <a:prstGeom prst="ellipse">
            <a:avLst/>
          </a:prstGeom>
          <a:solidFill>
            <a:schemeClr val="bg1"/>
          </a:solidFill>
          <a:ln w="190500" cap="rnd" cmpd="sng" algn="ctr">
            <a:solidFill>
              <a:schemeClr val="accent1"/>
            </a:solidFill>
            <a:prstDash val="solid"/>
          </a:ln>
          <a:effectLst/>
        </p:spPr>
        <p:txBody>
          <a:bodyPr rtlCol="0" anchor="ctr"/>
          <a:lstStyle/>
          <a:p>
            <a:pPr algn="ctr"/>
            <a:r>
              <a:rPr lang="nl-NL" sz="1100" dirty="0" smtClean="0">
                <a:solidFill>
                  <a:srgbClr val="000099"/>
                </a:solidFill>
              </a:rPr>
              <a:t>Fossiele brandstof-modellen niet </a:t>
            </a:r>
            <a:r>
              <a:rPr lang="nl-NL" sz="1100" dirty="0" err="1" smtClean="0">
                <a:solidFill>
                  <a:srgbClr val="000099"/>
                </a:solidFill>
              </a:rPr>
              <a:t>toekomstvast</a:t>
            </a:r>
            <a:endParaRPr lang="nl-NL" sz="1100" dirty="0" smtClean="0">
              <a:solidFill>
                <a:srgbClr val="000099"/>
              </a:solidFill>
            </a:endParaRPr>
          </a:p>
        </p:txBody>
      </p:sp>
      <p:sp>
        <p:nvSpPr>
          <p:cNvPr id="13" name="Ovaal 12"/>
          <p:cNvSpPr/>
          <p:nvPr/>
        </p:nvSpPr>
        <p:spPr>
          <a:xfrm>
            <a:off x="2600400" y="1996500"/>
            <a:ext cx="1431600" cy="1270200"/>
          </a:xfrm>
          <a:prstGeom prst="ellipse">
            <a:avLst/>
          </a:prstGeom>
          <a:noFill/>
          <a:ln w="127000" cap="rnd" cmpd="sng" algn="ctr">
            <a:solidFill>
              <a:srgbClr val="000099"/>
            </a:solidFill>
            <a:prstDash val="solid"/>
          </a:ln>
          <a:effectLst/>
        </p:spPr>
        <p:txBody>
          <a:bodyPr rtlCol="0" anchor="ctr"/>
          <a:lstStyle/>
          <a:p>
            <a:pPr algn="ctr"/>
            <a:r>
              <a:rPr lang="nl-NL" sz="1000" dirty="0" smtClean="0">
                <a:solidFill>
                  <a:srgbClr val="000099"/>
                </a:solidFill>
              </a:rPr>
              <a:t>Internationale klimaat-afspraken</a:t>
            </a:r>
          </a:p>
        </p:txBody>
      </p:sp>
      <p:sp>
        <p:nvSpPr>
          <p:cNvPr id="15" name="Ovaal 14"/>
          <p:cNvSpPr/>
          <p:nvPr/>
        </p:nvSpPr>
        <p:spPr>
          <a:xfrm>
            <a:off x="3966600" y="1745400"/>
            <a:ext cx="1089600" cy="939900"/>
          </a:xfrm>
          <a:prstGeom prst="ellipse">
            <a:avLst/>
          </a:prstGeom>
          <a:solidFill>
            <a:schemeClr val="bg1"/>
          </a:solidFill>
          <a:ln w="228600" cap="rnd" cmpd="sng" algn="ctr">
            <a:solidFill>
              <a:schemeClr val="accent1"/>
            </a:solidFill>
            <a:prstDash val="solid"/>
          </a:ln>
          <a:effectLst/>
        </p:spPr>
        <p:txBody>
          <a:bodyPr rtlCol="0" anchor="ctr"/>
          <a:lstStyle/>
          <a:p>
            <a:pPr algn="ctr"/>
            <a:r>
              <a:rPr lang="nl-NL" sz="1100" dirty="0" err="1" smtClean="0">
                <a:solidFill>
                  <a:srgbClr val="000099"/>
                </a:solidFill>
              </a:rPr>
              <a:t>Stranded</a:t>
            </a:r>
            <a:r>
              <a:rPr lang="nl-NL" sz="1100" dirty="0" smtClean="0">
                <a:solidFill>
                  <a:srgbClr val="000099"/>
                </a:solidFill>
              </a:rPr>
              <a:t> asset</a:t>
            </a:r>
          </a:p>
        </p:txBody>
      </p:sp>
      <p:sp>
        <p:nvSpPr>
          <p:cNvPr id="16" name="Ovaal 15"/>
          <p:cNvSpPr/>
          <p:nvPr/>
        </p:nvSpPr>
        <p:spPr>
          <a:xfrm>
            <a:off x="4756200" y="3425100"/>
            <a:ext cx="1431600" cy="1270200"/>
          </a:xfrm>
          <a:prstGeom prst="ellipse">
            <a:avLst/>
          </a:prstGeom>
          <a:solidFill>
            <a:schemeClr val="bg1"/>
          </a:solidFill>
          <a:ln w="152400" cap="rnd" cmpd="sng" algn="ctr">
            <a:solidFill>
              <a:schemeClr val="accent1"/>
            </a:solidFill>
            <a:prstDash val="solid"/>
          </a:ln>
          <a:effectLst/>
        </p:spPr>
        <p:txBody>
          <a:bodyPr rtlCol="0" anchor="ctr"/>
          <a:lstStyle/>
          <a:p>
            <a:pPr algn="ctr"/>
            <a:r>
              <a:rPr lang="nl-NL" sz="1100" dirty="0" smtClean="0">
                <a:solidFill>
                  <a:srgbClr val="000099"/>
                </a:solidFill>
              </a:rPr>
              <a:t>2 biljoen euro geplande investeringen tot 2025</a:t>
            </a:r>
          </a:p>
        </p:txBody>
      </p:sp>
      <p:pic>
        <p:nvPicPr>
          <p:cNvPr id="18" name="Picture 3" descr="C:\Users\DieperinkHJ\AppData\Local\Microsoft\Windows\Temporary Internet Files\Content.IE5\5D01ESDG\RLC_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236" y="335551"/>
            <a:ext cx="1410964" cy="599659"/>
          </a:xfrm>
          <a:prstGeom prst="rect">
            <a:avLst/>
          </a:prstGeom>
          <a:noFill/>
          <a:extLst>
            <a:ext uri="{909E8E84-426E-40DD-AFC4-6F175D3DCCD1}">
              <a14:hiddenFill xmlns:a14="http://schemas.microsoft.com/office/drawing/2010/main">
                <a:solidFill>
                  <a:srgbClr val="FFFFFF"/>
                </a:solidFill>
              </a14:hiddenFill>
            </a:ext>
          </a:extLst>
        </p:spPr>
      </p:pic>
      <p:sp>
        <p:nvSpPr>
          <p:cNvPr id="17" name="Ovaal 16"/>
          <p:cNvSpPr/>
          <p:nvPr/>
        </p:nvSpPr>
        <p:spPr>
          <a:xfrm>
            <a:off x="2721600" y="3128400"/>
            <a:ext cx="1431600" cy="1270200"/>
          </a:xfrm>
          <a:prstGeom prst="ellipse">
            <a:avLst/>
          </a:prstGeom>
          <a:solidFill>
            <a:schemeClr val="bg1"/>
          </a:solidFill>
          <a:ln w="190500" cap="rnd" cmpd="sng" algn="ctr">
            <a:solidFill>
              <a:schemeClr val="accent1"/>
            </a:solidFill>
            <a:prstDash val="solid"/>
          </a:ln>
          <a:effectLst/>
        </p:spPr>
        <p:txBody>
          <a:bodyPr rtlCol="0" anchor="ctr"/>
          <a:lstStyle/>
          <a:p>
            <a:pPr algn="ctr"/>
            <a:r>
              <a:rPr lang="nl-NL" sz="1000" dirty="0" smtClean="0">
                <a:solidFill>
                  <a:srgbClr val="000099"/>
                </a:solidFill>
              </a:rPr>
              <a:t>Schone energie concurrerend: windmolens, zonnecellen</a:t>
            </a:r>
          </a:p>
        </p:txBody>
      </p:sp>
      <p:sp>
        <p:nvSpPr>
          <p:cNvPr id="19" name="Parallellogram 18"/>
          <p:cNvSpPr/>
          <p:nvPr/>
        </p:nvSpPr>
        <p:spPr>
          <a:xfrm>
            <a:off x="5832708" y="858001"/>
            <a:ext cx="367200" cy="835200"/>
          </a:xfrm>
          <a:prstGeom prst="parallelogram">
            <a:avLst>
              <a:gd name="adj" fmla="val 69163"/>
            </a:avLst>
          </a:prstGeom>
          <a:solidFill>
            <a:srgbClr val="000099"/>
          </a:solidFill>
          <a:ln w="12700" cap="rnd" cmpd="sng" algn="ctr">
            <a:solidFill>
              <a:schemeClr val="accent1"/>
            </a:solidFill>
            <a:prstDash val="solid"/>
          </a:ln>
          <a:effectLst/>
        </p:spPr>
        <p:txBody>
          <a:bodyPr rtlCol="0" anchor="ctr"/>
          <a:lstStyle/>
          <a:p>
            <a:pPr algn="ctr"/>
            <a:endParaRPr lang="nl-NL" smtClean="0">
              <a:solidFill>
                <a:srgbClr val="5E6A71"/>
              </a:solidFill>
            </a:endParaRPr>
          </a:p>
        </p:txBody>
      </p:sp>
      <p:sp>
        <p:nvSpPr>
          <p:cNvPr id="20" name="Parallellogram 19"/>
          <p:cNvSpPr/>
          <p:nvPr/>
        </p:nvSpPr>
        <p:spPr>
          <a:xfrm flipH="1">
            <a:off x="6199908" y="858001"/>
            <a:ext cx="445200" cy="835200"/>
          </a:xfrm>
          <a:prstGeom prst="parallelogram">
            <a:avLst>
              <a:gd name="adj" fmla="val 69163"/>
            </a:avLst>
          </a:prstGeom>
          <a:solidFill>
            <a:srgbClr val="000099"/>
          </a:solidFill>
          <a:ln w="12700" cap="rnd" cmpd="sng" algn="ctr">
            <a:solidFill>
              <a:schemeClr val="accent1"/>
            </a:solidFill>
            <a:prstDash val="solid"/>
          </a:ln>
          <a:effectLst/>
        </p:spPr>
        <p:txBody>
          <a:bodyPr rtlCol="0" anchor="ctr"/>
          <a:lstStyle/>
          <a:p>
            <a:pPr algn="ctr"/>
            <a:endParaRPr lang="nl-NL" smtClean="0">
              <a:solidFill>
                <a:srgbClr val="5E6A71"/>
              </a:solidFill>
            </a:endParaRPr>
          </a:p>
        </p:txBody>
      </p:sp>
      <p:sp>
        <p:nvSpPr>
          <p:cNvPr id="21" name="Gelijkbenige driehoek 20"/>
          <p:cNvSpPr/>
          <p:nvPr/>
        </p:nvSpPr>
        <p:spPr>
          <a:xfrm>
            <a:off x="6004908" y="858001"/>
            <a:ext cx="374400" cy="417600"/>
          </a:xfrm>
          <a:prstGeom prst="triangle">
            <a:avLst/>
          </a:prstGeom>
          <a:solidFill>
            <a:srgbClr val="000099"/>
          </a:solidFill>
          <a:ln w="12700" cap="rnd" cmpd="sng" algn="ctr">
            <a:solidFill>
              <a:schemeClr val="accent1"/>
            </a:solidFill>
            <a:prstDash val="solid"/>
          </a:ln>
          <a:effectLst/>
        </p:spPr>
        <p:txBody>
          <a:bodyPr rtlCol="0" anchor="ctr"/>
          <a:lstStyle/>
          <a:p>
            <a:pPr algn="ctr"/>
            <a:endParaRPr lang="nl-NL" smtClean="0">
              <a:solidFill>
                <a:srgbClr val="5E6A71"/>
              </a:solidFill>
            </a:endParaRPr>
          </a:p>
        </p:txBody>
      </p:sp>
      <p:sp>
        <p:nvSpPr>
          <p:cNvPr id="22" name="Rechthoek 21"/>
          <p:cNvSpPr/>
          <p:nvPr/>
        </p:nvSpPr>
        <p:spPr>
          <a:xfrm rot="1616991">
            <a:off x="5457082" y="664005"/>
            <a:ext cx="1328476" cy="194400"/>
          </a:xfrm>
          <a:prstGeom prst="rect">
            <a:avLst/>
          </a:prstGeom>
          <a:solidFill>
            <a:srgbClr val="000099"/>
          </a:solidFill>
          <a:ln w="12700" cap="rnd" cmpd="sng" algn="ctr">
            <a:solidFill>
              <a:schemeClr val="accent1"/>
            </a:solidFill>
            <a:prstDash val="solid"/>
          </a:ln>
          <a:effectLst/>
        </p:spPr>
        <p:txBody>
          <a:bodyPr rtlCol="0" anchor="ctr"/>
          <a:lstStyle/>
          <a:p>
            <a:pPr algn="ctr"/>
            <a:endParaRPr lang="nl-NL" smtClean="0">
              <a:solidFill>
                <a:srgbClr val="5E6A71"/>
              </a:solidFill>
            </a:endParaRPr>
          </a:p>
        </p:txBody>
      </p:sp>
      <p:sp>
        <p:nvSpPr>
          <p:cNvPr id="23" name="Rechthoek 22"/>
          <p:cNvSpPr/>
          <p:nvPr/>
        </p:nvSpPr>
        <p:spPr>
          <a:xfrm rot="1560555">
            <a:off x="6418127" y="997359"/>
            <a:ext cx="500831" cy="95681"/>
          </a:xfrm>
          <a:prstGeom prst="rect">
            <a:avLst/>
          </a:prstGeom>
          <a:solidFill>
            <a:srgbClr val="000099"/>
          </a:solidFill>
          <a:ln w="12700" cap="rnd" cmpd="sng" algn="ctr">
            <a:solidFill>
              <a:schemeClr val="accent1"/>
            </a:solidFill>
            <a:prstDash val="solid"/>
          </a:ln>
          <a:effectLst/>
        </p:spPr>
        <p:txBody>
          <a:bodyPr rtlCol="0" anchor="ctr"/>
          <a:lstStyle/>
          <a:p>
            <a:pPr algn="ctr"/>
            <a:endParaRPr lang="nl-NL" smtClean="0">
              <a:solidFill>
                <a:srgbClr val="5E6A71"/>
              </a:solidFill>
            </a:endParaRPr>
          </a:p>
        </p:txBody>
      </p:sp>
      <p:sp>
        <p:nvSpPr>
          <p:cNvPr id="24" name="Stroomdiagram: Uitstel 23"/>
          <p:cNvSpPr/>
          <p:nvPr/>
        </p:nvSpPr>
        <p:spPr>
          <a:xfrm rot="16200000">
            <a:off x="6806576" y="1082806"/>
            <a:ext cx="216000" cy="230402"/>
          </a:xfrm>
          <a:prstGeom prst="flowChartDelay">
            <a:avLst/>
          </a:prstGeom>
          <a:solidFill>
            <a:srgbClr val="000099"/>
          </a:solidFill>
          <a:ln w="12700" cap="rnd" cmpd="sng" algn="ctr">
            <a:solidFill>
              <a:schemeClr val="accent1"/>
            </a:solidFill>
            <a:prstDash val="solid"/>
          </a:ln>
          <a:effectLst/>
        </p:spPr>
        <p:txBody>
          <a:bodyPr rtlCol="0" anchor="ctr"/>
          <a:lstStyle/>
          <a:p>
            <a:pPr algn="ctr"/>
            <a:endParaRPr lang="nl-NL" smtClean="0">
              <a:solidFill>
                <a:srgbClr val="5E6A71"/>
              </a:solidFill>
            </a:endParaRPr>
          </a:p>
        </p:txBody>
      </p:sp>
      <p:sp>
        <p:nvSpPr>
          <p:cNvPr id="25" name="Rechthoek 24"/>
          <p:cNvSpPr/>
          <p:nvPr/>
        </p:nvSpPr>
        <p:spPr>
          <a:xfrm>
            <a:off x="6757477" y="1306007"/>
            <a:ext cx="328031" cy="149594"/>
          </a:xfrm>
          <a:prstGeom prst="rect">
            <a:avLst/>
          </a:prstGeom>
          <a:solidFill>
            <a:srgbClr val="000099"/>
          </a:solidFill>
          <a:ln w="12700" cap="rnd" cmpd="sng" algn="ctr">
            <a:solidFill>
              <a:schemeClr val="accent1"/>
            </a:solidFill>
            <a:prstDash val="solid"/>
          </a:ln>
          <a:effectLst/>
        </p:spPr>
        <p:txBody>
          <a:bodyPr rtlCol="0" anchor="ctr"/>
          <a:lstStyle/>
          <a:p>
            <a:pPr algn="ctr"/>
            <a:endParaRPr lang="nl-NL" smtClean="0">
              <a:solidFill>
                <a:srgbClr val="5E6A71"/>
              </a:solidFill>
            </a:endParaRPr>
          </a:p>
        </p:txBody>
      </p:sp>
      <p:sp>
        <p:nvSpPr>
          <p:cNvPr id="26" name="Regelmatige vijfhoek 25"/>
          <p:cNvSpPr/>
          <p:nvPr/>
        </p:nvSpPr>
        <p:spPr>
          <a:xfrm rot="13058605">
            <a:off x="5305162" y="69243"/>
            <a:ext cx="360000" cy="914400"/>
          </a:xfrm>
          <a:prstGeom prst="pentagon">
            <a:avLst/>
          </a:prstGeom>
          <a:solidFill>
            <a:srgbClr val="000099"/>
          </a:solidFill>
          <a:ln w="12700" cap="rnd" cmpd="sng" algn="ctr">
            <a:solidFill>
              <a:schemeClr val="accent1"/>
            </a:solidFill>
            <a:prstDash val="solid"/>
          </a:ln>
          <a:effectLst/>
        </p:spPr>
        <p:txBody>
          <a:bodyPr rtlCol="0" anchor="ctr"/>
          <a:lstStyle/>
          <a:p>
            <a:pPr algn="ctr"/>
            <a:endParaRPr lang="nl-NL" smtClean="0">
              <a:solidFill>
                <a:srgbClr val="5E6A71"/>
              </a:solidFill>
            </a:endParaRPr>
          </a:p>
        </p:txBody>
      </p:sp>
      <p:sp>
        <p:nvSpPr>
          <p:cNvPr id="27" name="Trapezium 26"/>
          <p:cNvSpPr/>
          <p:nvPr/>
        </p:nvSpPr>
        <p:spPr>
          <a:xfrm rot="10800000">
            <a:off x="6242685" y="4754880"/>
            <a:ext cx="2846070" cy="377190"/>
          </a:xfrm>
          <a:prstGeom prst="trapezoid">
            <a:avLst/>
          </a:prstGeom>
          <a:solidFill>
            <a:srgbClr val="000099"/>
          </a:solidFill>
          <a:ln w="12700" cap="rnd" cmpd="sng" algn="ctr">
            <a:solidFill>
              <a:schemeClr val="accent1"/>
            </a:solidFill>
            <a:prstDash val="solid"/>
          </a:ln>
          <a:effectLst/>
        </p:spPr>
        <p:txBody>
          <a:bodyPr rtlCol="0" anchor="ctr"/>
          <a:lstStyle/>
          <a:p>
            <a:pPr algn="ctr"/>
            <a:endParaRPr lang="nl-NL" smtClean="0">
              <a:solidFill>
                <a:srgbClr val="5E6A71"/>
              </a:solidFill>
            </a:endParaRPr>
          </a:p>
        </p:txBody>
      </p:sp>
      <p:sp>
        <p:nvSpPr>
          <p:cNvPr id="28" name="Rechthoek 27"/>
          <p:cNvSpPr/>
          <p:nvPr/>
        </p:nvSpPr>
        <p:spPr>
          <a:xfrm>
            <a:off x="8391525" y="4617720"/>
            <a:ext cx="514350" cy="240030"/>
          </a:xfrm>
          <a:prstGeom prst="rect">
            <a:avLst/>
          </a:prstGeom>
          <a:solidFill>
            <a:srgbClr val="000099"/>
          </a:solidFill>
          <a:ln w="12700" cap="rnd" cmpd="sng" algn="ctr">
            <a:solidFill>
              <a:schemeClr val="accent1"/>
            </a:solidFill>
            <a:prstDash val="solid"/>
          </a:ln>
          <a:effectLst/>
        </p:spPr>
        <p:txBody>
          <a:bodyPr rtlCol="0" anchor="ctr"/>
          <a:lstStyle/>
          <a:p>
            <a:pPr algn="ctr"/>
            <a:endParaRPr lang="nl-NL" smtClean="0">
              <a:solidFill>
                <a:srgbClr val="5E6A71"/>
              </a:solidFill>
            </a:endParaRPr>
          </a:p>
        </p:txBody>
      </p:sp>
      <p:sp>
        <p:nvSpPr>
          <p:cNvPr id="29" name="Rechthoek 28"/>
          <p:cNvSpPr/>
          <p:nvPr/>
        </p:nvSpPr>
        <p:spPr>
          <a:xfrm>
            <a:off x="8553768" y="4371974"/>
            <a:ext cx="257175" cy="274320"/>
          </a:xfrm>
          <a:prstGeom prst="rect">
            <a:avLst/>
          </a:prstGeom>
          <a:solidFill>
            <a:srgbClr val="000099"/>
          </a:solidFill>
          <a:ln w="12700" cap="rnd" cmpd="sng" algn="ctr">
            <a:solidFill>
              <a:schemeClr val="accent1"/>
            </a:solidFill>
            <a:prstDash val="solid"/>
          </a:ln>
          <a:effectLst/>
        </p:spPr>
        <p:txBody>
          <a:bodyPr rtlCol="0" anchor="ctr"/>
          <a:lstStyle/>
          <a:p>
            <a:pPr algn="ctr"/>
            <a:endParaRPr lang="nl-NL" smtClean="0">
              <a:solidFill>
                <a:srgbClr val="5E6A71"/>
              </a:solidFill>
            </a:endParaRPr>
          </a:p>
        </p:txBody>
      </p:sp>
      <p:sp>
        <p:nvSpPr>
          <p:cNvPr id="30" name="Stroomdiagram: Uitstel 29"/>
          <p:cNvSpPr/>
          <p:nvPr/>
        </p:nvSpPr>
        <p:spPr>
          <a:xfrm rot="16200000">
            <a:off x="6673215" y="4480560"/>
            <a:ext cx="434340" cy="491490"/>
          </a:xfrm>
          <a:prstGeom prst="flowChartDelay">
            <a:avLst/>
          </a:prstGeom>
          <a:solidFill>
            <a:srgbClr val="000099"/>
          </a:solidFill>
          <a:ln w="12700" cap="rnd" cmpd="sng" algn="ctr">
            <a:solidFill>
              <a:schemeClr val="accent1"/>
            </a:solidFill>
            <a:prstDash val="solid"/>
          </a:ln>
          <a:effectLst/>
        </p:spPr>
        <p:txBody>
          <a:bodyPr vert="vert" rtlCol="0" anchor="ctr"/>
          <a:lstStyle/>
          <a:p>
            <a:pPr algn="ctr"/>
            <a:r>
              <a:rPr lang="nl-NL" b="1" dirty="0" smtClean="0">
                <a:solidFill>
                  <a:schemeClr val="bg1"/>
                </a:solidFill>
              </a:rPr>
              <a:t>L</a:t>
            </a:r>
          </a:p>
        </p:txBody>
      </p:sp>
      <p:sp>
        <p:nvSpPr>
          <p:cNvPr id="31" name="Stroomdiagram: Uitstel 30"/>
          <p:cNvSpPr/>
          <p:nvPr/>
        </p:nvSpPr>
        <p:spPr>
          <a:xfrm rot="16200000">
            <a:off x="7202804" y="4480558"/>
            <a:ext cx="434340" cy="491490"/>
          </a:xfrm>
          <a:prstGeom prst="flowChartDelay">
            <a:avLst/>
          </a:prstGeom>
          <a:solidFill>
            <a:srgbClr val="000099"/>
          </a:solidFill>
          <a:ln w="12700" cap="rnd" cmpd="sng" algn="ctr">
            <a:solidFill>
              <a:schemeClr val="accent1"/>
            </a:solidFill>
            <a:prstDash val="solid"/>
          </a:ln>
          <a:effectLst/>
        </p:spPr>
        <p:txBody>
          <a:bodyPr vert="vert" rtlCol="0" anchor="ctr"/>
          <a:lstStyle/>
          <a:p>
            <a:pPr algn="ctr"/>
            <a:r>
              <a:rPr lang="nl-NL" b="1" dirty="0" smtClean="0">
                <a:solidFill>
                  <a:schemeClr val="bg1"/>
                </a:solidFill>
              </a:rPr>
              <a:t>N</a:t>
            </a:r>
          </a:p>
        </p:txBody>
      </p:sp>
      <p:sp>
        <p:nvSpPr>
          <p:cNvPr id="32" name="Stroomdiagram: Uitstel 31"/>
          <p:cNvSpPr/>
          <p:nvPr/>
        </p:nvSpPr>
        <p:spPr>
          <a:xfrm rot="16200000">
            <a:off x="7703185" y="4480559"/>
            <a:ext cx="434340" cy="491490"/>
          </a:xfrm>
          <a:prstGeom prst="flowChartDelay">
            <a:avLst/>
          </a:prstGeom>
          <a:solidFill>
            <a:srgbClr val="000099"/>
          </a:solidFill>
          <a:ln w="12700" cap="rnd" cmpd="sng" algn="ctr">
            <a:solidFill>
              <a:schemeClr val="accent1"/>
            </a:solidFill>
            <a:prstDash val="solid"/>
          </a:ln>
          <a:effectLst/>
        </p:spPr>
        <p:txBody>
          <a:bodyPr vert="vert" rtlCol="0" anchor="ctr"/>
          <a:lstStyle/>
          <a:p>
            <a:pPr algn="ctr"/>
            <a:r>
              <a:rPr lang="nl-NL" b="1" dirty="0" smtClean="0">
                <a:solidFill>
                  <a:schemeClr val="bg1"/>
                </a:solidFill>
              </a:rPr>
              <a:t>G</a:t>
            </a:r>
          </a:p>
        </p:txBody>
      </p:sp>
      <p:cxnSp>
        <p:nvCxnSpPr>
          <p:cNvPr id="34" name="Rechte verbindingslijn 33"/>
          <p:cNvCxnSpPr>
            <a:stCxn id="26" idx="0"/>
            <a:endCxn id="11" idx="1"/>
          </p:cNvCxnSpPr>
          <p:nvPr/>
        </p:nvCxnSpPr>
        <p:spPr>
          <a:xfrm>
            <a:off x="5205929" y="888466"/>
            <a:ext cx="26397" cy="1368973"/>
          </a:xfrm>
          <a:prstGeom prst="line">
            <a:avLst/>
          </a:prstGeom>
          <a:ln>
            <a:tailEnd type="none"/>
          </a:ln>
        </p:spPr>
        <p:style>
          <a:lnRef idx="2">
            <a:schemeClr val="accent1"/>
          </a:lnRef>
          <a:fillRef idx="0">
            <a:schemeClr val="accent1"/>
          </a:fillRef>
          <a:effectRef idx="1">
            <a:schemeClr val="accent1"/>
          </a:effectRef>
          <a:fontRef idx="minor">
            <a:schemeClr val="tx1"/>
          </a:fontRef>
        </p:style>
      </p:cxnSp>
      <p:sp>
        <p:nvSpPr>
          <p:cNvPr id="12" name="Tekstvak 11"/>
          <p:cNvSpPr txBox="1"/>
          <p:nvPr/>
        </p:nvSpPr>
        <p:spPr>
          <a:xfrm>
            <a:off x="6310255" y="3829367"/>
            <a:ext cx="2837094" cy="461665"/>
          </a:xfrm>
          <a:prstGeom prst="rect">
            <a:avLst/>
          </a:prstGeom>
          <a:noFill/>
          <a:ln w="12700">
            <a:noFill/>
          </a:ln>
        </p:spPr>
        <p:txBody>
          <a:bodyPr wrap="square" lIns="0" rIns="0" rtlCol="0" anchor="t" anchorCtr="0">
            <a:spAutoFit/>
          </a:bodyPr>
          <a:lstStyle/>
          <a:p>
            <a:pPr algn="ctr"/>
            <a:r>
              <a:rPr lang="nl-NL" sz="1200" dirty="0" smtClean="0">
                <a:solidFill>
                  <a:srgbClr val="5E6A71"/>
                </a:solidFill>
              </a:rPr>
              <a:t>Investeringen van meer dan 500 miljard euro in LNG zijn mogelijk overbodig</a:t>
            </a:r>
          </a:p>
        </p:txBody>
      </p:sp>
      <p:sp>
        <p:nvSpPr>
          <p:cNvPr id="33" name="Tekstvak 32"/>
          <p:cNvSpPr txBox="1"/>
          <p:nvPr/>
        </p:nvSpPr>
        <p:spPr>
          <a:xfrm>
            <a:off x="212796" y="1005197"/>
            <a:ext cx="4922320" cy="646331"/>
          </a:xfrm>
          <a:prstGeom prst="rect">
            <a:avLst/>
          </a:prstGeom>
          <a:noFill/>
          <a:ln w="12700">
            <a:noFill/>
          </a:ln>
        </p:spPr>
        <p:txBody>
          <a:bodyPr wrap="square" lIns="0" rIns="0" rtlCol="0" anchor="t" anchorCtr="0">
            <a:spAutoFit/>
          </a:bodyPr>
          <a:lstStyle/>
          <a:p>
            <a:pPr algn="ctr"/>
            <a:r>
              <a:rPr lang="nl-NL" dirty="0" smtClean="0">
                <a:solidFill>
                  <a:srgbClr val="5E6A71"/>
                </a:solidFill>
              </a:rPr>
              <a:t>Peak-oil: Niet het aanbod, maar de vraag naar olie zal in 2020 pieken</a:t>
            </a:r>
          </a:p>
        </p:txBody>
      </p:sp>
      <p:sp>
        <p:nvSpPr>
          <p:cNvPr id="35" name="Tekstvak 34"/>
          <p:cNvSpPr txBox="1"/>
          <p:nvPr/>
        </p:nvSpPr>
        <p:spPr>
          <a:xfrm>
            <a:off x="245971" y="2315968"/>
            <a:ext cx="1960829" cy="1200329"/>
          </a:xfrm>
          <a:prstGeom prst="rect">
            <a:avLst/>
          </a:prstGeom>
          <a:noFill/>
          <a:ln w="12700">
            <a:noFill/>
          </a:ln>
        </p:spPr>
        <p:txBody>
          <a:bodyPr wrap="square" lIns="0" rIns="0" rtlCol="0" anchor="t" anchorCtr="0">
            <a:spAutoFit/>
          </a:bodyPr>
          <a:lstStyle/>
          <a:p>
            <a:pPr algn="ctr"/>
            <a:r>
              <a:rPr lang="nl-NL" dirty="0" smtClean="0">
                <a:solidFill>
                  <a:srgbClr val="5E6A71"/>
                </a:solidFill>
              </a:rPr>
              <a:t>Verkoopdruk door verlagen CO2 uitstoot</a:t>
            </a:r>
          </a:p>
          <a:p>
            <a:pPr algn="ctr"/>
            <a:r>
              <a:rPr lang="nl-NL" dirty="0" smtClean="0">
                <a:solidFill>
                  <a:srgbClr val="5E6A71"/>
                </a:solidFill>
              </a:rPr>
              <a:t>portefeuille</a:t>
            </a:r>
          </a:p>
        </p:txBody>
      </p:sp>
      <p:sp>
        <p:nvSpPr>
          <p:cNvPr id="36" name="Tekstvak 35"/>
          <p:cNvSpPr txBox="1"/>
          <p:nvPr/>
        </p:nvSpPr>
        <p:spPr>
          <a:xfrm>
            <a:off x="180630" y="3789860"/>
            <a:ext cx="1341713" cy="400110"/>
          </a:xfrm>
          <a:prstGeom prst="rect">
            <a:avLst/>
          </a:prstGeom>
          <a:noFill/>
          <a:ln w="12700">
            <a:noFill/>
          </a:ln>
        </p:spPr>
        <p:txBody>
          <a:bodyPr wrap="none" lIns="0" rIns="0" rtlCol="0" anchor="t" anchorCtr="0">
            <a:spAutoFit/>
          </a:bodyPr>
          <a:lstStyle/>
          <a:p>
            <a:pPr algn="ctr"/>
            <a:r>
              <a:rPr lang="nl-NL" sz="1000" dirty="0" smtClean="0">
                <a:solidFill>
                  <a:srgbClr val="5E6A71"/>
                </a:solidFill>
              </a:rPr>
              <a:t>Kolen eerste slachtoffer</a:t>
            </a:r>
          </a:p>
          <a:p>
            <a:pPr algn="ctr"/>
            <a:r>
              <a:rPr lang="nl-NL" sz="1000" dirty="0" smtClean="0">
                <a:solidFill>
                  <a:srgbClr val="5E6A71"/>
                </a:solidFill>
              </a:rPr>
              <a:t>200 miljard investeringen</a:t>
            </a:r>
          </a:p>
        </p:txBody>
      </p:sp>
      <p:pic>
        <p:nvPicPr>
          <p:cNvPr id="1026" name="Picture 2" descr="http://www.trademarkia.com/services/logo.ashx?sid=77696694">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219" y="1463770"/>
            <a:ext cx="1042987" cy="904875"/>
          </a:xfrm>
          <a:prstGeom prst="rect">
            <a:avLst/>
          </a:prstGeom>
          <a:noFill/>
          <a:extLst>
            <a:ext uri="{909E8E84-426E-40DD-AFC4-6F175D3DCCD1}">
              <a14:hiddenFill xmlns:a14="http://schemas.microsoft.com/office/drawing/2010/main">
                <a:solidFill>
                  <a:srgbClr val="FFFFFF"/>
                </a:solidFill>
              </a14:hiddenFill>
            </a:ext>
          </a:extLst>
        </p:spPr>
      </p:pic>
      <p:sp>
        <p:nvSpPr>
          <p:cNvPr id="37" name="AutoShape 4" descr="Afbeeldingsresultaat voor coal logo"/>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8" name="AutoShape 6" descr="Afbeeldingsresultaat voor coal logo"/>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32" name="Picture 8" descr="https://logopond.com/logos/03fb79eab477ca012cb1df1d203de0ba.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630" y="4155141"/>
            <a:ext cx="1221162" cy="976930"/>
          </a:xfrm>
          <a:prstGeom prst="rect">
            <a:avLst/>
          </a:prstGeom>
          <a:noFill/>
          <a:extLst>
            <a:ext uri="{909E8E84-426E-40DD-AFC4-6F175D3DCCD1}">
              <a14:hiddenFill xmlns:a14="http://schemas.microsoft.com/office/drawing/2010/main">
                <a:solidFill>
                  <a:srgbClr val="FFFFFF"/>
                </a:solidFill>
              </a14:hiddenFill>
            </a:ext>
          </a:extLst>
        </p:spPr>
      </p:pic>
      <p:sp>
        <p:nvSpPr>
          <p:cNvPr id="39" name="PIJL-OMLAAG 38"/>
          <p:cNvSpPr/>
          <p:nvPr/>
        </p:nvSpPr>
        <p:spPr>
          <a:xfrm>
            <a:off x="791211" y="3516297"/>
            <a:ext cx="274507" cy="313070"/>
          </a:xfrm>
          <a:prstGeom prst="downArrow">
            <a:avLst/>
          </a:prstGeom>
          <a:solidFill>
            <a:srgbClr val="000099"/>
          </a:solidFill>
          <a:ln w="12700" cap="rnd" cmpd="sng" algn="ctr">
            <a:solidFill>
              <a:schemeClr val="accent1"/>
            </a:solidFill>
            <a:prstDash val="solid"/>
          </a:ln>
          <a:effectLst/>
        </p:spPr>
        <p:txBody>
          <a:bodyPr rtlCol="0" anchor="ctr"/>
          <a:lstStyle/>
          <a:p>
            <a:pPr algn="ctr"/>
            <a:endParaRPr lang="nl-NL" smtClean="0">
              <a:solidFill>
                <a:sysClr val="windowText" lastClr="000000"/>
              </a:solidFill>
            </a:endParaRPr>
          </a:p>
        </p:txBody>
      </p:sp>
      <p:pic>
        <p:nvPicPr>
          <p:cNvPr id="1034" name="Picture 10" descr="http://www.clipartbest.com/cliparts/7ia/5pj/7ia5pjjiA.pn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75388" y="1090006"/>
            <a:ext cx="1679575" cy="2122613"/>
          </a:xfrm>
          <a:prstGeom prst="rect">
            <a:avLst/>
          </a:prstGeom>
          <a:noFill/>
          <a:extLst>
            <a:ext uri="{909E8E84-426E-40DD-AFC4-6F175D3DCCD1}">
              <a14:hiddenFill xmlns:a14="http://schemas.microsoft.com/office/drawing/2010/main">
                <a:solidFill>
                  <a:srgbClr val="FFFFFF"/>
                </a:solidFill>
              </a14:hiddenFill>
            </a:ext>
          </a:extLst>
        </p:spPr>
      </p:pic>
      <p:sp>
        <p:nvSpPr>
          <p:cNvPr id="40" name="Tekstvak 39"/>
          <p:cNvSpPr txBox="1"/>
          <p:nvPr/>
        </p:nvSpPr>
        <p:spPr>
          <a:xfrm>
            <a:off x="7283963" y="1253558"/>
            <a:ext cx="1272784" cy="769441"/>
          </a:xfrm>
          <a:prstGeom prst="rect">
            <a:avLst/>
          </a:prstGeom>
          <a:noFill/>
          <a:ln w="12700">
            <a:noFill/>
          </a:ln>
        </p:spPr>
        <p:txBody>
          <a:bodyPr wrap="none" lIns="0" rIns="0" rtlCol="0" anchor="t" anchorCtr="0">
            <a:spAutoFit/>
          </a:bodyPr>
          <a:lstStyle/>
          <a:p>
            <a:r>
              <a:rPr lang="nl-NL" sz="1100" b="1" i="1" dirty="0" smtClean="0">
                <a:solidFill>
                  <a:srgbClr val="5E6A71"/>
                </a:solidFill>
              </a:rPr>
              <a:t>Nu al </a:t>
            </a:r>
            <a:r>
              <a:rPr lang="nl-NL" sz="1100" b="1" i="1" dirty="0" err="1" smtClean="0">
                <a:solidFill>
                  <a:srgbClr val="5E6A71"/>
                </a:solidFill>
              </a:rPr>
              <a:t>stranded</a:t>
            </a:r>
            <a:r>
              <a:rPr lang="nl-NL" sz="1100" b="1" i="1" dirty="0" smtClean="0">
                <a:solidFill>
                  <a:srgbClr val="5E6A71"/>
                </a:solidFill>
              </a:rPr>
              <a:t> asset:</a:t>
            </a:r>
          </a:p>
          <a:p>
            <a:pPr marL="171450" indent="-171450">
              <a:buFont typeface="Arial" panose="020B0604020202020204" pitchFamily="34" charset="0"/>
              <a:buChar char="•"/>
            </a:pPr>
            <a:r>
              <a:rPr lang="nl-NL" sz="1100" dirty="0" err="1" smtClean="0">
                <a:solidFill>
                  <a:srgbClr val="5E6A71"/>
                </a:solidFill>
              </a:rPr>
              <a:t>Deep</a:t>
            </a:r>
            <a:r>
              <a:rPr lang="nl-NL" sz="1100" dirty="0" smtClean="0">
                <a:solidFill>
                  <a:srgbClr val="5E6A71"/>
                </a:solidFill>
              </a:rPr>
              <a:t> offshore</a:t>
            </a:r>
          </a:p>
          <a:p>
            <a:pPr marL="171450" indent="-171450">
              <a:buFont typeface="Arial" panose="020B0604020202020204" pitchFamily="34" charset="0"/>
              <a:buChar char="•"/>
            </a:pPr>
            <a:r>
              <a:rPr lang="nl-NL" sz="1100" dirty="0" smtClean="0">
                <a:solidFill>
                  <a:srgbClr val="5E6A71"/>
                </a:solidFill>
              </a:rPr>
              <a:t>Arctisch gebied</a:t>
            </a:r>
          </a:p>
          <a:p>
            <a:pPr marL="171450" indent="-171450">
              <a:buFont typeface="Arial" panose="020B0604020202020204" pitchFamily="34" charset="0"/>
              <a:buChar char="•"/>
            </a:pPr>
            <a:r>
              <a:rPr lang="nl-NL" sz="1100" dirty="0" smtClean="0">
                <a:solidFill>
                  <a:srgbClr val="5E6A71"/>
                </a:solidFill>
              </a:rPr>
              <a:t>Teerzanden</a:t>
            </a:r>
          </a:p>
        </p:txBody>
      </p:sp>
      <p:sp>
        <p:nvSpPr>
          <p:cNvPr id="42" name="Traan 41"/>
          <p:cNvSpPr/>
          <p:nvPr/>
        </p:nvSpPr>
        <p:spPr>
          <a:xfrm rot="18761231">
            <a:off x="4073537" y="4339562"/>
            <a:ext cx="227179" cy="217173"/>
          </a:xfrm>
          <a:prstGeom prst="teardrop">
            <a:avLst>
              <a:gd name="adj" fmla="val 200000"/>
            </a:avLst>
          </a:prstGeom>
          <a:solidFill>
            <a:srgbClr val="000099"/>
          </a:solidFill>
          <a:ln w="12700" cap="rnd" cmpd="sng" algn="ctr">
            <a:solidFill>
              <a:schemeClr val="accent1"/>
            </a:solidFill>
            <a:prstDash val="solid"/>
          </a:ln>
          <a:effectLst/>
        </p:spPr>
        <p:txBody>
          <a:bodyPr rtlCol="0" anchor="ctr"/>
          <a:lstStyle/>
          <a:p>
            <a:pPr algn="ctr"/>
            <a:endParaRPr lang="nl-NL" smtClean="0">
              <a:solidFill>
                <a:srgbClr val="5E6A71"/>
              </a:solidFill>
            </a:endParaRPr>
          </a:p>
        </p:txBody>
      </p:sp>
    </p:spTree>
    <p:extLst>
      <p:ext uri="{BB962C8B-B14F-4D97-AF65-F5344CB8AC3E}">
        <p14:creationId xmlns:p14="http://schemas.microsoft.com/office/powerpoint/2010/main" val="2783965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50400" y="191292"/>
            <a:ext cx="5668000" cy="875509"/>
          </a:xfrm>
        </p:spPr>
        <p:txBody>
          <a:bodyPr/>
          <a:lstStyle/>
          <a:p>
            <a:r>
              <a:rPr lang="nl-NL" dirty="0" smtClean="0"/>
              <a:t>renminbi</a:t>
            </a:r>
            <a:endParaRPr lang="nl-NL" dirty="0"/>
          </a:p>
        </p:txBody>
      </p:sp>
      <p:sp>
        <p:nvSpPr>
          <p:cNvPr id="3" name="Tijdelijke aanduiding voor dianummer 2"/>
          <p:cNvSpPr>
            <a:spLocks noGrp="1"/>
          </p:cNvSpPr>
          <p:nvPr>
            <p:ph type="sldNum" sz="quarter" idx="10"/>
          </p:nvPr>
        </p:nvSpPr>
        <p:spPr/>
        <p:txBody>
          <a:bodyPr/>
          <a:lstStyle/>
          <a:p>
            <a:fld id="{4821C4A5-98F2-7545-875B-39B2F4500447}" type="slidenum">
              <a:rPr lang="nl-NL" smtClean="0"/>
              <a:pPr/>
              <a:t>6</a:t>
            </a:fld>
            <a:endParaRPr lang="nl-NL"/>
          </a:p>
        </p:txBody>
      </p:sp>
      <p:graphicFrame>
        <p:nvGraphicFramePr>
          <p:cNvPr id="7" name="Tijdelijke aanduiding voor inhoud 6"/>
          <p:cNvGraphicFramePr>
            <a:graphicFrameLocks noGrp="1"/>
          </p:cNvGraphicFramePr>
          <p:nvPr>
            <p:ph sz="quarter" idx="12"/>
            <p:extLst>
              <p:ext uri="{D42A27DB-BD31-4B8C-83A1-F6EECF244321}">
                <p14:modId xmlns:p14="http://schemas.microsoft.com/office/powerpoint/2010/main" val="2656234636"/>
              </p:ext>
            </p:extLst>
          </p:nvPr>
        </p:nvGraphicFramePr>
        <p:xfrm>
          <a:off x="4510819" y="1330325"/>
          <a:ext cx="3792537" cy="343535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8" descr="C:\Users\DieperinkHJ\AppData\Local\Microsoft\Windows\Temporary Internet Files\Content.IE5\CNCYDIL0\CMT_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082" y="96573"/>
            <a:ext cx="964118" cy="1233752"/>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p:cNvSpPr txBox="1"/>
          <p:nvPr/>
        </p:nvSpPr>
        <p:spPr>
          <a:xfrm>
            <a:off x="4487863" y="4746870"/>
            <a:ext cx="687689" cy="215444"/>
          </a:xfrm>
          <a:prstGeom prst="rect">
            <a:avLst/>
          </a:prstGeom>
          <a:noFill/>
        </p:spPr>
        <p:txBody>
          <a:bodyPr wrap="none" lIns="0" rIns="0" rtlCol="0" anchor="t" anchorCtr="0">
            <a:spAutoFit/>
          </a:bodyPr>
          <a:lstStyle/>
          <a:p>
            <a:pPr algn="ctr"/>
            <a:r>
              <a:rPr lang="nl-NL" sz="800" i="1" dirty="0" smtClean="0">
                <a:solidFill>
                  <a:schemeClr val="bg1">
                    <a:lumMod val="75000"/>
                  </a:schemeClr>
                </a:solidFill>
              </a:rPr>
              <a:t>Bron: Bloomberg</a:t>
            </a:r>
            <a:endParaRPr lang="nl-NL" sz="800" i="1" dirty="0">
              <a:solidFill>
                <a:schemeClr val="bg1">
                  <a:lumMod val="75000"/>
                </a:schemeClr>
              </a:solidFill>
            </a:endParaRPr>
          </a:p>
        </p:txBody>
      </p:sp>
      <p:pic>
        <p:nvPicPr>
          <p:cNvPr id="2050" name="Picture 2"/>
          <p:cNvPicPr>
            <a:picLocks noGrp="1" noChangeAspect="1" noChangeArrowheads="1"/>
          </p:cNvPicPr>
          <p:nvPr>
            <p:ph sz="quarter" idx="11"/>
          </p:nvPr>
        </p:nvPicPr>
        <p:blipFill>
          <a:blip r:embed="rId5">
            <a:extLst>
              <a:ext uri="{28A0092B-C50C-407E-A947-70E740481C1C}">
                <a14:useLocalDpi xmlns:a14="http://schemas.microsoft.com/office/drawing/2010/main" val="0"/>
              </a:ext>
            </a:extLst>
          </a:blip>
          <a:srcRect/>
          <a:stretch>
            <a:fillRect/>
          </a:stretch>
        </p:blipFill>
        <p:spPr bwMode="auto">
          <a:xfrm>
            <a:off x="476250" y="1613664"/>
            <a:ext cx="3783013" cy="2976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hoek 4"/>
          <p:cNvSpPr/>
          <p:nvPr/>
        </p:nvSpPr>
        <p:spPr>
          <a:xfrm>
            <a:off x="515056" y="1367443"/>
            <a:ext cx="2670687" cy="246221"/>
          </a:xfrm>
          <a:prstGeom prst="rect">
            <a:avLst/>
          </a:prstGeom>
        </p:spPr>
        <p:txBody>
          <a:bodyPr wrap="square">
            <a:spAutoFit/>
          </a:bodyPr>
          <a:lstStyle/>
          <a:p>
            <a:r>
              <a:rPr lang="nl-NL" sz="1000" dirty="0">
                <a:solidFill>
                  <a:schemeClr val="tx2"/>
                </a:solidFill>
              </a:rPr>
              <a:t>Vier valuta </a:t>
            </a:r>
            <a:r>
              <a:rPr lang="nl-NL" sz="1000" dirty="0" err="1">
                <a:solidFill>
                  <a:schemeClr val="tx2"/>
                </a:solidFill>
              </a:rPr>
              <a:t>handelsgewogen</a:t>
            </a:r>
            <a:r>
              <a:rPr lang="nl-NL" sz="1000" dirty="0">
                <a:solidFill>
                  <a:schemeClr val="tx2"/>
                </a:solidFill>
              </a:rPr>
              <a:t> </a:t>
            </a:r>
          </a:p>
        </p:txBody>
      </p:sp>
    </p:spTree>
    <p:extLst>
      <p:ext uri="{BB962C8B-B14F-4D97-AF65-F5344CB8AC3E}">
        <p14:creationId xmlns:p14="http://schemas.microsoft.com/office/powerpoint/2010/main" val="13954729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1457151" y="191292"/>
            <a:ext cx="6061249" cy="875509"/>
          </a:xfrm>
        </p:spPr>
        <p:txBody>
          <a:bodyPr/>
          <a:lstStyle/>
          <a:p>
            <a:r>
              <a:rPr lang="nl-NL" dirty="0" smtClean="0"/>
              <a:t>Economie</a:t>
            </a:r>
            <a:endParaRPr lang="nl-NL" dirty="0"/>
          </a:p>
        </p:txBody>
      </p:sp>
      <p:sp>
        <p:nvSpPr>
          <p:cNvPr id="3" name="Tijdelijke aanduiding voor dianummer 2"/>
          <p:cNvSpPr>
            <a:spLocks noGrp="1"/>
          </p:cNvSpPr>
          <p:nvPr>
            <p:ph type="sldNum" sz="quarter" idx="10"/>
          </p:nvPr>
        </p:nvSpPr>
        <p:spPr/>
        <p:txBody>
          <a:bodyPr/>
          <a:lstStyle/>
          <a:p>
            <a:fld id="{4821C4A5-98F2-7545-875B-39B2F4500447}" type="slidenum">
              <a:rPr lang="nl-NL" smtClean="0"/>
              <a:pPr/>
              <a:t>7</a:t>
            </a:fld>
            <a:endParaRPr lang="nl-NL"/>
          </a:p>
        </p:txBody>
      </p:sp>
      <p:graphicFrame>
        <p:nvGraphicFramePr>
          <p:cNvPr id="12" name="Tijdelijke aanduiding voor inhoud 11"/>
          <p:cNvGraphicFramePr>
            <a:graphicFrameLocks noGrp="1"/>
          </p:cNvGraphicFramePr>
          <p:nvPr>
            <p:ph sz="quarter" idx="11"/>
            <p:extLst>
              <p:ext uri="{D42A27DB-BD31-4B8C-83A1-F6EECF244321}">
                <p14:modId xmlns:p14="http://schemas.microsoft.com/office/powerpoint/2010/main" val="3540695940"/>
              </p:ext>
            </p:extLst>
          </p:nvPr>
        </p:nvGraphicFramePr>
        <p:xfrm>
          <a:off x="476250" y="1330325"/>
          <a:ext cx="3783013" cy="343535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kstvak 12"/>
          <p:cNvSpPr txBox="1"/>
          <p:nvPr/>
        </p:nvSpPr>
        <p:spPr>
          <a:xfrm>
            <a:off x="769462" y="4746870"/>
            <a:ext cx="687689" cy="215444"/>
          </a:xfrm>
          <a:prstGeom prst="rect">
            <a:avLst/>
          </a:prstGeom>
          <a:noFill/>
        </p:spPr>
        <p:txBody>
          <a:bodyPr wrap="none" lIns="0" rIns="0" rtlCol="0" anchor="t" anchorCtr="0">
            <a:spAutoFit/>
          </a:bodyPr>
          <a:lstStyle/>
          <a:p>
            <a:pPr algn="ctr"/>
            <a:r>
              <a:rPr lang="nl-NL" sz="800" i="1" dirty="0" smtClean="0">
                <a:solidFill>
                  <a:schemeClr val="bg1">
                    <a:lumMod val="75000"/>
                  </a:schemeClr>
                </a:solidFill>
              </a:rPr>
              <a:t>Bron: Bloomberg</a:t>
            </a:r>
            <a:endParaRPr lang="nl-NL" sz="800" i="1" dirty="0">
              <a:solidFill>
                <a:schemeClr val="bg1">
                  <a:lumMod val="75000"/>
                </a:schemeClr>
              </a:solidFill>
            </a:endParaRPr>
          </a:p>
        </p:txBody>
      </p:sp>
      <p:sp>
        <p:nvSpPr>
          <p:cNvPr id="14" name="Tekstvak 13"/>
          <p:cNvSpPr txBox="1"/>
          <p:nvPr/>
        </p:nvSpPr>
        <p:spPr>
          <a:xfrm>
            <a:off x="4569190" y="4754795"/>
            <a:ext cx="687689" cy="215444"/>
          </a:xfrm>
          <a:prstGeom prst="rect">
            <a:avLst/>
          </a:prstGeom>
          <a:noFill/>
        </p:spPr>
        <p:txBody>
          <a:bodyPr wrap="none" lIns="0" rIns="0" rtlCol="0" anchor="t" anchorCtr="0">
            <a:spAutoFit/>
          </a:bodyPr>
          <a:lstStyle/>
          <a:p>
            <a:pPr algn="ctr"/>
            <a:r>
              <a:rPr lang="nl-NL" sz="800" i="1" dirty="0" smtClean="0">
                <a:solidFill>
                  <a:schemeClr val="bg1">
                    <a:lumMod val="75000"/>
                  </a:schemeClr>
                </a:solidFill>
              </a:rPr>
              <a:t>Bron: Bloomberg</a:t>
            </a:r>
            <a:endParaRPr lang="nl-NL" sz="800" i="1" dirty="0">
              <a:solidFill>
                <a:schemeClr val="bg1">
                  <a:lumMod val="75000"/>
                </a:schemeClr>
              </a:solidFill>
            </a:endParaRPr>
          </a:p>
        </p:txBody>
      </p:sp>
      <p:pic>
        <p:nvPicPr>
          <p:cNvPr id="9" name="Picture 7" descr="C:\Users\DieperinkHJ\AppData\Local\Microsoft\Windows\Temporary Internet Files\Content.IE5\CNCYDIL0\CMT_0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0" y="191292"/>
            <a:ext cx="746265" cy="9960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DieperinkHJ\AppData\Local\Microsoft\Windows\Temporary Internet Files\Content.IE5\HLE0TEY6\Rabobank-icoon-private-banking-light-64x64-RGB[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66" y="4690528"/>
            <a:ext cx="406349" cy="41269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9745" y="1423992"/>
            <a:ext cx="3786187"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679825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2714" y="191292"/>
            <a:ext cx="5865685" cy="875509"/>
          </a:xfrm>
        </p:spPr>
        <p:txBody>
          <a:bodyPr/>
          <a:lstStyle/>
          <a:p>
            <a:r>
              <a:rPr lang="nl-NL" dirty="0" smtClean="0"/>
              <a:t>Liquiditeit</a:t>
            </a:r>
            <a:endParaRPr lang="nl-NL" dirty="0"/>
          </a:p>
        </p:txBody>
      </p:sp>
      <p:sp>
        <p:nvSpPr>
          <p:cNvPr id="3" name="Tijdelijke aanduiding voor dianummer 2"/>
          <p:cNvSpPr>
            <a:spLocks noGrp="1"/>
          </p:cNvSpPr>
          <p:nvPr>
            <p:ph type="sldNum" sz="quarter" idx="10"/>
          </p:nvPr>
        </p:nvSpPr>
        <p:spPr/>
        <p:txBody>
          <a:bodyPr/>
          <a:lstStyle/>
          <a:p>
            <a:fld id="{4821C4A5-98F2-7545-875B-39B2F4500447}" type="slidenum">
              <a:rPr lang="nl-NL" smtClean="0"/>
              <a:pPr/>
              <a:t>8</a:t>
            </a:fld>
            <a:endParaRPr lang="nl-NL"/>
          </a:p>
        </p:txBody>
      </p:sp>
      <p:sp>
        <p:nvSpPr>
          <p:cNvPr id="5" name="Tijdelijke aanduiding voor inhoud 4"/>
          <p:cNvSpPr>
            <a:spLocks noGrp="1"/>
          </p:cNvSpPr>
          <p:nvPr>
            <p:ph sz="quarter" idx="12"/>
          </p:nvPr>
        </p:nvSpPr>
        <p:spPr>
          <a:xfrm>
            <a:off x="4487334" y="940443"/>
            <a:ext cx="4150229" cy="3436144"/>
          </a:xfrm>
        </p:spPr>
        <p:txBody>
          <a:bodyPr/>
          <a:lstStyle/>
          <a:p>
            <a:r>
              <a:rPr lang="nl-NL" dirty="0" smtClean="0"/>
              <a:t>Reflatie in Verenigde Staten, Japan en eurozone</a:t>
            </a:r>
          </a:p>
          <a:p>
            <a:endParaRPr lang="nl-NL" dirty="0" smtClean="0"/>
          </a:p>
          <a:p>
            <a:r>
              <a:rPr lang="nl-NL" dirty="0" smtClean="0"/>
              <a:t>Prognose: 2 renteverhogingen in VS dit jaar</a:t>
            </a:r>
          </a:p>
          <a:p>
            <a:endParaRPr lang="nl-NL" dirty="0" smtClean="0"/>
          </a:p>
          <a:p>
            <a:r>
              <a:rPr lang="nl-NL" dirty="0" smtClean="0"/>
              <a:t>Kredietgroei wereldwijd (ex-olie)</a:t>
            </a:r>
          </a:p>
          <a:p>
            <a:endParaRPr lang="nl-NL" dirty="0" smtClean="0"/>
          </a:p>
          <a:p>
            <a:r>
              <a:rPr lang="nl-NL" dirty="0" smtClean="0"/>
              <a:t>Verkoopdruk overheidsfondsen</a:t>
            </a:r>
          </a:p>
          <a:p>
            <a:endParaRPr lang="nl-NL" dirty="0" smtClean="0"/>
          </a:p>
          <a:p>
            <a:r>
              <a:rPr lang="nl-NL" dirty="0" smtClean="0"/>
              <a:t>Communicerende vaten: liquiditeit &amp; economische groei</a:t>
            </a:r>
            <a:endParaRPr lang="nl-NL" dirty="0"/>
          </a:p>
        </p:txBody>
      </p:sp>
      <p:sp>
        <p:nvSpPr>
          <p:cNvPr id="7" name="Tekstvak 6"/>
          <p:cNvSpPr txBox="1"/>
          <p:nvPr/>
        </p:nvSpPr>
        <p:spPr>
          <a:xfrm>
            <a:off x="573894" y="4746870"/>
            <a:ext cx="1078821" cy="215444"/>
          </a:xfrm>
          <a:prstGeom prst="rect">
            <a:avLst/>
          </a:prstGeom>
          <a:noFill/>
        </p:spPr>
        <p:txBody>
          <a:bodyPr wrap="none" lIns="0" rIns="0" rtlCol="0" anchor="t" anchorCtr="0">
            <a:spAutoFit/>
          </a:bodyPr>
          <a:lstStyle/>
          <a:p>
            <a:pPr algn="ctr"/>
            <a:r>
              <a:rPr lang="nl-NL" sz="800" i="1" dirty="0" smtClean="0">
                <a:solidFill>
                  <a:schemeClr val="bg1">
                    <a:lumMod val="75000"/>
                  </a:schemeClr>
                </a:solidFill>
              </a:rPr>
              <a:t>Bron: Barclays, JP Morgan</a:t>
            </a:r>
            <a:endParaRPr lang="nl-NL" sz="800" i="1" dirty="0">
              <a:solidFill>
                <a:schemeClr val="bg1">
                  <a:lumMod val="75000"/>
                </a:schemeClr>
              </a:solidFill>
            </a:endParaRPr>
          </a:p>
        </p:txBody>
      </p:sp>
      <p:pic>
        <p:nvPicPr>
          <p:cNvPr id="8" name="Picture 4" descr="C:\Users\DieperinkHJ\AppData\Local\Microsoft\Windows\Temporary Internet Files\Content.IE5\CNCYDIL0\CMT_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894" y="265489"/>
            <a:ext cx="884659" cy="10368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DieperinkHJ\AppData\Local\Microsoft\Windows\Temporary Internet Files\Content.IE5\HLE0TEY6\Rabobank-icoon-private-banking-light-64x64-RGB[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66" y="4690528"/>
            <a:ext cx="406349" cy="41269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815" y="1542553"/>
            <a:ext cx="4111116" cy="2969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585720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9225" y="191292"/>
            <a:ext cx="6139174" cy="875509"/>
          </a:xfrm>
        </p:spPr>
        <p:txBody>
          <a:bodyPr/>
          <a:lstStyle/>
          <a:p>
            <a:r>
              <a:rPr lang="nl-NL" dirty="0" smtClean="0"/>
              <a:t>Waardering</a:t>
            </a:r>
            <a:endParaRPr lang="nl-NL" dirty="0"/>
          </a:p>
        </p:txBody>
      </p:sp>
      <p:sp>
        <p:nvSpPr>
          <p:cNvPr id="3" name="Tijdelijke aanduiding voor dianummer 2"/>
          <p:cNvSpPr>
            <a:spLocks noGrp="1"/>
          </p:cNvSpPr>
          <p:nvPr>
            <p:ph type="sldNum" sz="quarter" idx="10"/>
          </p:nvPr>
        </p:nvSpPr>
        <p:spPr/>
        <p:txBody>
          <a:bodyPr/>
          <a:lstStyle/>
          <a:p>
            <a:fld id="{4821C4A5-98F2-7545-875B-39B2F4500447}" type="slidenum">
              <a:rPr lang="nl-NL" smtClean="0"/>
              <a:pPr/>
              <a:t>9</a:t>
            </a:fld>
            <a:endParaRPr lang="nl-NL"/>
          </a:p>
        </p:txBody>
      </p:sp>
      <p:sp>
        <p:nvSpPr>
          <p:cNvPr id="6" name="Tijdelijke aanduiding voor inhoud 5"/>
          <p:cNvSpPr>
            <a:spLocks noGrp="1"/>
          </p:cNvSpPr>
          <p:nvPr>
            <p:ph sz="quarter" idx="11"/>
          </p:nvPr>
        </p:nvSpPr>
        <p:spPr>
          <a:xfrm>
            <a:off x="212414" y="1329929"/>
            <a:ext cx="2530786" cy="3012292"/>
          </a:xfrm>
        </p:spPr>
        <p:txBody>
          <a:bodyPr/>
          <a:lstStyle/>
          <a:p>
            <a:pPr marL="0" indent="0">
              <a:buNone/>
            </a:pPr>
            <a:r>
              <a:rPr lang="nl-NL" sz="1400" b="1" dirty="0" smtClean="0">
                <a:solidFill>
                  <a:srgbClr val="000099"/>
                </a:solidFill>
                <a:latin typeface="Myriad" panose="02000503050000020004" pitchFamily="2" charset="0"/>
              </a:rPr>
              <a:t>Aandelen	            </a:t>
            </a:r>
            <a:r>
              <a:rPr lang="nl-NL" sz="1100" b="1" dirty="0" smtClean="0">
                <a:solidFill>
                  <a:srgbClr val="000099"/>
                </a:solidFill>
                <a:latin typeface="Myriad" panose="02000503050000020004" pitchFamily="2" charset="0"/>
              </a:rPr>
              <a:t>Huidig	  Percentiel</a:t>
            </a:r>
          </a:p>
          <a:p>
            <a:pPr marL="0" indent="0">
              <a:buNone/>
            </a:pPr>
            <a:endParaRPr lang="nl-NL" sz="1400" dirty="0" smtClean="0">
              <a:latin typeface="Myriad" panose="02000503050000020004" pitchFamily="2" charset="0"/>
            </a:endParaRPr>
          </a:p>
          <a:p>
            <a:pPr>
              <a:lnSpc>
                <a:spcPct val="150000"/>
              </a:lnSpc>
            </a:pPr>
            <a:r>
              <a:rPr lang="nl-NL" sz="1050" b="1" dirty="0" smtClean="0">
                <a:latin typeface="Myriad" panose="02000503050000020004" pitchFamily="2" charset="0"/>
              </a:rPr>
              <a:t>Noord-Amerika</a:t>
            </a:r>
            <a:r>
              <a:rPr lang="nl-NL" sz="1050" dirty="0" smtClean="0">
                <a:latin typeface="Myriad" panose="02000503050000020004" pitchFamily="2" charset="0"/>
              </a:rPr>
              <a:t>              18,2               59%</a:t>
            </a:r>
          </a:p>
          <a:p>
            <a:pPr>
              <a:lnSpc>
                <a:spcPct val="150000"/>
              </a:lnSpc>
            </a:pPr>
            <a:r>
              <a:rPr lang="nl-NL" sz="1050" b="1" dirty="0" smtClean="0">
                <a:latin typeface="Myriad" panose="02000503050000020004" pitchFamily="2" charset="0"/>
              </a:rPr>
              <a:t>Europa</a:t>
            </a:r>
            <a:r>
              <a:rPr lang="nl-NL" sz="1050" dirty="0" smtClean="0">
                <a:latin typeface="Myriad" panose="02000503050000020004" pitchFamily="2" charset="0"/>
              </a:rPr>
              <a:t>                              16,1               63%</a:t>
            </a:r>
          </a:p>
          <a:p>
            <a:pPr lvl="1">
              <a:lnSpc>
                <a:spcPct val="150000"/>
              </a:lnSpc>
            </a:pPr>
            <a:r>
              <a:rPr lang="nl-NL" sz="1050" b="1" dirty="0" smtClean="0">
                <a:latin typeface="Myriad" panose="02000503050000020004" pitchFamily="2" charset="0"/>
              </a:rPr>
              <a:t>DAX</a:t>
            </a:r>
            <a:r>
              <a:rPr lang="nl-NL" sz="1050" dirty="0" smtClean="0">
                <a:latin typeface="Myriad" panose="02000503050000020004" pitchFamily="2" charset="0"/>
              </a:rPr>
              <a:t>	                   13,6               75%</a:t>
            </a:r>
            <a:endParaRPr lang="nl-NL" sz="1050" b="1" dirty="0">
              <a:latin typeface="Myriad" panose="02000503050000020004" pitchFamily="2" charset="0"/>
            </a:endParaRPr>
          </a:p>
          <a:p>
            <a:pPr>
              <a:lnSpc>
                <a:spcPct val="150000"/>
              </a:lnSpc>
            </a:pPr>
            <a:r>
              <a:rPr lang="nl-NL" sz="1050" b="1" dirty="0" smtClean="0">
                <a:latin typeface="Myriad" panose="02000503050000020004" pitchFamily="2" charset="0"/>
              </a:rPr>
              <a:t>EM	                   </a:t>
            </a:r>
            <a:r>
              <a:rPr lang="nl-NL" sz="1050" dirty="0" smtClean="0">
                <a:latin typeface="Myriad" panose="02000503050000020004" pitchFamily="2" charset="0"/>
              </a:rPr>
              <a:t>12,3               92%</a:t>
            </a:r>
          </a:p>
          <a:p>
            <a:pPr lvl="1">
              <a:lnSpc>
                <a:spcPct val="150000"/>
              </a:lnSpc>
            </a:pPr>
            <a:r>
              <a:rPr lang="nl-NL" sz="1050" b="1" dirty="0" smtClean="0">
                <a:latin typeface="Myriad" panose="02000503050000020004" pitchFamily="2" charset="0"/>
              </a:rPr>
              <a:t>China</a:t>
            </a:r>
            <a:r>
              <a:rPr lang="nl-NL" sz="1050" dirty="0" smtClean="0">
                <a:latin typeface="Myriad" panose="02000503050000020004" pitchFamily="2" charset="0"/>
              </a:rPr>
              <a:t>   	                    10,0              80%</a:t>
            </a:r>
          </a:p>
          <a:p>
            <a:pPr lvl="1">
              <a:lnSpc>
                <a:spcPct val="150000"/>
              </a:lnSpc>
            </a:pPr>
            <a:r>
              <a:rPr lang="nl-NL" sz="1050" b="1" dirty="0" smtClean="0">
                <a:latin typeface="Myriad" panose="02000503050000020004" pitchFamily="2" charset="0"/>
              </a:rPr>
              <a:t>Frontiers</a:t>
            </a:r>
            <a:r>
              <a:rPr lang="nl-NL" sz="1050" dirty="0" smtClean="0">
                <a:latin typeface="Myriad" panose="02000503050000020004" pitchFamily="2" charset="0"/>
              </a:rPr>
              <a:t>                   9,9	          73%</a:t>
            </a:r>
          </a:p>
          <a:p>
            <a:pPr>
              <a:lnSpc>
                <a:spcPct val="150000"/>
              </a:lnSpc>
            </a:pPr>
            <a:r>
              <a:rPr lang="nl-NL" sz="1050" b="1" dirty="0" smtClean="0">
                <a:latin typeface="Myriad" panose="02000503050000020004" pitchFamily="2" charset="0"/>
              </a:rPr>
              <a:t>Pacific</a:t>
            </a:r>
            <a:r>
              <a:rPr lang="nl-NL" sz="1050" dirty="0" smtClean="0">
                <a:latin typeface="Myriad" panose="02000503050000020004" pitchFamily="2" charset="0"/>
              </a:rPr>
              <a:t>	                   15,4               74%</a:t>
            </a:r>
          </a:p>
          <a:p>
            <a:pPr lvl="1">
              <a:lnSpc>
                <a:spcPct val="150000"/>
              </a:lnSpc>
            </a:pPr>
            <a:r>
              <a:rPr lang="nl-NL" sz="1050" b="1" dirty="0" smtClean="0">
                <a:latin typeface="Myriad" panose="02000503050000020004" pitchFamily="2" charset="0"/>
              </a:rPr>
              <a:t>Japan</a:t>
            </a:r>
            <a:r>
              <a:rPr lang="nl-NL" sz="1050" dirty="0" smtClean="0">
                <a:latin typeface="Myriad" panose="02000503050000020004" pitchFamily="2" charset="0"/>
              </a:rPr>
              <a:t> 	                   15,2               81%</a:t>
            </a:r>
          </a:p>
          <a:p>
            <a:pPr marL="0" indent="0">
              <a:buNone/>
            </a:pPr>
            <a:endParaRPr lang="nl-NL" dirty="0"/>
          </a:p>
        </p:txBody>
      </p:sp>
      <p:sp>
        <p:nvSpPr>
          <p:cNvPr id="7" name="Tijdelijke aanduiding voor inhoud 6"/>
          <p:cNvSpPr>
            <a:spLocks noGrp="1"/>
          </p:cNvSpPr>
          <p:nvPr>
            <p:ph sz="quarter" idx="12"/>
          </p:nvPr>
        </p:nvSpPr>
        <p:spPr/>
        <p:txBody>
          <a:bodyPr/>
          <a:lstStyle/>
          <a:p>
            <a:pPr marL="0" indent="0">
              <a:buNone/>
            </a:pPr>
            <a:r>
              <a:rPr lang="nl-NL" sz="1400" b="1" dirty="0" smtClean="0">
                <a:solidFill>
                  <a:srgbClr val="000099"/>
                </a:solidFill>
                <a:latin typeface="Myriad" panose="02000503050000020004" pitchFamily="2" charset="0"/>
              </a:rPr>
              <a:t>Obligaties	              </a:t>
            </a:r>
            <a:r>
              <a:rPr lang="nl-NL" sz="1100" b="1" dirty="0" smtClean="0">
                <a:solidFill>
                  <a:srgbClr val="000099"/>
                </a:solidFill>
                <a:latin typeface="Myriad" panose="02000503050000020004" pitchFamily="2" charset="0"/>
              </a:rPr>
              <a:t>Huidig     Percentiel</a:t>
            </a:r>
          </a:p>
          <a:p>
            <a:pPr marL="0" indent="0">
              <a:buNone/>
            </a:pPr>
            <a:endParaRPr lang="nl-NL" sz="1400" dirty="0">
              <a:latin typeface="Myriad" panose="02000503050000020004" pitchFamily="2" charset="0"/>
            </a:endParaRPr>
          </a:p>
          <a:p>
            <a:pPr>
              <a:lnSpc>
                <a:spcPct val="150000"/>
              </a:lnSpc>
            </a:pPr>
            <a:r>
              <a:rPr lang="nl-NL" sz="1050" b="1" dirty="0" smtClean="0">
                <a:latin typeface="Myriad" panose="02000503050000020004" pitchFamily="2" charset="0"/>
              </a:rPr>
              <a:t>Duitsland 10j reëel    </a:t>
            </a:r>
            <a:r>
              <a:rPr lang="nl-NL" sz="1050" dirty="0" smtClean="0">
                <a:latin typeface="Myriad" panose="02000503050000020004" pitchFamily="2" charset="0"/>
              </a:rPr>
              <a:t>-0,22%               5%</a:t>
            </a:r>
          </a:p>
          <a:p>
            <a:pPr>
              <a:lnSpc>
                <a:spcPct val="150000"/>
              </a:lnSpc>
            </a:pPr>
            <a:r>
              <a:rPr lang="nl-NL" sz="1050" b="1" dirty="0" smtClean="0">
                <a:latin typeface="Myriad" panose="02000503050000020004" pitchFamily="2" charset="0"/>
              </a:rPr>
              <a:t>VS 10 j reëel                   </a:t>
            </a:r>
            <a:r>
              <a:rPr lang="nl-NL" sz="1050" dirty="0" smtClean="0">
                <a:latin typeface="Myriad" panose="02000503050000020004" pitchFamily="2" charset="0"/>
              </a:rPr>
              <a:t>0,15%              7%</a:t>
            </a:r>
          </a:p>
          <a:p>
            <a:pPr>
              <a:lnSpc>
                <a:spcPct val="150000"/>
              </a:lnSpc>
            </a:pPr>
            <a:r>
              <a:rPr lang="nl-NL" sz="1050" b="1" dirty="0" smtClean="0">
                <a:latin typeface="Myriad" panose="02000503050000020004" pitchFamily="2" charset="0"/>
              </a:rPr>
              <a:t>Bedrijfsobligaties        </a:t>
            </a:r>
            <a:r>
              <a:rPr lang="nl-NL" sz="1050" dirty="0" smtClean="0">
                <a:latin typeface="Myriad" panose="02000503050000020004" pitchFamily="2" charset="0"/>
              </a:rPr>
              <a:t>1,32%               63%    </a:t>
            </a:r>
          </a:p>
          <a:p>
            <a:pPr>
              <a:lnSpc>
                <a:spcPct val="150000"/>
              </a:lnSpc>
            </a:pPr>
            <a:r>
              <a:rPr lang="nl-NL" sz="1050" b="1" dirty="0" smtClean="0">
                <a:latin typeface="Myriad" panose="02000503050000020004" pitchFamily="2" charset="0"/>
              </a:rPr>
              <a:t>BBB	</a:t>
            </a:r>
            <a:r>
              <a:rPr lang="nl-NL" sz="1050" dirty="0" smtClean="0">
                <a:latin typeface="Myriad" panose="02000503050000020004" pitchFamily="2" charset="0"/>
              </a:rPr>
              <a:t>                   1,99%             76%</a:t>
            </a:r>
          </a:p>
          <a:p>
            <a:pPr>
              <a:lnSpc>
                <a:spcPct val="150000"/>
              </a:lnSpc>
            </a:pPr>
            <a:r>
              <a:rPr lang="nl-NL" sz="1050" b="1" dirty="0" smtClean="0">
                <a:latin typeface="Myriad" panose="02000503050000020004" pitchFamily="2" charset="0"/>
              </a:rPr>
              <a:t>Euro HY                            </a:t>
            </a:r>
            <a:r>
              <a:rPr lang="nl-NL" sz="1050" dirty="0" smtClean="0">
                <a:latin typeface="Myriad" panose="02000503050000020004" pitchFamily="2" charset="0"/>
              </a:rPr>
              <a:t>4,17%             45%</a:t>
            </a:r>
          </a:p>
          <a:p>
            <a:pPr>
              <a:lnSpc>
                <a:spcPct val="150000"/>
              </a:lnSpc>
            </a:pPr>
            <a:r>
              <a:rPr lang="nl-NL" sz="1050" b="1" dirty="0" smtClean="0">
                <a:latin typeface="Myriad" panose="02000503050000020004" pitchFamily="2" charset="0"/>
              </a:rPr>
              <a:t>US HY	                   </a:t>
            </a:r>
            <a:r>
              <a:rPr lang="nl-NL" sz="1050" dirty="0" smtClean="0">
                <a:latin typeface="Myriad" panose="02000503050000020004" pitchFamily="2" charset="0"/>
              </a:rPr>
              <a:t>6,01%             68%</a:t>
            </a:r>
          </a:p>
          <a:p>
            <a:pPr>
              <a:lnSpc>
                <a:spcPct val="150000"/>
              </a:lnSpc>
            </a:pPr>
            <a:r>
              <a:rPr lang="nl-NL" sz="1050" b="1" dirty="0" smtClean="0">
                <a:latin typeface="Myriad" panose="02000503050000020004" pitchFamily="2" charset="0"/>
              </a:rPr>
              <a:t>Emerging Debt</a:t>
            </a:r>
            <a:r>
              <a:rPr lang="nl-NL" sz="1050" dirty="0" smtClean="0">
                <a:latin typeface="Myriad" panose="02000503050000020004" pitchFamily="2" charset="0"/>
              </a:rPr>
              <a:t>              3,75%	            56%	</a:t>
            </a:r>
          </a:p>
          <a:p>
            <a:pPr>
              <a:lnSpc>
                <a:spcPct val="150000"/>
              </a:lnSpc>
            </a:pPr>
            <a:r>
              <a:rPr lang="nl-NL" sz="1050" b="1" dirty="0" smtClean="0">
                <a:latin typeface="Myriad" panose="02000503050000020004" pitchFamily="2" charset="0"/>
              </a:rPr>
              <a:t>Inflatie (5y5y)                 </a:t>
            </a:r>
            <a:r>
              <a:rPr lang="nl-NL" sz="1050" dirty="0" smtClean="0">
                <a:latin typeface="Myriad" panose="02000503050000020004" pitchFamily="2" charset="0"/>
              </a:rPr>
              <a:t>1,70%             96%</a:t>
            </a:r>
          </a:p>
          <a:p>
            <a:pPr marL="0" indent="0">
              <a:buNone/>
            </a:pPr>
            <a:endParaRPr lang="nl-NL" dirty="0"/>
          </a:p>
        </p:txBody>
      </p:sp>
      <p:sp>
        <p:nvSpPr>
          <p:cNvPr id="8" name="Rechthoek 7"/>
          <p:cNvSpPr/>
          <p:nvPr/>
        </p:nvSpPr>
        <p:spPr>
          <a:xfrm>
            <a:off x="2900334" y="1879200"/>
            <a:ext cx="325870" cy="216024"/>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99"/>
              </a:solidFill>
            </a:endParaRPr>
          </a:p>
        </p:txBody>
      </p:sp>
      <p:sp>
        <p:nvSpPr>
          <p:cNvPr id="9" name="Rechthoek 8"/>
          <p:cNvSpPr/>
          <p:nvPr/>
        </p:nvSpPr>
        <p:spPr>
          <a:xfrm>
            <a:off x="3226204" y="1879200"/>
            <a:ext cx="347280" cy="216024"/>
          </a:xfrm>
          <a:prstGeom prst="rect">
            <a:avLst/>
          </a:prstGeom>
          <a:solidFill>
            <a:srgbClr val="6D6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rgbClr val="6D6DFF"/>
                </a:solidFill>
              </a:ln>
              <a:solidFill>
                <a:srgbClr val="6D6DFF"/>
              </a:solidFill>
            </a:endParaRPr>
          </a:p>
        </p:txBody>
      </p:sp>
      <p:sp>
        <p:nvSpPr>
          <p:cNvPr id="10" name="Rechthoek 9"/>
          <p:cNvSpPr/>
          <p:nvPr/>
        </p:nvSpPr>
        <p:spPr>
          <a:xfrm>
            <a:off x="3574146" y="1879831"/>
            <a:ext cx="337568" cy="216024"/>
          </a:xfrm>
          <a:prstGeom prst="rect">
            <a:avLst/>
          </a:prstGeom>
          <a:solidFill>
            <a:srgbClr val="FFC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99"/>
              </a:solidFill>
            </a:endParaRPr>
          </a:p>
        </p:txBody>
      </p:sp>
      <p:sp>
        <p:nvSpPr>
          <p:cNvPr id="11" name="Rechthoek 10"/>
          <p:cNvSpPr/>
          <p:nvPr/>
        </p:nvSpPr>
        <p:spPr>
          <a:xfrm>
            <a:off x="3911714" y="1879200"/>
            <a:ext cx="336906" cy="216024"/>
          </a:xfrm>
          <a:prstGeom prst="rect">
            <a:avLst/>
          </a:prstGeom>
          <a:solidFill>
            <a:srgbClr val="FD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99"/>
              </a:solidFill>
            </a:endParaRPr>
          </a:p>
        </p:txBody>
      </p:sp>
      <p:sp>
        <p:nvSpPr>
          <p:cNvPr id="52" name="Rechthoek 51"/>
          <p:cNvSpPr/>
          <p:nvPr/>
        </p:nvSpPr>
        <p:spPr>
          <a:xfrm>
            <a:off x="2899440" y="2148792"/>
            <a:ext cx="332863" cy="216024"/>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99"/>
              </a:solidFill>
            </a:endParaRPr>
          </a:p>
        </p:txBody>
      </p:sp>
      <p:sp>
        <p:nvSpPr>
          <p:cNvPr id="53" name="Rechthoek 52"/>
          <p:cNvSpPr/>
          <p:nvPr/>
        </p:nvSpPr>
        <p:spPr>
          <a:xfrm>
            <a:off x="3232303" y="2148792"/>
            <a:ext cx="347280" cy="216024"/>
          </a:xfrm>
          <a:prstGeom prst="rect">
            <a:avLst/>
          </a:prstGeom>
          <a:solidFill>
            <a:srgbClr val="6D6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rgbClr val="6D6DFF"/>
                </a:solidFill>
              </a:ln>
              <a:solidFill>
                <a:srgbClr val="6D6DFF"/>
              </a:solidFill>
            </a:endParaRPr>
          </a:p>
        </p:txBody>
      </p:sp>
      <p:sp>
        <p:nvSpPr>
          <p:cNvPr id="54" name="Rechthoek 53"/>
          <p:cNvSpPr/>
          <p:nvPr/>
        </p:nvSpPr>
        <p:spPr>
          <a:xfrm>
            <a:off x="3580245" y="2149423"/>
            <a:ext cx="337568" cy="216024"/>
          </a:xfrm>
          <a:prstGeom prst="rect">
            <a:avLst/>
          </a:prstGeom>
          <a:solidFill>
            <a:srgbClr val="FFC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99"/>
              </a:solidFill>
            </a:endParaRPr>
          </a:p>
        </p:txBody>
      </p:sp>
      <p:sp>
        <p:nvSpPr>
          <p:cNvPr id="55" name="Rechthoek 54"/>
          <p:cNvSpPr/>
          <p:nvPr/>
        </p:nvSpPr>
        <p:spPr>
          <a:xfrm>
            <a:off x="3917813" y="2148792"/>
            <a:ext cx="329913" cy="216024"/>
          </a:xfrm>
          <a:prstGeom prst="rect">
            <a:avLst/>
          </a:prstGeom>
          <a:solidFill>
            <a:srgbClr val="FD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99"/>
              </a:solidFill>
            </a:endParaRPr>
          </a:p>
        </p:txBody>
      </p:sp>
      <p:sp>
        <p:nvSpPr>
          <p:cNvPr id="56" name="Rechthoek 55"/>
          <p:cNvSpPr/>
          <p:nvPr/>
        </p:nvSpPr>
        <p:spPr>
          <a:xfrm>
            <a:off x="2899672" y="2423112"/>
            <a:ext cx="325870" cy="216024"/>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99"/>
              </a:solidFill>
            </a:endParaRPr>
          </a:p>
        </p:txBody>
      </p:sp>
      <p:sp>
        <p:nvSpPr>
          <p:cNvPr id="57" name="Rechthoek 56"/>
          <p:cNvSpPr/>
          <p:nvPr/>
        </p:nvSpPr>
        <p:spPr>
          <a:xfrm>
            <a:off x="3225542" y="2423112"/>
            <a:ext cx="347280" cy="216024"/>
          </a:xfrm>
          <a:prstGeom prst="rect">
            <a:avLst/>
          </a:prstGeom>
          <a:solidFill>
            <a:srgbClr val="6D6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rgbClr val="6D6DFF"/>
                </a:solidFill>
              </a:ln>
              <a:solidFill>
                <a:srgbClr val="6D6DFF"/>
              </a:solidFill>
            </a:endParaRPr>
          </a:p>
        </p:txBody>
      </p:sp>
      <p:sp>
        <p:nvSpPr>
          <p:cNvPr id="58" name="Rechthoek 57"/>
          <p:cNvSpPr/>
          <p:nvPr/>
        </p:nvSpPr>
        <p:spPr>
          <a:xfrm>
            <a:off x="3573484" y="2423743"/>
            <a:ext cx="337568" cy="216024"/>
          </a:xfrm>
          <a:prstGeom prst="rect">
            <a:avLst/>
          </a:prstGeom>
          <a:solidFill>
            <a:srgbClr val="FFC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99"/>
              </a:solidFill>
            </a:endParaRPr>
          </a:p>
        </p:txBody>
      </p:sp>
      <p:sp>
        <p:nvSpPr>
          <p:cNvPr id="59" name="Rechthoek 58"/>
          <p:cNvSpPr/>
          <p:nvPr/>
        </p:nvSpPr>
        <p:spPr>
          <a:xfrm>
            <a:off x="3911052" y="2423112"/>
            <a:ext cx="336906" cy="216024"/>
          </a:xfrm>
          <a:prstGeom prst="rect">
            <a:avLst/>
          </a:prstGeom>
          <a:solidFill>
            <a:srgbClr val="FD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99"/>
              </a:solidFill>
            </a:endParaRPr>
          </a:p>
        </p:txBody>
      </p:sp>
      <p:sp>
        <p:nvSpPr>
          <p:cNvPr id="60" name="Rechthoek 59"/>
          <p:cNvSpPr/>
          <p:nvPr/>
        </p:nvSpPr>
        <p:spPr>
          <a:xfrm>
            <a:off x="2899440" y="2691096"/>
            <a:ext cx="333525" cy="216024"/>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99"/>
              </a:solidFill>
            </a:endParaRPr>
          </a:p>
        </p:txBody>
      </p:sp>
      <p:sp>
        <p:nvSpPr>
          <p:cNvPr id="61" name="Rechthoek 60"/>
          <p:cNvSpPr/>
          <p:nvPr/>
        </p:nvSpPr>
        <p:spPr>
          <a:xfrm>
            <a:off x="3232964" y="2691096"/>
            <a:ext cx="339625" cy="216024"/>
          </a:xfrm>
          <a:prstGeom prst="rect">
            <a:avLst/>
          </a:prstGeom>
          <a:solidFill>
            <a:srgbClr val="6D6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rgbClr val="6D6DFF"/>
                </a:solidFill>
              </a:ln>
              <a:solidFill>
                <a:srgbClr val="6D6DFF"/>
              </a:solidFill>
            </a:endParaRPr>
          </a:p>
        </p:txBody>
      </p:sp>
      <p:sp>
        <p:nvSpPr>
          <p:cNvPr id="62" name="Rechthoek 61"/>
          <p:cNvSpPr/>
          <p:nvPr/>
        </p:nvSpPr>
        <p:spPr>
          <a:xfrm>
            <a:off x="3574146" y="2691727"/>
            <a:ext cx="344329" cy="216024"/>
          </a:xfrm>
          <a:prstGeom prst="rect">
            <a:avLst/>
          </a:prstGeom>
          <a:solidFill>
            <a:srgbClr val="FFC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99"/>
              </a:solidFill>
            </a:endParaRPr>
          </a:p>
        </p:txBody>
      </p:sp>
      <p:sp>
        <p:nvSpPr>
          <p:cNvPr id="63" name="Rechthoek 62"/>
          <p:cNvSpPr/>
          <p:nvPr/>
        </p:nvSpPr>
        <p:spPr>
          <a:xfrm>
            <a:off x="3918475" y="2691096"/>
            <a:ext cx="329251" cy="216024"/>
          </a:xfrm>
          <a:prstGeom prst="rect">
            <a:avLst/>
          </a:prstGeom>
          <a:solidFill>
            <a:srgbClr val="FD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99"/>
              </a:solidFill>
            </a:endParaRPr>
          </a:p>
        </p:txBody>
      </p:sp>
      <p:sp>
        <p:nvSpPr>
          <p:cNvPr id="64" name="Rechthoek 63"/>
          <p:cNvSpPr/>
          <p:nvPr/>
        </p:nvSpPr>
        <p:spPr>
          <a:xfrm>
            <a:off x="2899440" y="2964132"/>
            <a:ext cx="325870" cy="216024"/>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99"/>
              </a:solidFill>
            </a:endParaRPr>
          </a:p>
        </p:txBody>
      </p:sp>
      <p:sp>
        <p:nvSpPr>
          <p:cNvPr id="65" name="Rechthoek 64"/>
          <p:cNvSpPr/>
          <p:nvPr/>
        </p:nvSpPr>
        <p:spPr>
          <a:xfrm>
            <a:off x="3225310" y="2964132"/>
            <a:ext cx="347280" cy="216024"/>
          </a:xfrm>
          <a:prstGeom prst="rect">
            <a:avLst/>
          </a:prstGeom>
          <a:solidFill>
            <a:srgbClr val="6D6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rgbClr val="6D6DFF"/>
                </a:solidFill>
              </a:ln>
              <a:solidFill>
                <a:srgbClr val="6D6DFF"/>
              </a:solidFill>
            </a:endParaRPr>
          </a:p>
        </p:txBody>
      </p:sp>
      <p:sp>
        <p:nvSpPr>
          <p:cNvPr id="66" name="Rechthoek 65"/>
          <p:cNvSpPr/>
          <p:nvPr/>
        </p:nvSpPr>
        <p:spPr>
          <a:xfrm>
            <a:off x="3573252" y="2964763"/>
            <a:ext cx="337568" cy="216024"/>
          </a:xfrm>
          <a:prstGeom prst="rect">
            <a:avLst/>
          </a:prstGeom>
          <a:solidFill>
            <a:srgbClr val="FFC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99"/>
              </a:solidFill>
            </a:endParaRPr>
          </a:p>
        </p:txBody>
      </p:sp>
      <p:sp>
        <p:nvSpPr>
          <p:cNvPr id="67" name="Rechthoek 66"/>
          <p:cNvSpPr/>
          <p:nvPr/>
        </p:nvSpPr>
        <p:spPr>
          <a:xfrm>
            <a:off x="3910820" y="2964763"/>
            <a:ext cx="336906" cy="216024"/>
          </a:xfrm>
          <a:prstGeom prst="rect">
            <a:avLst/>
          </a:prstGeom>
          <a:solidFill>
            <a:srgbClr val="FD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99"/>
              </a:solidFill>
            </a:endParaRPr>
          </a:p>
        </p:txBody>
      </p:sp>
      <p:sp>
        <p:nvSpPr>
          <p:cNvPr id="68" name="Rechthoek 67"/>
          <p:cNvSpPr/>
          <p:nvPr/>
        </p:nvSpPr>
        <p:spPr>
          <a:xfrm>
            <a:off x="2899440" y="3246072"/>
            <a:ext cx="325870" cy="216024"/>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99"/>
              </a:solidFill>
            </a:endParaRPr>
          </a:p>
        </p:txBody>
      </p:sp>
      <p:sp>
        <p:nvSpPr>
          <p:cNvPr id="69" name="Rechthoek 68"/>
          <p:cNvSpPr/>
          <p:nvPr/>
        </p:nvSpPr>
        <p:spPr>
          <a:xfrm>
            <a:off x="3225310" y="3246072"/>
            <a:ext cx="347280" cy="216024"/>
          </a:xfrm>
          <a:prstGeom prst="rect">
            <a:avLst/>
          </a:prstGeom>
          <a:solidFill>
            <a:srgbClr val="6D6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rgbClr val="6D6DFF"/>
                </a:solidFill>
              </a:ln>
              <a:solidFill>
                <a:srgbClr val="6D6DFF"/>
              </a:solidFill>
            </a:endParaRPr>
          </a:p>
        </p:txBody>
      </p:sp>
      <p:sp>
        <p:nvSpPr>
          <p:cNvPr id="70" name="Rechthoek 69"/>
          <p:cNvSpPr/>
          <p:nvPr/>
        </p:nvSpPr>
        <p:spPr>
          <a:xfrm>
            <a:off x="3573252" y="3246703"/>
            <a:ext cx="337568" cy="216024"/>
          </a:xfrm>
          <a:prstGeom prst="rect">
            <a:avLst/>
          </a:prstGeom>
          <a:solidFill>
            <a:srgbClr val="FFC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99"/>
              </a:solidFill>
            </a:endParaRPr>
          </a:p>
        </p:txBody>
      </p:sp>
      <p:sp>
        <p:nvSpPr>
          <p:cNvPr id="71" name="Rechthoek 70"/>
          <p:cNvSpPr/>
          <p:nvPr/>
        </p:nvSpPr>
        <p:spPr>
          <a:xfrm>
            <a:off x="3910820" y="3246072"/>
            <a:ext cx="336906" cy="216024"/>
          </a:xfrm>
          <a:prstGeom prst="rect">
            <a:avLst/>
          </a:prstGeom>
          <a:solidFill>
            <a:srgbClr val="FD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99"/>
              </a:solidFill>
            </a:endParaRPr>
          </a:p>
        </p:txBody>
      </p:sp>
      <p:sp>
        <p:nvSpPr>
          <p:cNvPr id="72" name="Rechthoek 71"/>
          <p:cNvSpPr/>
          <p:nvPr/>
        </p:nvSpPr>
        <p:spPr>
          <a:xfrm>
            <a:off x="2899440" y="3520392"/>
            <a:ext cx="334187" cy="216024"/>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99"/>
              </a:solidFill>
            </a:endParaRPr>
          </a:p>
        </p:txBody>
      </p:sp>
      <p:sp>
        <p:nvSpPr>
          <p:cNvPr id="73" name="Rechthoek 72"/>
          <p:cNvSpPr/>
          <p:nvPr/>
        </p:nvSpPr>
        <p:spPr>
          <a:xfrm>
            <a:off x="3233627" y="3520392"/>
            <a:ext cx="347280" cy="216024"/>
          </a:xfrm>
          <a:prstGeom prst="rect">
            <a:avLst/>
          </a:prstGeom>
          <a:solidFill>
            <a:srgbClr val="6D6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rgbClr val="6D6DFF"/>
                </a:solidFill>
              </a:ln>
              <a:solidFill>
                <a:srgbClr val="6D6DFF"/>
              </a:solidFill>
            </a:endParaRPr>
          </a:p>
        </p:txBody>
      </p:sp>
      <p:sp>
        <p:nvSpPr>
          <p:cNvPr id="74" name="Rechthoek 73"/>
          <p:cNvSpPr/>
          <p:nvPr/>
        </p:nvSpPr>
        <p:spPr>
          <a:xfrm>
            <a:off x="3581569" y="3521023"/>
            <a:ext cx="337568" cy="216024"/>
          </a:xfrm>
          <a:prstGeom prst="rect">
            <a:avLst/>
          </a:prstGeom>
          <a:solidFill>
            <a:srgbClr val="FFC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99"/>
              </a:solidFill>
            </a:endParaRPr>
          </a:p>
        </p:txBody>
      </p:sp>
      <p:sp>
        <p:nvSpPr>
          <p:cNvPr id="75" name="Rechthoek 74"/>
          <p:cNvSpPr/>
          <p:nvPr/>
        </p:nvSpPr>
        <p:spPr>
          <a:xfrm>
            <a:off x="3919137" y="3520392"/>
            <a:ext cx="336906" cy="216024"/>
          </a:xfrm>
          <a:prstGeom prst="rect">
            <a:avLst/>
          </a:prstGeom>
          <a:solidFill>
            <a:srgbClr val="FD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99"/>
              </a:solidFill>
            </a:endParaRPr>
          </a:p>
        </p:txBody>
      </p:sp>
      <p:sp>
        <p:nvSpPr>
          <p:cNvPr id="76" name="Rechthoek 75"/>
          <p:cNvSpPr/>
          <p:nvPr/>
        </p:nvSpPr>
        <p:spPr>
          <a:xfrm>
            <a:off x="2899440" y="3826476"/>
            <a:ext cx="333525" cy="216024"/>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99"/>
              </a:solidFill>
            </a:endParaRPr>
          </a:p>
        </p:txBody>
      </p:sp>
      <p:sp>
        <p:nvSpPr>
          <p:cNvPr id="77" name="Rechthoek 76"/>
          <p:cNvSpPr/>
          <p:nvPr/>
        </p:nvSpPr>
        <p:spPr>
          <a:xfrm>
            <a:off x="3232965" y="3826476"/>
            <a:ext cx="347280" cy="216024"/>
          </a:xfrm>
          <a:prstGeom prst="rect">
            <a:avLst/>
          </a:prstGeom>
          <a:solidFill>
            <a:srgbClr val="6D6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rgbClr val="6D6DFF"/>
                </a:solidFill>
              </a:ln>
              <a:solidFill>
                <a:srgbClr val="6D6DFF"/>
              </a:solidFill>
            </a:endParaRPr>
          </a:p>
        </p:txBody>
      </p:sp>
      <p:sp>
        <p:nvSpPr>
          <p:cNvPr id="78" name="Rechthoek 77"/>
          <p:cNvSpPr/>
          <p:nvPr/>
        </p:nvSpPr>
        <p:spPr>
          <a:xfrm>
            <a:off x="3580907" y="3827107"/>
            <a:ext cx="337568" cy="216024"/>
          </a:xfrm>
          <a:prstGeom prst="rect">
            <a:avLst/>
          </a:prstGeom>
          <a:solidFill>
            <a:srgbClr val="FFC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99"/>
              </a:solidFill>
            </a:endParaRPr>
          </a:p>
        </p:txBody>
      </p:sp>
      <p:sp>
        <p:nvSpPr>
          <p:cNvPr id="79" name="Rechthoek 78"/>
          <p:cNvSpPr/>
          <p:nvPr/>
        </p:nvSpPr>
        <p:spPr>
          <a:xfrm>
            <a:off x="3918475" y="3826476"/>
            <a:ext cx="336906" cy="216024"/>
          </a:xfrm>
          <a:prstGeom prst="rect">
            <a:avLst/>
          </a:prstGeom>
          <a:solidFill>
            <a:srgbClr val="FD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99"/>
              </a:solidFill>
            </a:endParaRPr>
          </a:p>
        </p:txBody>
      </p:sp>
      <p:sp>
        <p:nvSpPr>
          <p:cNvPr id="84" name="Tekstvak 83"/>
          <p:cNvSpPr txBox="1"/>
          <p:nvPr/>
        </p:nvSpPr>
        <p:spPr>
          <a:xfrm>
            <a:off x="2879827" y="1622911"/>
            <a:ext cx="1406131" cy="246221"/>
          </a:xfrm>
          <a:prstGeom prst="rect">
            <a:avLst/>
          </a:prstGeom>
          <a:noFill/>
        </p:spPr>
        <p:txBody>
          <a:bodyPr wrap="square" lIns="0" rIns="0" rtlCol="0" anchor="t" anchorCtr="0">
            <a:spAutoFit/>
          </a:bodyPr>
          <a:lstStyle/>
          <a:p>
            <a:pPr algn="ctr"/>
            <a:r>
              <a:rPr lang="nl-NL" sz="1000" i="1" dirty="0" smtClean="0"/>
              <a:t>Goedkoop                     Duur</a:t>
            </a:r>
            <a:endParaRPr lang="nl-NL" sz="1000" i="1" dirty="0"/>
          </a:p>
        </p:txBody>
      </p:sp>
      <p:sp>
        <p:nvSpPr>
          <p:cNvPr id="85" name="Rechthoek 84"/>
          <p:cNvSpPr/>
          <p:nvPr/>
        </p:nvSpPr>
        <p:spPr>
          <a:xfrm>
            <a:off x="3407267" y="1957049"/>
            <a:ext cx="45719" cy="60325"/>
          </a:xfrm>
          <a:prstGeom prst="rect">
            <a:avLst/>
          </a:prstGeom>
          <a:solidFill>
            <a:schemeClr val="bg2"/>
          </a:solidFill>
          <a:ln w="6350" cap="flat" cmpd="sng" algn="ctr">
            <a:noFill/>
            <a:prstDash val="solid"/>
          </a:ln>
          <a:effectLst/>
        </p:spPr>
        <p:txBody>
          <a:bodyPr rot="0" spcFirstLastPara="0" vertOverflow="overflow" horzOverflow="overflow" vert="horz" wrap="square" lIns="72000" tIns="90000" rIns="72000" bIns="90000" numCol="1" spcCol="0" rtlCol="0" fromWordArt="0" anchor="ctr" anchorCtr="0" forceAA="0" compatLnSpc="1">
            <a:prstTxWarp prst="textNoShape">
              <a:avLst/>
            </a:prstTxWarp>
            <a:noAutofit/>
          </a:bodyPr>
          <a:lstStyle/>
          <a:p>
            <a:pPr marL="0" marR="0" indent="0" algn="ctr" defTabSz="914400" eaLnBrk="1" fontAlgn="auto" latinLnBrk="0" hangingPunct="1">
              <a:lnSpc>
                <a:spcPct val="110000"/>
              </a:lnSpc>
              <a:spcBef>
                <a:spcPts val="0"/>
              </a:spcBef>
              <a:spcAft>
                <a:spcPts val="0"/>
              </a:spcAft>
              <a:buClrTx/>
              <a:buSzTx/>
              <a:buFontTx/>
              <a:buNone/>
              <a:tabLst/>
            </a:pPr>
            <a:endParaRPr kumimoji="0" lang="nl-NL" sz="1800" b="0" i="0" u="none" strike="noStrike" kern="0" cap="none" spc="0" normalizeH="0" baseline="0" noProof="0" dirty="0">
              <a:ln>
                <a:noFill/>
              </a:ln>
              <a:solidFill>
                <a:srgbClr val="000000"/>
              </a:solidFill>
              <a:effectLst/>
              <a:uLnTx/>
              <a:uFillTx/>
              <a:ea typeface="+mn-ea"/>
              <a:cs typeface="Myriad Pro"/>
            </a:endParaRPr>
          </a:p>
        </p:txBody>
      </p:sp>
      <p:sp>
        <p:nvSpPr>
          <p:cNvPr id="86" name="Rechthoek 85"/>
          <p:cNvSpPr/>
          <p:nvPr/>
        </p:nvSpPr>
        <p:spPr>
          <a:xfrm>
            <a:off x="3335467" y="2226641"/>
            <a:ext cx="45719" cy="60325"/>
          </a:xfrm>
          <a:prstGeom prst="rect">
            <a:avLst/>
          </a:prstGeom>
          <a:solidFill>
            <a:schemeClr val="bg2"/>
          </a:solidFill>
          <a:ln w="6350" cap="flat" cmpd="sng" algn="ctr">
            <a:noFill/>
            <a:prstDash val="solid"/>
          </a:ln>
          <a:effectLst/>
        </p:spPr>
        <p:txBody>
          <a:bodyPr rot="0" spcFirstLastPara="0" vertOverflow="overflow" horzOverflow="overflow" vert="horz" wrap="square" lIns="72000" tIns="90000" rIns="72000" bIns="90000" numCol="1" spcCol="0" rtlCol="0" fromWordArt="0" anchor="ctr" anchorCtr="0" forceAA="0" compatLnSpc="1">
            <a:prstTxWarp prst="textNoShape">
              <a:avLst/>
            </a:prstTxWarp>
            <a:noAutofit/>
          </a:bodyPr>
          <a:lstStyle/>
          <a:p>
            <a:pPr marL="0" marR="0" indent="0" algn="ctr" defTabSz="914400" eaLnBrk="1" fontAlgn="auto" latinLnBrk="0" hangingPunct="1">
              <a:lnSpc>
                <a:spcPct val="110000"/>
              </a:lnSpc>
              <a:spcBef>
                <a:spcPts val="0"/>
              </a:spcBef>
              <a:spcAft>
                <a:spcPts val="0"/>
              </a:spcAft>
              <a:buClrTx/>
              <a:buSzTx/>
              <a:buFontTx/>
              <a:buNone/>
              <a:tabLst/>
            </a:pPr>
            <a:endParaRPr kumimoji="0" lang="nl-NL" sz="1800" b="0" i="0" u="none" strike="noStrike" kern="0" cap="none" spc="0" normalizeH="0" baseline="0" noProof="0" dirty="0">
              <a:ln>
                <a:noFill/>
              </a:ln>
              <a:solidFill>
                <a:srgbClr val="000000"/>
              </a:solidFill>
              <a:effectLst/>
              <a:uLnTx/>
              <a:uFillTx/>
              <a:ea typeface="+mn-ea"/>
              <a:cs typeface="Myriad Pro"/>
            </a:endParaRPr>
          </a:p>
        </p:txBody>
      </p:sp>
      <p:sp>
        <p:nvSpPr>
          <p:cNvPr id="88" name="Rechthoek 87"/>
          <p:cNvSpPr/>
          <p:nvPr/>
        </p:nvSpPr>
        <p:spPr>
          <a:xfrm>
            <a:off x="3210867" y="2486492"/>
            <a:ext cx="45719" cy="60325"/>
          </a:xfrm>
          <a:prstGeom prst="rect">
            <a:avLst/>
          </a:prstGeom>
          <a:solidFill>
            <a:schemeClr val="bg2"/>
          </a:solidFill>
          <a:ln w="6350" cap="flat" cmpd="sng" algn="ctr">
            <a:noFill/>
            <a:prstDash val="solid"/>
          </a:ln>
          <a:effectLst/>
        </p:spPr>
        <p:txBody>
          <a:bodyPr rot="0" spcFirstLastPara="0" vertOverflow="overflow" horzOverflow="overflow" vert="horz" wrap="square" lIns="72000" tIns="90000" rIns="72000" bIns="90000" numCol="1" spcCol="0" rtlCol="0" fromWordArt="0" anchor="ctr" anchorCtr="0" forceAA="0" compatLnSpc="1">
            <a:prstTxWarp prst="textNoShape">
              <a:avLst/>
            </a:prstTxWarp>
            <a:noAutofit/>
          </a:bodyPr>
          <a:lstStyle/>
          <a:p>
            <a:pPr marL="0" marR="0" indent="0" algn="ctr" defTabSz="914400" eaLnBrk="1" fontAlgn="auto" latinLnBrk="0" hangingPunct="1">
              <a:lnSpc>
                <a:spcPct val="110000"/>
              </a:lnSpc>
              <a:spcBef>
                <a:spcPts val="0"/>
              </a:spcBef>
              <a:spcAft>
                <a:spcPts val="0"/>
              </a:spcAft>
              <a:buClrTx/>
              <a:buSzTx/>
              <a:buFontTx/>
              <a:buNone/>
              <a:tabLst/>
            </a:pPr>
            <a:endParaRPr kumimoji="0" lang="nl-NL" sz="1800" b="0" i="0" u="none" strike="noStrike" kern="0" cap="none" spc="0" normalizeH="0" baseline="0" noProof="0" dirty="0">
              <a:ln>
                <a:noFill/>
              </a:ln>
              <a:solidFill>
                <a:srgbClr val="000000"/>
              </a:solidFill>
              <a:effectLst/>
              <a:uLnTx/>
              <a:uFillTx/>
              <a:ea typeface="+mn-ea"/>
              <a:cs typeface="Myriad Pro"/>
            </a:endParaRPr>
          </a:p>
        </p:txBody>
      </p:sp>
      <p:sp>
        <p:nvSpPr>
          <p:cNvPr id="90" name="Rechthoek 89"/>
          <p:cNvSpPr/>
          <p:nvPr/>
        </p:nvSpPr>
        <p:spPr>
          <a:xfrm>
            <a:off x="2956990" y="2769576"/>
            <a:ext cx="45719" cy="60325"/>
          </a:xfrm>
          <a:prstGeom prst="rect">
            <a:avLst/>
          </a:prstGeom>
          <a:solidFill>
            <a:schemeClr val="bg2"/>
          </a:solidFill>
          <a:ln w="6350" cap="flat" cmpd="sng" algn="ctr">
            <a:noFill/>
            <a:prstDash val="solid"/>
          </a:ln>
          <a:effectLst/>
        </p:spPr>
        <p:txBody>
          <a:bodyPr rot="0" spcFirstLastPara="0" vertOverflow="overflow" horzOverflow="overflow" vert="horz" wrap="square" lIns="72000" tIns="90000" rIns="72000" bIns="90000" numCol="1" spcCol="0" rtlCol="0" fromWordArt="0" anchor="ctr" anchorCtr="0" forceAA="0" compatLnSpc="1">
            <a:prstTxWarp prst="textNoShape">
              <a:avLst/>
            </a:prstTxWarp>
            <a:noAutofit/>
          </a:bodyPr>
          <a:lstStyle/>
          <a:p>
            <a:pPr marL="0" marR="0" indent="0" algn="ctr" defTabSz="914400" eaLnBrk="1" fontAlgn="auto" latinLnBrk="0" hangingPunct="1">
              <a:lnSpc>
                <a:spcPct val="110000"/>
              </a:lnSpc>
              <a:spcBef>
                <a:spcPts val="0"/>
              </a:spcBef>
              <a:spcAft>
                <a:spcPts val="0"/>
              </a:spcAft>
              <a:buClrTx/>
              <a:buSzTx/>
              <a:buFontTx/>
              <a:buNone/>
              <a:tabLst/>
            </a:pPr>
            <a:endParaRPr kumimoji="0" lang="nl-NL" sz="1800" b="0" i="0" u="none" strike="noStrike" kern="0" cap="none" spc="0" normalizeH="0" baseline="0" noProof="0" dirty="0">
              <a:ln>
                <a:noFill/>
              </a:ln>
              <a:solidFill>
                <a:srgbClr val="000000"/>
              </a:solidFill>
              <a:effectLst/>
              <a:uLnTx/>
              <a:uFillTx/>
              <a:ea typeface="+mn-ea"/>
              <a:cs typeface="Myriad Pro"/>
            </a:endParaRPr>
          </a:p>
        </p:txBody>
      </p:sp>
      <p:sp>
        <p:nvSpPr>
          <p:cNvPr id="91" name="Rechthoek 90"/>
          <p:cNvSpPr/>
          <p:nvPr/>
        </p:nvSpPr>
        <p:spPr>
          <a:xfrm>
            <a:off x="3068894" y="3042612"/>
            <a:ext cx="45719" cy="60325"/>
          </a:xfrm>
          <a:prstGeom prst="rect">
            <a:avLst/>
          </a:prstGeom>
          <a:solidFill>
            <a:schemeClr val="bg2"/>
          </a:solidFill>
          <a:ln w="6350" cap="flat" cmpd="sng" algn="ctr">
            <a:noFill/>
            <a:prstDash val="solid"/>
          </a:ln>
          <a:effectLst/>
        </p:spPr>
        <p:txBody>
          <a:bodyPr rot="0" spcFirstLastPara="0" vertOverflow="overflow" horzOverflow="overflow" vert="horz" wrap="square" lIns="72000" tIns="90000" rIns="72000" bIns="90000" numCol="1" spcCol="0" rtlCol="0" fromWordArt="0" anchor="ctr" anchorCtr="0" forceAA="0" compatLnSpc="1">
            <a:prstTxWarp prst="textNoShape">
              <a:avLst/>
            </a:prstTxWarp>
            <a:noAutofit/>
          </a:bodyPr>
          <a:lstStyle/>
          <a:p>
            <a:pPr marL="0" marR="0" indent="0" algn="ctr" defTabSz="914400" eaLnBrk="1" fontAlgn="auto" latinLnBrk="0" hangingPunct="1">
              <a:lnSpc>
                <a:spcPct val="110000"/>
              </a:lnSpc>
              <a:spcBef>
                <a:spcPts val="0"/>
              </a:spcBef>
              <a:spcAft>
                <a:spcPts val="0"/>
              </a:spcAft>
              <a:buClrTx/>
              <a:buSzTx/>
              <a:buFontTx/>
              <a:buNone/>
              <a:tabLst/>
            </a:pPr>
            <a:endParaRPr kumimoji="0" lang="nl-NL" sz="1800" b="0" i="0" u="none" strike="noStrike" kern="0" cap="none" spc="0" normalizeH="0" baseline="0" noProof="0" dirty="0">
              <a:ln>
                <a:noFill/>
              </a:ln>
              <a:solidFill>
                <a:srgbClr val="000000"/>
              </a:solidFill>
              <a:effectLst/>
              <a:uLnTx/>
              <a:uFillTx/>
              <a:ea typeface="+mn-ea"/>
              <a:cs typeface="Myriad Pro"/>
            </a:endParaRPr>
          </a:p>
        </p:txBody>
      </p:sp>
      <p:sp>
        <p:nvSpPr>
          <p:cNvPr id="92" name="Rechthoek 91"/>
          <p:cNvSpPr/>
          <p:nvPr/>
        </p:nvSpPr>
        <p:spPr>
          <a:xfrm>
            <a:off x="3225310" y="3324552"/>
            <a:ext cx="45719" cy="60325"/>
          </a:xfrm>
          <a:prstGeom prst="rect">
            <a:avLst/>
          </a:prstGeom>
          <a:solidFill>
            <a:schemeClr val="bg2"/>
          </a:solidFill>
          <a:ln w="6350" cap="flat" cmpd="sng" algn="ctr">
            <a:noFill/>
            <a:prstDash val="solid"/>
          </a:ln>
          <a:effectLst/>
        </p:spPr>
        <p:txBody>
          <a:bodyPr rot="0" spcFirstLastPara="0" vertOverflow="overflow" horzOverflow="overflow" vert="horz" wrap="square" lIns="72000" tIns="90000" rIns="72000" bIns="90000" numCol="1" spcCol="0" rtlCol="0" fromWordArt="0" anchor="ctr" anchorCtr="0" forceAA="0" compatLnSpc="1">
            <a:prstTxWarp prst="textNoShape">
              <a:avLst/>
            </a:prstTxWarp>
            <a:noAutofit/>
          </a:bodyPr>
          <a:lstStyle/>
          <a:p>
            <a:pPr marL="0" marR="0" indent="0" algn="ctr" defTabSz="914400" eaLnBrk="1" fontAlgn="auto" latinLnBrk="0" hangingPunct="1">
              <a:lnSpc>
                <a:spcPct val="110000"/>
              </a:lnSpc>
              <a:spcBef>
                <a:spcPts val="0"/>
              </a:spcBef>
              <a:spcAft>
                <a:spcPts val="0"/>
              </a:spcAft>
              <a:buClrTx/>
              <a:buSzTx/>
              <a:buFontTx/>
              <a:buNone/>
              <a:tabLst/>
            </a:pPr>
            <a:endParaRPr kumimoji="0" lang="nl-NL" sz="1800" b="0" i="0" u="none" strike="noStrike" kern="0" cap="none" spc="0" normalizeH="0" baseline="0" noProof="0" dirty="0">
              <a:ln>
                <a:noFill/>
              </a:ln>
              <a:solidFill>
                <a:srgbClr val="000000"/>
              </a:solidFill>
              <a:effectLst/>
              <a:uLnTx/>
              <a:uFillTx/>
              <a:ea typeface="+mn-ea"/>
              <a:cs typeface="Myriad Pro"/>
            </a:endParaRPr>
          </a:p>
        </p:txBody>
      </p:sp>
      <p:sp>
        <p:nvSpPr>
          <p:cNvPr id="94" name="Rechthoek 93"/>
          <p:cNvSpPr/>
          <p:nvPr/>
        </p:nvSpPr>
        <p:spPr>
          <a:xfrm>
            <a:off x="3225309" y="3598241"/>
            <a:ext cx="45719" cy="60325"/>
          </a:xfrm>
          <a:prstGeom prst="rect">
            <a:avLst/>
          </a:prstGeom>
          <a:solidFill>
            <a:schemeClr val="bg2"/>
          </a:solidFill>
          <a:ln w="6350" cap="flat" cmpd="sng" algn="ctr">
            <a:noFill/>
            <a:prstDash val="solid"/>
          </a:ln>
          <a:effectLst/>
        </p:spPr>
        <p:txBody>
          <a:bodyPr rot="0" spcFirstLastPara="0" vertOverflow="overflow" horzOverflow="overflow" vert="horz" wrap="square" lIns="72000" tIns="90000" rIns="72000" bIns="90000" numCol="1" spcCol="0" rtlCol="0" fromWordArt="0" anchor="ctr" anchorCtr="0" forceAA="0" compatLnSpc="1">
            <a:prstTxWarp prst="textNoShape">
              <a:avLst/>
            </a:prstTxWarp>
            <a:noAutofit/>
          </a:bodyPr>
          <a:lstStyle/>
          <a:p>
            <a:pPr marL="0" marR="0" indent="0" algn="ctr" defTabSz="914400" eaLnBrk="1" fontAlgn="auto" latinLnBrk="0" hangingPunct="1">
              <a:lnSpc>
                <a:spcPct val="110000"/>
              </a:lnSpc>
              <a:spcBef>
                <a:spcPts val="0"/>
              </a:spcBef>
              <a:spcAft>
                <a:spcPts val="0"/>
              </a:spcAft>
              <a:buClrTx/>
              <a:buSzTx/>
              <a:buFontTx/>
              <a:buNone/>
              <a:tabLst/>
            </a:pPr>
            <a:endParaRPr kumimoji="0" lang="nl-NL" sz="1800" b="0" i="0" u="none" strike="noStrike" kern="0" cap="none" spc="0" normalizeH="0" baseline="0" noProof="0" dirty="0">
              <a:ln>
                <a:noFill/>
              </a:ln>
              <a:solidFill>
                <a:srgbClr val="000000"/>
              </a:solidFill>
              <a:effectLst/>
              <a:uLnTx/>
              <a:uFillTx/>
              <a:ea typeface="+mn-ea"/>
              <a:cs typeface="Myriad Pro"/>
            </a:endParaRPr>
          </a:p>
        </p:txBody>
      </p:sp>
      <p:sp>
        <p:nvSpPr>
          <p:cNvPr id="95" name="Rechthoek 94"/>
          <p:cNvSpPr/>
          <p:nvPr/>
        </p:nvSpPr>
        <p:spPr>
          <a:xfrm>
            <a:off x="3085234" y="3904956"/>
            <a:ext cx="45719" cy="60325"/>
          </a:xfrm>
          <a:prstGeom prst="rect">
            <a:avLst/>
          </a:prstGeom>
          <a:solidFill>
            <a:schemeClr val="bg2"/>
          </a:solidFill>
          <a:ln w="6350" cap="flat" cmpd="sng" algn="ctr">
            <a:noFill/>
            <a:prstDash val="solid"/>
          </a:ln>
          <a:effectLst/>
        </p:spPr>
        <p:txBody>
          <a:bodyPr rot="0" spcFirstLastPara="0" vertOverflow="overflow" horzOverflow="overflow" vert="horz" wrap="square" lIns="72000" tIns="90000" rIns="72000" bIns="90000" numCol="1" spcCol="0" rtlCol="0" fromWordArt="0" anchor="ctr" anchorCtr="0" forceAA="0" compatLnSpc="1">
            <a:prstTxWarp prst="textNoShape">
              <a:avLst/>
            </a:prstTxWarp>
            <a:noAutofit/>
          </a:bodyPr>
          <a:lstStyle/>
          <a:p>
            <a:pPr marL="0" marR="0" indent="0" algn="ctr" defTabSz="914400" eaLnBrk="1" fontAlgn="auto" latinLnBrk="0" hangingPunct="1">
              <a:lnSpc>
                <a:spcPct val="110000"/>
              </a:lnSpc>
              <a:spcBef>
                <a:spcPts val="0"/>
              </a:spcBef>
              <a:spcAft>
                <a:spcPts val="0"/>
              </a:spcAft>
              <a:buClrTx/>
              <a:buSzTx/>
              <a:buFontTx/>
              <a:buNone/>
              <a:tabLst/>
            </a:pPr>
            <a:endParaRPr kumimoji="0" lang="nl-NL" sz="1800" b="0" i="0" u="none" strike="noStrike" kern="0" cap="none" spc="0" normalizeH="0" baseline="0" noProof="0" dirty="0">
              <a:ln>
                <a:noFill/>
              </a:ln>
              <a:solidFill>
                <a:srgbClr val="000000"/>
              </a:solidFill>
              <a:effectLst/>
              <a:uLnTx/>
              <a:uFillTx/>
              <a:ea typeface="+mn-ea"/>
              <a:cs typeface="Myriad Pro"/>
            </a:endParaRPr>
          </a:p>
        </p:txBody>
      </p:sp>
      <p:sp>
        <p:nvSpPr>
          <p:cNvPr id="96" name="Rechthoek 95"/>
          <p:cNvSpPr/>
          <p:nvPr/>
        </p:nvSpPr>
        <p:spPr>
          <a:xfrm>
            <a:off x="7040534" y="1889899"/>
            <a:ext cx="325870" cy="216024"/>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99"/>
              </a:solidFill>
            </a:endParaRPr>
          </a:p>
        </p:txBody>
      </p:sp>
      <p:sp>
        <p:nvSpPr>
          <p:cNvPr id="97" name="Rechthoek 96"/>
          <p:cNvSpPr/>
          <p:nvPr/>
        </p:nvSpPr>
        <p:spPr>
          <a:xfrm>
            <a:off x="7366404" y="1889899"/>
            <a:ext cx="347280" cy="216024"/>
          </a:xfrm>
          <a:prstGeom prst="rect">
            <a:avLst/>
          </a:prstGeom>
          <a:solidFill>
            <a:srgbClr val="6D6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rgbClr val="6D6DFF"/>
                </a:solidFill>
              </a:ln>
              <a:solidFill>
                <a:srgbClr val="6D6DFF"/>
              </a:solidFill>
            </a:endParaRPr>
          </a:p>
        </p:txBody>
      </p:sp>
      <p:sp>
        <p:nvSpPr>
          <p:cNvPr id="98" name="Rechthoek 97"/>
          <p:cNvSpPr/>
          <p:nvPr/>
        </p:nvSpPr>
        <p:spPr>
          <a:xfrm>
            <a:off x="7714346" y="1890530"/>
            <a:ext cx="337568" cy="216024"/>
          </a:xfrm>
          <a:prstGeom prst="rect">
            <a:avLst/>
          </a:prstGeom>
          <a:solidFill>
            <a:srgbClr val="FFC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99"/>
              </a:solidFill>
            </a:endParaRPr>
          </a:p>
        </p:txBody>
      </p:sp>
      <p:sp>
        <p:nvSpPr>
          <p:cNvPr id="99" name="Rechthoek 98"/>
          <p:cNvSpPr/>
          <p:nvPr/>
        </p:nvSpPr>
        <p:spPr>
          <a:xfrm>
            <a:off x="8051914" y="1889899"/>
            <a:ext cx="336906" cy="216024"/>
          </a:xfrm>
          <a:prstGeom prst="rect">
            <a:avLst/>
          </a:prstGeom>
          <a:solidFill>
            <a:srgbClr val="FD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99"/>
              </a:solidFill>
            </a:endParaRPr>
          </a:p>
        </p:txBody>
      </p:sp>
      <p:sp>
        <p:nvSpPr>
          <p:cNvPr id="100" name="Rechthoek 99"/>
          <p:cNvSpPr/>
          <p:nvPr/>
        </p:nvSpPr>
        <p:spPr>
          <a:xfrm>
            <a:off x="7039640" y="2159491"/>
            <a:ext cx="332863" cy="216024"/>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99"/>
              </a:solidFill>
            </a:endParaRPr>
          </a:p>
        </p:txBody>
      </p:sp>
      <p:sp>
        <p:nvSpPr>
          <p:cNvPr id="101" name="Rechthoek 100"/>
          <p:cNvSpPr/>
          <p:nvPr/>
        </p:nvSpPr>
        <p:spPr>
          <a:xfrm>
            <a:off x="7372503" y="2159491"/>
            <a:ext cx="347280" cy="216024"/>
          </a:xfrm>
          <a:prstGeom prst="rect">
            <a:avLst/>
          </a:prstGeom>
          <a:solidFill>
            <a:srgbClr val="6D6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rgbClr val="6D6DFF"/>
                </a:solidFill>
              </a:ln>
              <a:solidFill>
                <a:srgbClr val="6D6DFF"/>
              </a:solidFill>
            </a:endParaRPr>
          </a:p>
        </p:txBody>
      </p:sp>
      <p:sp>
        <p:nvSpPr>
          <p:cNvPr id="102" name="Rechthoek 101"/>
          <p:cNvSpPr/>
          <p:nvPr/>
        </p:nvSpPr>
        <p:spPr>
          <a:xfrm>
            <a:off x="7720445" y="2160122"/>
            <a:ext cx="337568" cy="216024"/>
          </a:xfrm>
          <a:prstGeom prst="rect">
            <a:avLst/>
          </a:prstGeom>
          <a:solidFill>
            <a:srgbClr val="FFC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99"/>
              </a:solidFill>
            </a:endParaRPr>
          </a:p>
        </p:txBody>
      </p:sp>
      <p:sp>
        <p:nvSpPr>
          <p:cNvPr id="103" name="Rechthoek 102"/>
          <p:cNvSpPr/>
          <p:nvPr/>
        </p:nvSpPr>
        <p:spPr>
          <a:xfrm>
            <a:off x="8058013" y="2152039"/>
            <a:ext cx="329913" cy="216024"/>
          </a:xfrm>
          <a:prstGeom prst="rect">
            <a:avLst/>
          </a:prstGeom>
          <a:solidFill>
            <a:srgbClr val="FD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99"/>
              </a:solidFill>
            </a:endParaRPr>
          </a:p>
        </p:txBody>
      </p:sp>
      <p:sp>
        <p:nvSpPr>
          <p:cNvPr id="104" name="Rechthoek 103"/>
          <p:cNvSpPr/>
          <p:nvPr/>
        </p:nvSpPr>
        <p:spPr>
          <a:xfrm>
            <a:off x="7039872" y="2433811"/>
            <a:ext cx="325870" cy="216024"/>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99"/>
              </a:solidFill>
            </a:endParaRPr>
          </a:p>
        </p:txBody>
      </p:sp>
      <p:sp>
        <p:nvSpPr>
          <p:cNvPr id="105" name="Rechthoek 104"/>
          <p:cNvSpPr/>
          <p:nvPr/>
        </p:nvSpPr>
        <p:spPr>
          <a:xfrm>
            <a:off x="7365742" y="2433811"/>
            <a:ext cx="347280" cy="216024"/>
          </a:xfrm>
          <a:prstGeom prst="rect">
            <a:avLst/>
          </a:prstGeom>
          <a:solidFill>
            <a:srgbClr val="6D6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rgbClr val="6D6DFF"/>
                </a:solidFill>
              </a:ln>
              <a:solidFill>
                <a:srgbClr val="6D6DFF"/>
              </a:solidFill>
            </a:endParaRPr>
          </a:p>
        </p:txBody>
      </p:sp>
      <p:sp>
        <p:nvSpPr>
          <p:cNvPr id="106" name="Rechthoek 105"/>
          <p:cNvSpPr/>
          <p:nvPr/>
        </p:nvSpPr>
        <p:spPr>
          <a:xfrm>
            <a:off x="7713684" y="2434442"/>
            <a:ext cx="337568" cy="216024"/>
          </a:xfrm>
          <a:prstGeom prst="rect">
            <a:avLst/>
          </a:prstGeom>
          <a:solidFill>
            <a:srgbClr val="FFC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99"/>
              </a:solidFill>
            </a:endParaRPr>
          </a:p>
        </p:txBody>
      </p:sp>
      <p:sp>
        <p:nvSpPr>
          <p:cNvPr id="107" name="Rechthoek 106"/>
          <p:cNvSpPr/>
          <p:nvPr/>
        </p:nvSpPr>
        <p:spPr>
          <a:xfrm>
            <a:off x="8051252" y="2433811"/>
            <a:ext cx="336906" cy="216024"/>
          </a:xfrm>
          <a:prstGeom prst="rect">
            <a:avLst/>
          </a:prstGeom>
          <a:solidFill>
            <a:srgbClr val="FD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99"/>
              </a:solidFill>
            </a:endParaRPr>
          </a:p>
        </p:txBody>
      </p:sp>
      <p:sp>
        <p:nvSpPr>
          <p:cNvPr id="108" name="Rechthoek 107"/>
          <p:cNvSpPr/>
          <p:nvPr/>
        </p:nvSpPr>
        <p:spPr>
          <a:xfrm>
            <a:off x="7039640" y="2701795"/>
            <a:ext cx="333525" cy="216024"/>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99"/>
              </a:solidFill>
            </a:endParaRPr>
          </a:p>
        </p:txBody>
      </p:sp>
      <p:sp>
        <p:nvSpPr>
          <p:cNvPr id="109" name="Rechthoek 108"/>
          <p:cNvSpPr/>
          <p:nvPr/>
        </p:nvSpPr>
        <p:spPr>
          <a:xfrm>
            <a:off x="7373164" y="2701795"/>
            <a:ext cx="339625" cy="216024"/>
          </a:xfrm>
          <a:prstGeom prst="rect">
            <a:avLst/>
          </a:prstGeom>
          <a:solidFill>
            <a:srgbClr val="6D6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rgbClr val="6D6DFF"/>
                </a:solidFill>
              </a:ln>
              <a:solidFill>
                <a:srgbClr val="6D6DFF"/>
              </a:solidFill>
            </a:endParaRPr>
          </a:p>
        </p:txBody>
      </p:sp>
      <p:sp>
        <p:nvSpPr>
          <p:cNvPr id="110" name="Rechthoek 109"/>
          <p:cNvSpPr/>
          <p:nvPr/>
        </p:nvSpPr>
        <p:spPr>
          <a:xfrm>
            <a:off x="7714346" y="2702426"/>
            <a:ext cx="344329" cy="216024"/>
          </a:xfrm>
          <a:prstGeom prst="rect">
            <a:avLst/>
          </a:prstGeom>
          <a:solidFill>
            <a:srgbClr val="FFC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99"/>
              </a:solidFill>
            </a:endParaRPr>
          </a:p>
        </p:txBody>
      </p:sp>
      <p:sp>
        <p:nvSpPr>
          <p:cNvPr id="111" name="Rechthoek 110"/>
          <p:cNvSpPr/>
          <p:nvPr/>
        </p:nvSpPr>
        <p:spPr>
          <a:xfrm>
            <a:off x="8058675" y="2701795"/>
            <a:ext cx="329251" cy="216024"/>
          </a:xfrm>
          <a:prstGeom prst="rect">
            <a:avLst/>
          </a:prstGeom>
          <a:solidFill>
            <a:srgbClr val="FD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99"/>
              </a:solidFill>
            </a:endParaRPr>
          </a:p>
        </p:txBody>
      </p:sp>
      <p:sp>
        <p:nvSpPr>
          <p:cNvPr id="112" name="Rechthoek 111"/>
          <p:cNvSpPr/>
          <p:nvPr/>
        </p:nvSpPr>
        <p:spPr>
          <a:xfrm>
            <a:off x="7039640" y="2974831"/>
            <a:ext cx="325870" cy="216024"/>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99"/>
              </a:solidFill>
            </a:endParaRPr>
          </a:p>
        </p:txBody>
      </p:sp>
      <p:sp>
        <p:nvSpPr>
          <p:cNvPr id="113" name="Rechthoek 112"/>
          <p:cNvSpPr/>
          <p:nvPr/>
        </p:nvSpPr>
        <p:spPr>
          <a:xfrm>
            <a:off x="7365510" y="2974831"/>
            <a:ext cx="347280" cy="216024"/>
          </a:xfrm>
          <a:prstGeom prst="rect">
            <a:avLst/>
          </a:prstGeom>
          <a:solidFill>
            <a:srgbClr val="6D6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rgbClr val="6D6DFF"/>
                </a:solidFill>
              </a:ln>
              <a:solidFill>
                <a:srgbClr val="6D6DFF"/>
              </a:solidFill>
            </a:endParaRPr>
          </a:p>
        </p:txBody>
      </p:sp>
      <p:sp>
        <p:nvSpPr>
          <p:cNvPr id="114" name="Rechthoek 113"/>
          <p:cNvSpPr/>
          <p:nvPr/>
        </p:nvSpPr>
        <p:spPr>
          <a:xfrm>
            <a:off x="7713452" y="2975462"/>
            <a:ext cx="337568" cy="216024"/>
          </a:xfrm>
          <a:prstGeom prst="rect">
            <a:avLst/>
          </a:prstGeom>
          <a:solidFill>
            <a:srgbClr val="FFC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99"/>
              </a:solidFill>
            </a:endParaRPr>
          </a:p>
        </p:txBody>
      </p:sp>
      <p:sp>
        <p:nvSpPr>
          <p:cNvPr id="115" name="Rechthoek 114"/>
          <p:cNvSpPr/>
          <p:nvPr/>
        </p:nvSpPr>
        <p:spPr>
          <a:xfrm>
            <a:off x="8051020" y="2975462"/>
            <a:ext cx="336906" cy="216024"/>
          </a:xfrm>
          <a:prstGeom prst="rect">
            <a:avLst/>
          </a:prstGeom>
          <a:solidFill>
            <a:srgbClr val="FD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99"/>
              </a:solidFill>
            </a:endParaRPr>
          </a:p>
        </p:txBody>
      </p:sp>
      <p:sp>
        <p:nvSpPr>
          <p:cNvPr id="116" name="Rechthoek 115"/>
          <p:cNvSpPr/>
          <p:nvPr/>
        </p:nvSpPr>
        <p:spPr>
          <a:xfrm>
            <a:off x="7039640" y="3256771"/>
            <a:ext cx="325870" cy="216024"/>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99"/>
              </a:solidFill>
            </a:endParaRPr>
          </a:p>
        </p:txBody>
      </p:sp>
      <p:sp>
        <p:nvSpPr>
          <p:cNvPr id="117" name="Rechthoek 116"/>
          <p:cNvSpPr/>
          <p:nvPr/>
        </p:nvSpPr>
        <p:spPr>
          <a:xfrm>
            <a:off x="7365510" y="3256771"/>
            <a:ext cx="347280" cy="216024"/>
          </a:xfrm>
          <a:prstGeom prst="rect">
            <a:avLst/>
          </a:prstGeom>
          <a:solidFill>
            <a:srgbClr val="6D6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rgbClr val="6D6DFF"/>
                </a:solidFill>
              </a:ln>
              <a:solidFill>
                <a:srgbClr val="6D6DFF"/>
              </a:solidFill>
            </a:endParaRPr>
          </a:p>
        </p:txBody>
      </p:sp>
      <p:sp>
        <p:nvSpPr>
          <p:cNvPr id="118" name="Rechthoek 117"/>
          <p:cNvSpPr/>
          <p:nvPr/>
        </p:nvSpPr>
        <p:spPr>
          <a:xfrm>
            <a:off x="7713452" y="3257402"/>
            <a:ext cx="337568" cy="216024"/>
          </a:xfrm>
          <a:prstGeom prst="rect">
            <a:avLst/>
          </a:prstGeom>
          <a:solidFill>
            <a:srgbClr val="FFC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99"/>
              </a:solidFill>
            </a:endParaRPr>
          </a:p>
        </p:txBody>
      </p:sp>
      <p:sp>
        <p:nvSpPr>
          <p:cNvPr id="119" name="Rechthoek 118"/>
          <p:cNvSpPr/>
          <p:nvPr/>
        </p:nvSpPr>
        <p:spPr>
          <a:xfrm>
            <a:off x="8051020" y="3256771"/>
            <a:ext cx="336906" cy="216024"/>
          </a:xfrm>
          <a:prstGeom prst="rect">
            <a:avLst/>
          </a:prstGeom>
          <a:solidFill>
            <a:srgbClr val="FD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99"/>
              </a:solidFill>
            </a:endParaRPr>
          </a:p>
        </p:txBody>
      </p:sp>
      <p:sp>
        <p:nvSpPr>
          <p:cNvPr id="120" name="Rechthoek 119"/>
          <p:cNvSpPr/>
          <p:nvPr/>
        </p:nvSpPr>
        <p:spPr>
          <a:xfrm>
            <a:off x="7039640" y="3531091"/>
            <a:ext cx="334187" cy="216024"/>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99"/>
              </a:solidFill>
            </a:endParaRPr>
          </a:p>
        </p:txBody>
      </p:sp>
      <p:sp>
        <p:nvSpPr>
          <p:cNvPr id="121" name="Rechthoek 120"/>
          <p:cNvSpPr/>
          <p:nvPr/>
        </p:nvSpPr>
        <p:spPr>
          <a:xfrm>
            <a:off x="7373827" y="3531091"/>
            <a:ext cx="347280" cy="216024"/>
          </a:xfrm>
          <a:prstGeom prst="rect">
            <a:avLst/>
          </a:prstGeom>
          <a:solidFill>
            <a:srgbClr val="6D6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rgbClr val="6D6DFF"/>
                </a:solidFill>
              </a:ln>
              <a:solidFill>
                <a:srgbClr val="6D6DFF"/>
              </a:solidFill>
            </a:endParaRPr>
          </a:p>
        </p:txBody>
      </p:sp>
      <p:sp>
        <p:nvSpPr>
          <p:cNvPr id="122" name="Rechthoek 121"/>
          <p:cNvSpPr/>
          <p:nvPr/>
        </p:nvSpPr>
        <p:spPr>
          <a:xfrm>
            <a:off x="7721769" y="3531722"/>
            <a:ext cx="337568" cy="216024"/>
          </a:xfrm>
          <a:prstGeom prst="rect">
            <a:avLst/>
          </a:prstGeom>
          <a:solidFill>
            <a:srgbClr val="FFC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99"/>
              </a:solidFill>
            </a:endParaRPr>
          </a:p>
        </p:txBody>
      </p:sp>
      <p:sp>
        <p:nvSpPr>
          <p:cNvPr id="123" name="Rechthoek 122"/>
          <p:cNvSpPr/>
          <p:nvPr/>
        </p:nvSpPr>
        <p:spPr>
          <a:xfrm>
            <a:off x="8059337" y="3531091"/>
            <a:ext cx="336906" cy="216024"/>
          </a:xfrm>
          <a:prstGeom prst="rect">
            <a:avLst/>
          </a:prstGeom>
          <a:solidFill>
            <a:srgbClr val="FD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99"/>
              </a:solidFill>
            </a:endParaRPr>
          </a:p>
        </p:txBody>
      </p:sp>
      <p:sp>
        <p:nvSpPr>
          <p:cNvPr id="124" name="Rechthoek 123"/>
          <p:cNvSpPr/>
          <p:nvPr/>
        </p:nvSpPr>
        <p:spPr>
          <a:xfrm>
            <a:off x="7039640" y="3837175"/>
            <a:ext cx="333525" cy="216024"/>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99"/>
              </a:solidFill>
            </a:endParaRPr>
          </a:p>
        </p:txBody>
      </p:sp>
      <p:sp>
        <p:nvSpPr>
          <p:cNvPr id="125" name="Rechthoek 124"/>
          <p:cNvSpPr/>
          <p:nvPr/>
        </p:nvSpPr>
        <p:spPr>
          <a:xfrm>
            <a:off x="7373165" y="3837175"/>
            <a:ext cx="347280" cy="216024"/>
          </a:xfrm>
          <a:prstGeom prst="rect">
            <a:avLst/>
          </a:prstGeom>
          <a:solidFill>
            <a:srgbClr val="6D6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rgbClr val="6D6DFF"/>
                </a:solidFill>
              </a:ln>
              <a:solidFill>
                <a:srgbClr val="6D6DFF"/>
              </a:solidFill>
            </a:endParaRPr>
          </a:p>
        </p:txBody>
      </p:sp>
      <p:sp>
        <p:nvSpPr>
          <p:cNvPr id="126" name="Rechthoek 125"/>
          <p:cNvSpPr/>
          <p:nvPr/>
        </p:nvSpPr>
        <p:spPr>
          <a:xfrm>
            <a:off x="7721107" y="3837806"/>
            <a:ext cx="337568" cy="216024"/>
          </a:xfrm>
          <a:prstGeom prst="rect">
            <a:avLst/>
          </a:prstGeom>
          <a:solidFill>
            <a:srgbClr val="FFC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99"/>
              </a:solidFill>
            </a:endParaRPr>
          </a:p>
        </p:txBody>
      </p:sp>
      <p:sp>
        <p:nvSpPr>
          <p:cNvPr id="127" name="Rechthoek 126"/>
          <p:cNvSpPr/>
          <p:nvPr/>
        </p:nvSpPr>
        <p:spPr>
          <a:xfrm>
            <a:off x="8058675" y="3837175"/>
            <a:ext cx="336906" cy="216024"/>
          </a:xfrm>
          <a:prstGeom prst="rect">
            <a:avLst/>
          </a:prstGeom>
          <a:solidFill>
            <a:srgbClr val="FD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99"/>
              </a:solidFill>
            </a:endParaRPr>
          </a:p>
        </p:txBody>
      </p:sp>
      <p:sp>
        <p:nvSpPr>
          <p:cNvPr id="128" name="Tekstvak 127"/>
          <p:cNvSpPr txBox="1"/>
          <p:nvPr/>
        </p:nvSpPr>
        <p:spPr>
          <a:xfrm>
            <a:off x="7020027" y="1633610"/>
            <a:ext cx="1406131" cy="246221"/>
          </a:xfrm>
          <a:prstGeom prst="rect">
            <a:avLst/>
          </a:prstGeom>
          <a:noFill/>
        </p:spPr>
        <p:txBody>
          <a:bodyPr wrap="square" lIns="0" rIns="0" rtlCol="0" anchor="t" anchorCtr="0">
            <a:spAutoFit/>
          </a:bodyPr>
          <a:lstStyle/>
          <a:p>
            <a:pPr algn="ctr"/>
            <a:r>
              <a:rPr lang="nl-NL" sz="1000" i="1" dirty="0" smtClean="0"/>
              <a:t>Goedkoop                     Duur</a:t>
            </a:r>
            <a:endParaRPr lang="nl-NL" sz="1000" i="1" dirty="0"/>
          </a:p>
        </p:txBody>
      </p:sp>
      <p:sp>
        <p:nvSpPr>
          <p:cNvPr id="129" name="Rechthoek 128"/>
          <p:cNvSpPr/>
          <p:nvPr/>
        </p:nvSpPr>
        <p:spPr>
          <a:xfrm>
            <a:off x="8280401" y="1987211"/>
            <a:ext cx="45719" cy="60325"/>
          </a:xfrm>
          <a:prstGeom prst="rect">
            <a:avLst/>
          </a:prstGeom>
          <a:solidFill>
            <a:schemeClr val="bg2"/>
          </a:solidFill>
          <a:ln w="6350" cap="flat" cmpd="sng" algn="ctr">
            <a:noFill/>
            <a:prstDash val="solid"/>
          </a:ln>
          <a:effectLst/>
        </p:spPr>
        <p:txBody>
          <a:bodyPr rot="0" spcFirstLastPara="0" vertOverflow="overflow" horzOverflow="overflow" vert="horz" wrap="square" lIns="72000" tIns="90000" rIns="72000" bIns="90000" numCol="1" spcCol="0" rtlCol="0" fromWordArt="0" anchor="ctr" anchorCtr="0" forceAA="0" compatLnSpc="1">
            <a:prstTxWarp prst="textNoShape">
              <a:avLst/>
            </a:prstTxWarp>
            <a:noAutofit/>
          </a:bodyPr>
          <a:lstStyle/>
          <a:p>
            <a:pPr marL="0" marR="0" indent="0" algn="ctr" defTabSz="914400" eaLnBrk="1" fontAlgn="auto" latinLnBrk="0" hangingPunct="1">
              <a:lnSpc>
                <a:spcPct val="110000"/>
              </a:lnSpc>
              <a:spcBef>
                <a:spcPts val="0"/>
              </a:spcBef>
              <a:spcAft>
                <a:spcPts val="0"/>
              </a:spcAft>
              <a:buClrTx/>
              <a:buSzTx/>
              <a:buFontTx/>
              <a:buNone/>
              <a:tabLst/>
            </a:pPr>
            <a:endParaRPr kumimoji="0" lang="nl-NL" sz="1800" b="0" i="0" u="none" strike="noStrike" kern="0" cap="none" spc="0" normalizeH="0" baseline="0" noProof="0" dirty="0">
              <a:ln>
                <a:noFill/>
              </a:ln>
              <a:solidFill>
                <a:srgbClr val="000000"/>
              </a:solidFill>
              <a:effectLst/>
              <a:uLnTx/>
              <a:uFillTx/>
              <a:ea typeface="+mn-ea"/>
              <a:cs typeface="Myriad Pro"/>
            </a:endParaRPr>
          </a:p>
        </p:txBody>
      </p:sp>
      <p:sp>
        <p:nvSpPr>
          <p:cNvPr id="130" name="Rechthoek 129"/>
          <p:cNvSpPr/>
          <p:nvPr/>
        </p:nvSpPr>
        <p:spPr>
          <a:xfrm>
            <a:off x="8257541" y="2226640"/>
            <a:ext cx="45719" cy="60325"/>
          </a:xfrm>
          <a:prstGeom prst="rect">
            <a:avLst/>
          </a:prstGeom>
          <a:solidFill>
            <a:schemeClr val="bg2"/>
          </a:solidFill>
          <a:ln w="6350" cap="flat" cmpd="sng" algn="ctr">
            <a:noFill/>
            <a:prstDash val="solid"/>
          </a:ln>
          <a:effectLst/>
        </p:spPr>
        <p:txBody>
          <a:bodyPr rot="0" spcFirstLastPara="0" vertOverflow="overflow" horzOverflow="overflow" vert="horz" wrap="square" lIns="72000" tIns="90000" rIns="72000" bIns="90000" numCol="1" spcCol="0" rtlCol="0" fromWordArt="0" anchor="ctr" anchorCtr="0" forceAA="0" compatLnSpc="1">
            <a:prstTxWarp prst="textNoShape">
              <a:avLst/>
            </a:prstTxWarp>
            <a:noAutofit/>
          </a:bodyPr>
          <a:lstStyle/>
          <a:p>
            <a:pPr marL="0" marR="0" indent="0" algn="ctr" defTabSz="914400" eaLnBrk="1" fontAlgn="auto" latinLnBrk="0" hangingPunct="1">
              <a:lnSpc>
                <a:spcPct val="110000"/>
              </a:lnSpc>
              <a:spcBef>
                <a:spcPts val="0"/>
              </a:spcBef>
              <a:spcAft>
                <a:spcPts val="0"/>
              </a:spcAft>
              <a:buClrTx/>
              <a:buSzTx/>
              <a:buFontTx/>
              <a:buNone/>
              <a:tabLst/>
            </a:pPr>
            <a:endParaRPr kumimoji="0" lang="nl-NL" sz="1800" b="0" i="0" u="none" strike="noStrike" kern="0" cap="none" spc="0" normalizeH="0" baseline="0" noProof="0" dirty="0">
              <a:ln>
                <a:noFill/>
              </a:ln>
              <a:solidFill>
                <a:srgbClr val="000000"/>
              </a:solidFill>
              <a:effectLst/>
              <a:uLnTx/>
              <a:uFillTx/>
              <a:ea typeface="+mn-ea"/>
              <a:cs typeface="Myriad Pro"/>
            </a:endParaRPr>
          </a:p>
        </p:txBody>
      </p:sp>
      <p:sp>
        <p:nvSpPr>
          <p:cNvPr id="131" name="Rechthoek 130"/>
          <p:cNvSpPr/>
          <p:nvPr/>
        </p:nvSpPr>
        <p:spPr>
          <a:xfrm>
            <a:off x="7599221" y="2500961"/>
            <a:ext cx="45719" cy="60325"/>
          </a:xfrm>
          <a:prstGeom prst="rect">
            <a:avLst/>
          </a:prstGeom>
          <a:solidFill>
            <a:schemeClr val="bg2"/>
          </a:solidFill>
          <a:ln w="6350" cap="flat" cmpd="sng" algn="ctr">
            <a:noFill/>
            <a:prstDash val="solid"/>
          </a:ln>
          <a:effectLst/>
        </p:spPr>
        <p:txBody>
          <a:bodyPr rot="0" spcFirstLastPara="0" vertOverflow="overflow" horzOverflow="overflow" vert="horz" wrap="square" lIns="72000" tIns="90000" rIns="72000" bIns="90000" numCol="1" spcCol="0" rtlCol="0" fromWordArt="0" anchor="ctr" anchorCtr="0" forceAA="0" compatLnSpc="1">
            <a:prstTxWarp prst="textNoShape">
              <a:avLst/>
            </a:prstTxWarp>
            <a:noAutofit/>
          </a:bodyPr>
          <a:lstStyle/>
          <a:p>
            <a:pPr marL="0" marR="0" indent="0" algn="ctr" defTabSz="914400" eaLnBrk="1" fontAlgn="auto" latinLnBrk="0" hangingPunct="1">
              <a:lnSpc>
                <a:spcPct val="110000"/>
              </a:lnSpc>
              <a:spcBef>
                <a:spcPts val="0"/>
              </a:spcBef>
              <a:spcAft>
                <a:spcPts val="0"/>
              </a:spcAft>
              <a:buClrTx/>
              <a:buSzTx/>
              <a:buFontTx/>
              <a:buNone/>
              <a:tabLst/>
            </a:pPr>
            <a:endParaRPr kumimoji="0" lang="nl-NL" sz="1800" b="0" i="0" u="none" strike="noStrike" kern="0" cap="none" spc="0" normalizeH="0" baseline="0" noProof="0" dirty="0">
              <a:ln>
                <a:noFill/>
              </a:ln>
              <a:solidFill>
                <a:srgbClr val="000000"/>
              </a:solidFill>
              <a:effectLst/>
              <a:uLnTx/>
              <a:uFillTx/>
              <a:ea typeface="+mn-ea"/>
              <a:cs typeface="Myriad Pro"/>
            </a:endParaRPr>
          </a:p>
        </p:txBody>
      </p:sp>
      <p:sp>
        <p:nvSpPr>
          <p:cNvPr id="132" name="Rechthoek 131"/>
          <p:cNvSpPr/>
          <p:nvPr/>
        </p:nvSpPr>
        <p:spPr>
          <a:xfrm>
            <a:off x="7309568" y="2783382"/>
            <a:ext cx="45719" cy="60325"/>
          </a:xfrm>
          <a:prstGeom prst="rect">
            <a:avLst/>
          </a:prstGeom>
          <a:solidFill>
            <a:schemeClr val="bg2"/>
          </a:solidFill>
          <a:ln w="6350" cap="flat" cmpd="sng" algn="ctr">
            <a:noFill/>
            <a:prstDash val="solid"/>
          </a:ln>
          <a:effectLst/>
        </p:spPr>
        <p:txBody>
          <a:bodyPr rot="0" spcFirstLastPara="0" vertOverflow="overflow" horzOverflow="overflow" vert="horz" wrap="square" lIns="72000" tIns="90000" rIns="72000" bIns="90000" numCol="1" spcCol="0" rtlCol="0" fromWordArt="0" anchor="ctr" anchorCtr="0" forceAA="0" compatLnSpc="1">
            <a:prstTxWarp prst="textNoShape">
              <a:avLst/>
            </a:prstTxWarp>
            <a:noAutofit/>
          </a:bodyPr>
          <a:lstStyle/>
          <a:p>
            <a:pPr marL="0" marR="0" indent="0" algn="ctr" defTabSz="914400" eaLnBrk="1" fontAlgn="auto" latinLnBrk="0" hangingPunct="1">
              <a:lnSpc>
                <a:spcPct val="110000"/>
              </a:lnSpc>
              <a:spcBef>
                <a:spcPts val="0"/>
              </a:spcBef>
              <a:spcAft>
                <a:spcPts val="0"/>
              </a:spcAft>
              <a:buClrTx/>
              <a:buSzTx/>
              <a:buFontTx/>
              <a:buNone/>
              <a:tabLst/>
            </a:pPr>
            <a:endParaRPr kumimoji="0" lang="nl-NL" sz="1800" b="0" i="0" u="none" strike="noStrike" kern="0" cap="none" spc="0" normalizeH="0" baseline="0" noProof="0" dirty="0">
              <a:ln>
                <a:noFill/>
              </a:ln>
              <a:solidFill>
                <a:srgbClr val="000000"/>
              </a:solidFill>
              <a:effectLst/>
              <a:uLnTx/>
              <a:uFillTx/>
              <a:ea typeface="+mn-ea"/>
              <a:cs typeface="Myriad Pro"/>
            </a:endParaRPr>
          </a:p>
        </p:txBody>
      </p:sp>
      <p:sp>
        <p:nvSpPr>
          <p:cNvPr id="133" name="Rechthoek 132"/>
          <p:cNvSpPr/>
          <p:nvPr/>
        </p:nvSpPr>
        <p:spPr>
          <a:xfrm>
            <a:off x="7768811" y="3053311"/>
            <a:ext cx="45719" cy="60325"/>
          </a:xfrm>
          <a:prstGeom prst="rect">
            <a:avLst/>
          </a:prstGeom>
          <a:solidFill>
            <a:schemeClr val="bg2"/>
          </a:solidFill>
          <a:ln w="6350" cap="flat" cmpd="sng" algn="ctr">
            <a:noFill/>
            <a:prstDash val="solid"/>
          </a:ln>
          <a:effectLst/>
        </p:spPr>
        <p:txBody>
          <a:bodyPr rot="0" spcFirstLastPara="0" vertOverflow="overflow" horzOverflow="overflow" vert="horz" wrap="square" lIns="72000" tIns="90000" rIns="72000" bIns="90000" numCol="1" spcCol="0" rtlCol="0" fromWordArt="0" anchor="ctr" anchorCtr="0" forceAA="0" compatLnSpc="1">
            <a:prstTxWarp prst="textNoShape">
              <a:avLst/>
            </a:prstTxWarp>
            <a:noAutofit/>
          </a:bodyPr>
          <a:lstStyle/>
          <a:p>
            <a:pPr marL="0" marR="0" indent="0" algn="ctr" defTabSz="914400" eaLnBrk="1" fontAlgn="auto" latinLnBrk="0" hangingPunct="1">
              <a:lnSpc>
                <a:spcPct val="110000"/>
              </a:lnSpc>
              <a:spcBef>
                <a:spcPts val="0"/>
              </a:spcBef>
              <a:spcAft>
                <a:spcPts val="0"/>
              </a:spcAft>
              <a:buClrTx/>
              <a:buSzTx/>
              <a:buFontTx/>
              <a:buNone/>
              <a:tabLst/>
            </a:pPr>
            <a:endParaRPr kumimoji="0" lang="nl-NL" sz="1800" b="0" i="0" u="none" strike="noStrike" kern="0" cap="none" spc="0" normalizeH="0" baseline="0" noProof="0" dirty="0">
              <a:ln>
                <a:noFill/>
              </a:ln>
              <a:solidFill>
                <a:srgbClr val="000000"/>
              </a:solidFill>
              <a:effectLst/>
              <a:uLnTx/>
              <a:uFillTx/>
              <a:ea typeface="+mn-ea"/>
              <a:cs typeface="Myriad Pro"/>
            </a:endParaRPr>
          </a:p>
        </p:txBody>
      </p:sp>
      <p:sp>
        <p:nvSpPr>
          <p:cNvPr id="134" name="Rechthoek 133"/>
          <p:cNvSpPr/>
          <p:nvPr/>
        </p:nvSpPr>
        <p:spPr>
          <a:xfrm>
            <a:off x="7464997" y="3339614"/>
            <a:ext cx="45719" cy="60325"/>
          </a:xfrm>
          <a:prstGeom prst="rect">
            <a:avLst/>
          </a:prstGeom>
          <a:solidFill>
            <a:schemeClr val="bg2"/>
          </a:solidFill>
          <a:ln w="6350" cap="flat" cmpd="sng" algn="ctr">
            <a:noFill/>
            <a:prstDash val="solid"/>
          </a:ln>
          <a:effectLst/>
        </p:spPr>
        <p:txBody>
          <a:bodyPr rot="0" spcFirstLastPara="0" vertOverflow="overflow" horzOverflow="overflow" vert="horz" wrap="square" lIns="72000" tIns="90000" rIns="72000" bIns="90000" numCol="1" spcCol="0" rtlCol="0" fromWordArt="0" anchor="ctr" anchorCtr="0" forceAA="0" compatLnSpc="1">
            <a:prstTxWarp prst="textNoShape">
              <a:avLst/>
            </a:prstTxWarp>
            <a:noAutofit/>
          </a:bodyPr>
          <a:lstStyle/>
          <a:p>
            <a:pPr marL="0" marR="0" indent="0" algn="ctr" defTabSz="914400" eaLnBrk="1" fontAlgn="auto" latinLnBrk="0" hangingPunct="1">
              <a:lnSpc>
                <a:spcPct val="110000"/>
              </a:lnSpc>
              <a:spcBef>
                <a:spcPts val="0"/>
              </a:spcBef>
              <a:spcAft>
                <a:spcPts val="0"/>
              </a:spcAft>
              <a:buClrTx/>
              <a:buSzTx/>
              <a:buFontTx/>
              <a:buNone/>
              <a:tabLst/>
            </a:pPr>
            <a:endParaRPr kumimoji="0" lang="nl-NL" sz="1800" b="0" i="0" u="none" strike="noStrike" kern="0" cap="none" spc="0" normalizeH="0" baseline="0" noProof="0" dirty="0">
              <a:ln>
                <a:noFill/>
              </a:ln>
              <a:solidFill>
                <a:srgbClr val="000000"/>
              </a:solidFill>
              <a:effectLst/>
              <a:uLnTx/>
              <a:uFillTx/>
              <a:ea typeface="+mn-ea"/>
              <a:cs typeface="Myriad Pro"/>
            </a:endParaRPr>
          </a:p>
        </p:txBody>
      </p:sp>
      <p:sp>
        <p:nvSpPr>
          <p:cNvPr id="135" name="Rechthoek 134"/>
          <p:cNvSpPr/>
          <p:nvPr/>
        </p:nvSpPr>
        <p:spPr>
          <a:xfrm>
            <a:off x="7614604" y="3605775"/>
            <a:ext cx="45719" cy="60325"/>
          </a:xfrm>
          <a:prstGeom prst="rect">
            <a:avLst/>
          </a:prstGeom>
          <a:solidFill>
            <a:schemeClr val="bg2"/>
          </a:solidFill>
          <a:ln w="6350" cap="flat" cmpd="sng" algn="ctr">
            <a:noFill/>
            <a:prstDash val="solid"/>
          </a:ln>
          <a:effectLst/>
        </p:spPr>
        <p:txBody>
          <a:bodyPr rot="0" spcFirstLastPara="0" vertOverflow="overflow" horzOverflow="overflow" vert="horz" wrap="square" lIns="72000" tIns="90000" rIns="72000" bIns="90000" numCol="1" spcCol="0" rtlCol="0" fromWordArt="0" anchor="ctr" anchorCtr="0" forceAA="0" compatLnSpc="1">
            <a:prstTxWarp prst="textNoShape">
              <a:avLst/>
            </a:prstTxWarp>
            <a:noAutofit/>
          </a:bodyPr>
          <a:lstStyle/>
          <a:p>
            <a:pPr marL="0" marR="0" indent="0" algn="ctr" defTabSz="914400" eaLnBrk="1" fontAlgn="auto" latinLnBrk="0" hangingPunct="1">
              <a:lnSpc>
                <a:spcPct val="110000"/>
              </a:lnSpc>
              <a:spcBef>
                <a:spcPts val="0"/>
              </a:spcBef>
              <a:spcAft>
                <a:spcPts val="0"/>
              </a:spcAft>
              <a:buClrTx/>
              <a:buSzTx/>
              <a:buFontTx/>
              <a:buNone/>
              <a:tabLst/>
            </a:pPr>
            <a:endParaRPr kumimoji="0" lang="nl-NL" sz="1800" b="0" i="0" u="none" strike="noStrike" kern="0" cap="none" spc="0" normalizeH="0" baseline="0" noProof="0" dirty="0">
              <a:ln>
                <a:noFill/>
              </a:ln>
              <a:solidFill>
                <a:srgbClr val="000000"/>
              </a:solidFill>
              <a:effectLst/>
              <a:uLnTx/>
              <a:uFillTx/>
              <a:ea typeface="+mn-ea"/>
              <a:cs typeface="Myriad Pro"/>
            </a:endParaRPr>
          </a:p>
        </p:txBody>
      </p:sp>
      <p:sp>
        <p:nvSpPr>
          <p:cNvPr id="136" name="Rechthoek 135"/>
          <p:cNvSpPr/>
          <p:nvPr/>
        </p:nvSpPr>
        <p:spPr>
          <a:xfrm>
            <a:off x="7046018" y="3915655"/>
            <a:ext cx="45719" cy="60325"/>
          </a:xfrm>
          <a:prstGeom prst="rect">
            <a:avLst/>
          </a:prstGeom>
          <a:solidFill>
            <a:schemeClr val="bg2"/>
          </a:solidFill>
          <a:ln w="6350" cap="flat" cmpd="sng" algn="ctr">
            <a:noFill/>
            <a:prstDash val="solid"/>
          </a:ln>
          <a:effectLst/>
        </p:spPr>
        <p:txBody>
          <a:bodyPr rot="0" spcFirstLastPara="0" vertOverflow="overflow" horzOverflow="overflow" vert="horz" wrap="square" lIns="72000" tIns="90000" rIns="72000" bIns="90000" numCol="1" spcCol="0" rtlCol="0" fromWordArt="0" anchor="ctr" anchorCtr="0" forceAA="0" compatLnSpc="1">
            <a:prstTxWarp prst="textNoShape">
              <a:avLst/>
            </a:prstTxWarp>
            <a:noAutofit/>
          </a:bodyPr>
          <a:lstStyle/>
          <a:p>
            <a:pPr marL="0" marR="0" indent="0" algn="ctr" defTabSz="914400" eaLnBrk="1" fontAlgn="auto" latinLnBrk="0" hangingPunct="1">
              <a:lnSpc>
                <a:spcPct val="110000"/>
              </a:lnSpc>
              <a:spcBef>
                <a:spcPts val="0"/>
              </a:spcBef>
              <a:spcAft>
                <a:spcPts val="0"/>
              </a:spcAft>
              <a:buClrTx/>
              <a:buSzTx/>
              <a:buFontTx/>
              <a:buNone/>
              <a:tabLst/>
            </a:pPr>
            <a:endParaRPr kumimoji="0" lang="nl-NL" sz="1800" b="0" i="0" u="none" strike="noStrike" kern="0" cap="none" spc="0" normalizeH="0" baseline="0" noProof="0" dirty="0">
              <a:ln>
                <a:noFill/>
              </a:ln>
              <a:solidFill>
                <a:srgbClr val="000000"/>
              </a:solidFill>
              <a:effectLst/>
              <a:uLnTx/>
              <a:uFillTx/>
              <a:ea typeface="+mn-ea"/>
              <a:cs typeface="Myriad Pro"/>
            </a:endParaRPr>
          </a:p>
        </p:txBody>
      </p:sp>
      <p:sp>
        <p:nvSpPr>
          <p:cNvPr id="4" name="Tekstvak 3"/>
          <p:cNvSpPr txBox="1"/>
          <p:nvPr/>
        </p:nvSpPr>
        <p:spPr>
          <a:xfrm>
            <a:off x="1587140" y="4451751"/>
            <a:ext cx="6195863" cy="461665"/>
          </a:xfrm>
          <a:prstGeom prst="rect">
            <a:avLst/>
          </a:prstGeom>
          <a:noFill/>
        </p:spPr>
        <p:txBody>
          <a:bodyPr wrap="none" lIns="0" rIns="0" rtlCol="0" anchor="t" anchorCtr="0">
            <a:spAutoFit/>
          </a:bodyPr>
          <a:lstStyle/>
          <a:p>
            <a:pPr algn="ctr"/>
            <a:r>
              <a:rPr lang="nl-NL" sz="1200" i="1" dirty="0" smtClean="0"/>
              <a:t>Bij aandelen getaxeerde koers-winstverhouding, bij obligaties reële 10-jaarsrente en kredietopslagen. </a:t>
            </a:r>
          </a:p>
          <a:p>
            <a:pPr algn="ctr"/>
            <a:r>
              <a:rPr lang="nl-NL" sz="1200" i="1" dirty="0" smtClean="0"/>
              <a:t>Waardering afgezet in percentielen ten opzichte van eigen historie (voor zover data beschikbaar)</a:t>
            </a:r>
            <a:endParaRPr lang="nl-NL" sz="1200" i="1" dirty="0"/>
          </a:p>
        </p:txBody>
      </p:sp>
      <p:pic>
        <p:nvPicPr>
          <p:cNvPr id="89" name="Picture 2" descr="C:\Users\DieperinkHJ\AppData\Local\Microsoft\Windows\Temporary Internet Files\Content.IE5\HLE0TEY6\Rabobank-icoon-private-banking-light-64x64-RGB[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013" y="4581165"/>
            <a:ext cx="406349" cy="412699"/>
          </a:xfrm>
          <a:prstGeom prst="rect">
            <a:avLst/>
          </a:prstGeom>
          <a:noFill/>
          <a:extLst>
            <a:ext uri="{909E8E84-426E-40DD-AFC4-6F175D3DCCD1}">
              <a14:hiddenFill xmlns:a14="http://schemas.microsoft.com/office/drawing/2010/main">
                <a:solidFill>
                  <a:srgbClr val="FFFFFF"/>
                </a:solidFill>
              </a14:hiddenFill>
            </a:ext>
          </a:extLst>
        </p:spPr>
      </p:pic>
      <p:sp>
        <p:nvSpPr>
          <p:cNvPr id="93" name="Tekstvak 92"/>
          <p:cNvSpPr txBox="1"/>
          <p:nvPr/>
        </p:nvSpPr>
        <p:spPr>
          <a:xfrm>
            <a:off x="398187" y="4053830"/>
            <a:ext cx="1962076" cy="215444"/>
          </a:xfrm>
          <a:prstGeom prst="rect">
            <a:avLst/>
          </a:prstGeom>
          <a:noFill/>
        </p:spPr>
        <p:txBody>
          <a:bodyPr wrap="none" lIns="0" rIns="0" rtlCol="0" anchor="t" anchorCtr="0">
            <a:spAutoFit/>
          </a:bodyPr>
          <a:lstStyle/>
          <a:p>
            <a:pPr algn="ctr"/>
            <a:r>
              <a:rPr lang="nl-NL" sz="800" i="1" dirty="0" smtClean="0">
                <a:solidFill>
                  <a:schemeClr val="bg1">
                    <a:lumMod val="75000"/>
                  </a:schemeClr>
                </a:solidFill>
              </a:rPr>
              <a:t>Bron: Thomson Reuters Datastream, Bloomberg</a:t>
            </a:r>
            <a:endParaRPr lang="nl-NL" sz="800" i="1" dirty="0">
              <a:solidFill>
                <a:schemeClr val="bg1">
                  <a:lumMod val="75000"/>
                </a:schemeClr>
              </a:solidFill>
            </a:endParaRPr>
          </a:p>
        </p:txBody>
      </p:sp>
      <p:sp>
        <p:nvSpPr>
          <p:cNvPr id="137" name="Tekstvak 136"/>
          <p:cNvSpPr txBox="1"/>
          <p:nvPr/>
        </p:nvSpPr>
        <p:spPr>
          <a:xfrm>
            <a:off x="4487334" y="4053830"/>
            <a:ext cx="1962076" cy="215444"/>
          </a:xfrm>
          <a:prstGeom prst="rect">
            <a:avLst/>
          </a:prstGeom>
          <a:noFill/>
        </p:spPr>
        <p:txBody>
          <a:bodyPr wrap="none" lIns="0" rIns="0" rtlCol="0" anchor="t" anchorCtr="0">
            <a:spAutoFit/>
          </a:bodyPr>
          <a:lstStyle/>
          <a:p>
            <a:pPr algn="ctr"/>
            <a:r>
              <a:rPr lang="nl-NL" sz="800" i="1" dirty="0" smtClean="0">
                <a:solidFill>
                  <a:schemeClr val="bg1">
                    <a:lumMod val="75000"/>
                  </a:schemeClr>
                </a:solidFill>
              </a:rPr>
              <a:t>Bron: Thomson Reuters Datastream, Bloomberg</a:t>
            </a:r>
            <a:endParaRPr lang="nl-NL" sz="800" i="1" dirty="0">
              <a:solidFill>
                <a:schemeClr val="bg1">
                  <a:lumMod val="75000"/>
                </a:schemeClr>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187" y="191292"/>
            <a:ext cx="77470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7306778"/>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9084321721765c1e78434b475a698ad93964e1a"/>
  <p:tag name="ISPRING_RESOURCE_PATHS_HASH_2" val="c3f317ba7b5e1a6a7f1f4f2869da9f284492f95"/>
</p:tagLst>
</file>

<file path=ppt/theme/theme1.xml><?xml version="1.0" encoding="utf-8"?>
<a:theme xmlns:a="http://schemas.openxmlformats.org/drawingml/2006/main" name="Rabo PPT template 2_4 16x9">
  <a:themeElements>
    <a:clrScheme name="Rabo 2">
      <a:dk1>
        <a:sysClr val="windowText" lastClr="000000"/>
      </a:dk1>
      <a:lt1>
        <a:sysClr val="window" lastClr="FFFFFF"/>
      </a:lt1>
      <a:dk2>
        <a:srgbClr val="000099"/>
      </a:dk2>
      <a:lt2>
        <a:srgbClr val="EAEAEA"/>
      </a:lt2>
      <a:accent1>
        <a:srgbClr val="000099"/>
      </a:accent1>
      <a:accent2>
        <a:srgbClr val="FD6400"/>
      </a:accent2>
      <a:accent3>
        <a:srgbClr val="90D1E3"/>
      </a:accent3>
      <a:accent4>
        <a:srgbClr val="AB9D70"/>
      </a:accent4>
      <a:accent5>
        <a:srgbClr val="133359"/>
      </a:accent5>
      <a:accent6>
        <a:srgbClr val="80BA27"/>
      </a:accent6>
      <a:hlink>
        <a:srgbClr val="C8009C"/>
      </a:hlink>
      <a:folHlink>
        <a:srgbClr val="5E6A71"/>
      </a:folHlink>
    </a:clrScheme>
    <a:fontScheme name="Rabobank">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rnd" cmpd="sng" algn="ctr">
          <a:solidFill>
            <a:schemeClr val="accent1"/>
          </a:solidFill>
          <a:prstDash val="solid"/>
        </a:ln>
        <a:effectLst/>
      </a:spPr>
      <a:bodyPr rtlCol="0" anchor="ctr"/>
      <a:lstStyle>
        <a:defPPr algn="ctr">
          <a:defRPr smtClean="0">
            <a:solidFill>
              <a:srgbClr val="5E6A71"/>
            </a:solidFill>
          </a:defRPr>
        </a:defPPr>
      </a:lstStyle>
    </a:spDef>
    <a:lnDef>
      <a:spPr>
        <a:ln w="12700" cap="rnd">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ln w="12700">
          <a:solidFill>
            <a:schemeClr val="accent1"/>
          </a:solidFill>
        </a:ln>
      </a:spPr>
      <a:bodyPr wrap="square" lIns="0" rIns="0" rtlCol="0" anchor="t" anchorCtr="0">
        <a:spAutoFit/>
      </a:bodyPr>
      <a:lstStyle>
        <a:defPPr algn="ctr">
          <a:defRPr smtClean="0">
            <a:solidFill>
              <a:srgbClr val="5E6A71"/>
            </a:solidFill>
          </a:defRPr>
        </a:defPPr>
      </a:lstStyle>
    </a:txDef>
  </a:objectDefaults>
  <a:extraClrSchemeLst/>
  <a:custClrLst>
    <a:custClr name="Pioenroze">
      <a:srgbClr val="C8009C"/>
    </a:custClr>
    <a:custClr name="Granietgrijs">
      <a:srgbClr val="5E6A71"/>
    </a:custClr>
    <a:custClr name="Lippenstiftrood">
      <a:srgbClr val="D6083B"/>
    </a:custClr>
    <a:custClr name="Lichtgrijs">
      <a:srgbClr val="DCDDDE"/>
    </a:custClr>
  </a:custClrLst>
  <a:extLst>
    <a:ext uri="{05A4C25C-085E-4340-85A3-A5531E510DB2}">
      <thm15:themeFamily xmlns:thm15="http://schemas.microsoft.com/office/thememl/2012/main" xmlns="" name="Rabo PPT template 2_3 16x9_PVC.potx" id="{EEAEE094-553B-4423-8BAF-E5DC3E676456}" vid="{D7EC02EF-104A-4E6E-BBBD-73B0EFE07042}"/>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Aangepast 7">
    <a:dk1>
      <a:sysClr val="windowText" lastClr="000000"/>
    </a:dk1>
    <a:lt1>
      <a:sysClr val="window" lastClr="FFFFFF"/>
    </a:lt1>
    <a:dk2>
      <a:srgbClr val="000099"/>
    </a:dk2>
    <a:lt2>
      <a:srgbClr val="EAEAEA"/>
    </a:lt2>
    <a:accent1>
      <a:srgbClr val="000099"/>
    </a:accent1>
    <a:accent2>
      <a:srgbClr val="FF6600"/>
    </a:accent2>
    <a:accent3>
      <a:srgbClr val="739ABC"/>
    </a:accent3>
    <a:accent4>
      <a:srgbClr val="BF2296"/>
    </a:accent4>
    <a:accent5>
      <a:srgbClr val="83B93B"/>
    </a:accent5>
    <a:accent6>
      <a:srgbClr val="C0C0C0"/>
    </a:accent6>
    <a:hlink>
      <a:srgbClr val="000099"/>
    </a:hlink>
    <a:folHlink>
      <a:srgbClr val="4B92DB"/>
    </a:folHlink>
  </a:clrScheme>
  <a:fontScheme name="Rabobank Corbel">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Aangepast 7">
    <a:dk1>
      <a:sysClr val="windowText" lastClr="000000"/>
    </a:dk1>
    <a:lt1>
      <a:sysClr val="window" lastClr="FFFFFF"/>
    </a:lt1>
    <a:dk2>
      <a:srgbClr val="000099"/>
    </a:dk2>
    <a:lt2>
      <a:srgbClr val="EAEAEA"/>
    </a:lt2>
    <a:accent1>
      <a:srgbClr val="000099"/>
    </a:accent1>
    <a:accent2>
      <a:srgbClr val="FF6600"/>
    </a:accent2>
    <a:accent3>
      <a:srgbClr val="739ABC"/>
    </a:accent3>
    <a:accent4>
      <a:srgbClr val="BF2296"/>
    </a:accent4>
    <a:accent5>
      <a:srgbClr val="83B93B"/>
    </a:accent5>
    <a:accent6>
      <a:srgbClr val="C0C0C0"/>
    </a:accent6>
    <a:hlink>
      <a:srgbClr val="000099"/>
    </a:hlink>
    <a:folHlink>
      <a:srgbClr val="4B92DB"/>
    </a:folHlink>
  </a:clrScheme>
  <a:fontScheme name="Rabobank Corbel">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Aangepast 7">
    <a:dk1>
      <a:sysClr val="windowText" lastClr="000000"/>
    </a:dk1>
    <a:lt1>
      <a:sysClr val="window" lastClr="FFFFFF"/>
    </a:lt1>
    <a:dk2>
      <a:srgbClr val="000099"/>
    </a:dk2>
    <a:lt2>
      <a:srgbClr val="EAEAEA"/>
    </a:lt2>
    <a:accent1>
      <a:srgbClr val="000099"/>
    </a:accent1>
    <a:accent2>
      <a:srgbClr val="FF6600"/>
    </a:accent2>
    <a:accent3>
      <a:srgbClr val="739ABC"/>
    </a:accent3>
    <a:accent4>
      <a:srgbClr val="BF2296"/>
    </a:accent4>
    <a:accent5>
      <a:srgbClr val="83B93B"/>
    </a:accent5>
    <a:accent6>
      <a:srgbClr val="C0C0C0"/>
    </a:accent6>
    <a:hlink>
      <a:srgbClr val="000099"/>
    </a:hlink>
    <a:folHlink>
      <a:srgbClr val="4B92DB"/>
    </a:folHlink>
  </a:clrScheme>
  <a:fontScheme name="Rabobank Corbel">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Aangepast 7">
    <a:dk1>
      <a:sysClr val="windowText" lastClr="000000"/>
    </a:dk1>
    <a:lt1>
      <a:sysClr val="window" lastClr="FFFFFF"/>
    </a:lt1>
    <a:dk2>
      <a:srgbClr val="000099"/>
    </a:dk2>
    <a:lt2>
      <a:srgbClr val="EAEAEA"/>
    </a:lt2>
    <a:accent1>
      <a:srgbClr val="000099"/>
    </a:accent1>
    <a:accent2>
      <a:srgbClr val="FF6600"/>
    </a:accent2>
    <a:accent3>
      <a:srgbClr val="739ABC"/>
    </a:accent3>
    <a:accent4>
      <a:srgbClr val="BF2296"/>
    </a:accent4>
    <a:accent5>
      <a:srgbClr val="83B93B"/>
    </a:accent5>
    <a:accent6>
      <a:srgbClr val="C0C0C0"/>
    </a:accent6>
    <a:hlink>
      <a:srgbClr val="000099"/>
    </a:hlink>
    <a:folHlink>
      <a:srgbClr val="4B92DB"/>
    </a:folHlink>
  </a:clrScheme>
  <a:fontScheme name="Rabobank Corbel">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Aangepast 7">
    <a:dk1>
      <a:sysClr val="windowText" lastClr="000000"/>
    </a:dk1>
    <a:lt1>
      <a:sysClr val="window" lastClr="FFFFFF"/>
    </a:lt1>
    <a:dk2>
      <a:srgbClr val="000099"/>
    </a:dk2>
    <a:lt2>
      <a:srgbClr val="EAEAEA"/>
    </a:lt2>
    <a:accent1>
      <a:srgbClr val="000099"/>
    </a:accent1>
    <a:accent2>
      <a:srgbClr val="FF6600"/>
    </a:accent2>
    <a:accent3>
      <a:srgbClr val="739ABC"/>
    </a:accent3>
    <a:accent4>
      <a:srgbClr val="BF2296"/>
    </a:accent4>
    <a:accent5>
      <a:srgbClr val="83B93B"/>
    </a:accent5>
    <a:accent6>
      <a:srgbClr val="C0C0C0"/>
    </a:accent6>
    <a:hlink>
      <a:srgbClr val="000099"/>
    </a:hlink>
    <a:folHlink>
      <a:srgbClr val="4B92DB"/>
    </a:folHlink>
  </a:clrScheme>
  <a:fontScheme name="Rabobank Corbel">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Aangepast 7">
    <a:dk1>
      <a:sysClr val="windowText" lastClr="000000"/>
    </a:dk1>
    <a:lt1>
      <a:sysClr val="window" lastClr="FFFFFF"/>
    </a:lt1>
    <a:dk2>
      <a:srgbClr val="000099"/>
    </a:dk2>
    <a:lt2>
      <a:srgbClr val="EAEAEA"/>
    </a:lt2>
    <a:accent1>
      <a:srgbClr val="000099"/>
    </a:accent1>
    <a:accent2>
      <a:srgbClr val="FF6600"/>
    </a:accent2>
    <a:accent3>
      <a:srgbClr val="739ABC"/>
    </a:accent3>
    <a:accent4>
      <a:srgbClr val="BF2296"/>
    </a:accent4>
    <a:accent5>
      <a:srgbClr val="83B93B"/>
    </a:accent5>
    <a:accent6>
      <a:srgbClr val="C0C0C0"/>
    </a:accent6>
    <a:hlink>
      <a:srgbClr val="000099"/>
    </a:hlink>
    <a:folHlink>
      <a:srgbClr val="4B92DB"/>
    </a:folHlink>
  </a:clrScheme>
  <a:fontScheme name="Rabobank Corbel">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Aangepast 7">
    <a:dk1>
      <a:sysClr val="windowText" lastClr="000000"/>
    </a:dk1>
    <a:lt1>
      <a:sysClr val="window" lastClr="FFFFFF"/>
    </a:lt1>
    <a:dk2>
      <a:srgbClr val="000099"/>
    </a:dk2>
    <a:lt2>
      <a:srgbClr val="EAEAEA"/>
    </a:lt2>
    <a:accent1>
      <a:srgbClr val="000099"/>
    </a:accent1>
    <a:accent2>
      <a:srgbClr val="FF6600"/>
    </a:accent2>
    <a:accent3>
      <a:srgbClr val="739ABC"/>
    </a:accent3>
    <a:accent4>
      <a:srgbClr val="BF2296"/>
    </a:accent4>
    <a:accent5>
      <a:srgbClr val="83B93B"/>
    </a:accent5>
    <a:accent6>
      <a:srgbClr val="C0C0C0"/>
    </a:accent6>
    <a:hlink>
      <a:srgbClr val="000099"/>
    </a:hlink>
    <a:folHlink>
      <a:srgbClr val="4B92DB"/>
    </a:folHlink>
  </a:clrScheme>
  <a:fontScheme name="Rabobank Corbel">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Aangepast 7">
    <a:dk1>
      <a:sysClr val="windowText" lastClr="000000"/>
    </a:dk1>
    <a:lt1>
      <a:sysClr val="window" lastClr="FFFFFF"/>
    </a:lt1>
    <a:dk2>
      <a:srgbClr val="000099"/>
    </a:dk2>
    <a:lt2>
      <a:srgbClr val="EAEAEA"/>
    </a:lt2>
    <a:accent1>
      <a:srgbClr val="000099"/>
    </a:accent1>
    <a:accent2>
      <a:srgbClr val="FF6600"/>
    </a:accent2>
    <a:accent3>
      <a:srgbClr val="739ABC"/>
    </a:accent3>
    <a:accent4>
      <a:srgbClr val="BF2296"/>
    </a:accent4>
    <a:accent5>
      <a:srgbClr val="83B93B"/>
    </a:accent5>
    <a:accent6>
      <a:srgbClr val="C0C0C0"/>
    </a:accent6>
    <a:hlink>
      <a:srgbClr val="000099"/>
    </a:hlink>
    <a:folHlink>
      <a:srgbClr val="4B92DB"/>
    </a:folHlink>
  </a:clrScheme>
  <a:fontScheme name="Rabobank Corbel">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Aangepast 7">
    <a:dk1>
      <a:sysClr val="windowText" lastClr="000000"/>
    </a:dk1>
    <a:lt1>
      <a:sysClr val="window" lastClr="FFFFFF"/>
    </a:lt1>
    <a:dk2>
      <a:srgbClr val="000099"/>
    </a:dk2>
    <a:lt2>
      <a:srgbClr val="EAEAEA"/>
    </a:lt2>
    <a:accent1>
      <a:srgbClr val="000099"/>
    </a:accent1>
    <a:accent2>
      <a:srgbClr val="FF6600"/>
    </a:accent2>
    <a:accent3>
      <a:srgbClr val="739ABC"/>
    </a:accent3>
    <a:accent4>
      <a:srgbClr val="BF2296"/>
    </a:accent4>
    <a:accent5>
      <a:srgbClr val="83B93B"/>
    </a:accent5>
    <a:accent6>
      <a:srgbClr val="C0C0C0"/>
    </a:accent6>
    <a:hlink>
      <a:srgbClr val="000099"/>
    </a:hlink>
    <a:folHlink>
      <a:srgbClr val="4B92DB"/>
    </a:folHlink>
  </a:clrScheme>
  <a:fontScheme name="Rabobank Corbel">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Aangepast 7">
    <a:dk1>
      <a:sysClr val="windowText" lastClr="000000"/>
    </a:dk1>
    <a:lt1>
      <a:sysClr val="window" lastClr="FFFFFF"/>
    </a:lt1>
    <a:dk2>
      <a:srgbClr val="000099"/>
    </a:dk2>
    <a:lt2>
      <a:srgbClr val="EAEAEA"/>
    </a:lt2>
    <a:accent1>
      <a:srgbClr val="000099"/>
    </a:accent1>
    <a:accent2>
      <a:srgbClr val="FF6600"/>
    </a:accent2>
    <a:accent3>
      <a:srgbClr val="739ABC"/>
    </a:accent3>
    <a:accent4>
      <a:srgbClr val="BF2296"/>
    </a:accent4>
    <a:accent5>
      <a:srgbClr val="83B93B"/>
    </a:accent5>
    <a:accent6>
      <a:srgbClr val="C0C0C0"/>
    </a:accent6>
    <a:hlink>
      <a:srgbClr val="000099"/>
    </a:hlink>
    <a:folHlink>
      <a:srgbClr val="4B92DB"/>
    </a:folHlink>
  </a:clrScheme>
  <a:fontScheme name="Rabobank Corbel">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Aangepast 7">
    <a:dk1>
      <a:sysClr val="windowText" lastClr="000000"/>
    </a:dk1>
    <a:lt1>
      <a:sysClr val="window" lastClr="FFFFFF"/>
    </a:lt1>
    <a:dk2>
      <a:srgbClr val="000099"/>
    </a:dk2>
    <a:lt2>
      <a:srgbClr val="EAEAEA"/>
    </a:lt2>
    <a:accent1>
      <a:srgbClr val="000099"/>
    </a:accent1>
    <a:accent2>
      <a:srgbClr val="FF6600"/>
    </a:accent2>
    <a:accent3>
      <a:srgbClr val="739ABC"/>
    </a:accent3>
    <a:accent4>
      <a:srgbClr val="BF2296"/>
    </a:accent4>
    <a:accent5>
      <a:srgbClr val="83B93B"/>
    </a:accent5>
    <a:accent6>
      <a:srgbClr val="C0C0C0"/>
    </a:accent6>
    <a:hlink>
      <a:srgbClr val="000099"/>
    </a:hlink>
    <a:folHlink>
      <a:srgbClr val="4B92DB"/>
    </a:folHlink>
  </a:clrScheme>
  <a:fontScheme name="Rabobank Corbel">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Rabo PPT template 2_4 16x9</Template>
  <TotalTime>3430</TotalTime>
  <Words>3520</Words>
  <Application>Microsoft Office PowerPoint</Application>
  <PresentationFormat>Diavoorstelling (16:9)</PresentationFormat>
  <Paragraphs>289</Paragraphs>
  <Slides>19</Slides>
  <Notes>19</Notes>
  <HiddenSlides>0</HiddenSlides>
  <MMClips>0</MMClips>
  <ScaleCrop>false</ScaleCrop>
  <HeadingPairs>
    <vt:vector size="4" baseType="variant">
      <vt:variant>
        <vt:lpstr>Thema</vt:lpstr>
      </vt:variant>
      <vt:variant>
        <vt:i4>1</vt:i4>
      </vt:variant>
      <vt:variant>
        <vt:lpstr>Diatitels</vt:lpstr>
      </vt:variant>
      <vt:variant>
        <vt:i4>19</vt:i4>
      </vt:variant>
    </vt:vector>
  </HeadingPairs>
  <TitlesOfParts>
    <vt:vector size="20" baseType="lpstr">
      <vt:lpstr>Rabo PPT template 2_4 16x9</vt:lpstr>
      <vt:lpstr>The Big Picture  Rabo Beheerd Beleggen fondsen</vt:lpstr>
      <vt:lpstr>Agenda</vt:lpstr>
      <vt:lpstr>Terugblik 2015</vt:lpstr>
      <vt:lpstr>Terugblik portefeuille 2015</vt:lpstr>
      <vt:lpstr>Olie</vt:lpstr>
      <vt:lpstr>renminbi</vt:lpstr>
      <vt:lpstr>Economie</vt:lpstr>
      <vt:lpstr>Liquiditeit</vt:lpstr>
      <vt:lpstr>Waardering</vt:lpstr>
      <vt:lpstr>Assetmix</vt:lpstr>
      <vt:lpstr>Scenario’s</vt:lpstr>
      <vt:lpstr>AANDELEN</vt:lpstr>
      <vt:lpstr>Core factor satellite</vt:lpstr>
      <vt:lpstr>Regioverdeling aandelen</vt:lpstr>
      <vt:lpstr>OBLIGATIES</vt:lpstr>
      <vt:lpstr>Inflatie</vt:lpstr>
      <vt:lpstr>Obligaties</vt:lpstr>
      <vt:lpstr>Portefeuille</vt:lpstr>
      <vt:lpstr>    Vragen</vt:lpstr>
    </vt:vector>
  </TitlesOfParts>
  <Company>Rabobank</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16:9-formaat</dc:subject>
  <dc:creator>Dieperink, HJ (Han)</dc:creator>
  <cp:keywords>template</cp:keywords>
  <dc:description>Date 12-6-2015_x000d_
Version 2.3 - 4 custom colors added</dc:description>
  <cp:lastModifiedBy>Guijt, C.P. (Cees)</cp:lastModifiedBy>
  <cp:revision>183</cp:revision>
  <cp:lastPrinted>2016-01-26T15:55:36Z</cp:lastPrinted>
  <dcterms:created xsi:type="dcterms:W3CDTF">2016-01-04T09:59:32Z</dcterms:created>
  <dcterms:modified xsi:type="dcterms:W3CDTF">2016-01-29T14:02:29Z</dcterms:modified>
  <cp:category>PowerPoint</cp:category>
  <cp:version>2.4</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mbMenu2">
    <vt:lpwstr>Eerste hoofdstuk</vt:lpwstr>
  </property>
  <property fmtid="{D5CDD505-2E9C-101B-9397-08002B2CF9AE}" pid="3" name="cmbMenu3">
    <vt:lpwstr>Tweede hoofdstuk</vt:lpwstr>
  </property>
  <property fmtid="{D5CDD505-2E9C-101B-9397-08002B2CF9AE}" pid="4" name="cmbMenu4">
    <vt:lpwstr>Derde hoofdstuk</vt:lpwstr>
  </property>
  <property fmtid="{D5CDD505-2E9C-101B-9397-08002B2CF9AE}" pid="5" name="cmbMenu5">
    <vt:lpwstr>Vierde hoofdstuk</vt:lpwstr>
  </property>
  <property fmtid="{D5CDD505-2E9C-101B-9397-08002B2CF9AE}" pid="6" name="cmbMenu6">
    <vt:lpwstr>Vijfde hoofdstuk</vt:lpwstr>
  </property>
  <property fmtid="{D5CDD505-2E9C-101B-9397-08002B2CF9AE}" pid="7" name="cmbMenu7">
    <vt:lpwstr>Samenvatting</vt:lpwstr>
  </property>
  <property fmtid="{D5CDD505-2E9C-101B-9397-08002B2CF9AE}" pid="8" name="txtPag1">
    <vt:lpwstr>12</vt:lpwstr>
  </property>
  <property fmtid="{D5CDD505-2E9C-101B-9397-08002B2CF9AE}" pid="9" name="txtPag2">
    <vt:lpwstr>13</vt:lpwstr>
  </property>
  <property fmtid="{D5CDD505-2E9C-101B-9397-08002B2CF9AE}" pid="10" name="txtPag3">
    <vt:lpwstr>14</vt:lpwstr>
  </property>
  <property fmtid="{D5CDD505-2E9C-101B-9397-08002B2CF9AE}" pid="11" name="txtPag4">
    <vt:lpwstr>15</vt:lpwstr>
  </property>
  <property fmtid="{D5CDD505-2E9C-101B-9397-08002B2CF9AE}" pid="12" name="txtPag6">
    <vt:lpwstr>17</vt:lpwstr>
  </property>
  <property fmtid="{D5CDD505-2E9C-101B-9397-08002B2CF9AE}" pid="13" name="txtPag7">
    <vt:lpwstr>18</vt:lpwstr>
  </property>
  <property fmtid="{D5CDD505-2E9C-101B-9397-08002B2CF9AE}" pid="14" name="txtPag8">
    <vt:lpwstr>19</vt:lpwstr>
  </property>
  <property fmtid="{D5CDD505-2E9C-101B-9397-08002B2CF9AE}" pid="15" name="imgIcoon2">
    <vt:lpwstr>P:\PPTdesign\0pdrachtgevers\Rabobank Nederland\De PPT Templates\Iconen\Icon1.bmp</vt:lpwstr>
  </property>
  <property fmtid="{D5CDD505-2E9C-101B-9397-08002B2CF9AE}" pid="16" name="imgIcoon3">
    <vt:lpwstr>P:\PPTdesign\0pdrachtgevers\Rabobank Nederland\De PPT Templates\Iconen\Icon2.bmp</vt:lpwstr>
  </property>
  <property fmtid="{D5CDD505-2E9C-101B-9397-08002B2CF9AE}" pid="17" name="imgIcoon4">
    <vt:lpwstr>P:\PPTdesign\0pdrachtgevers\Rabobank Nederland\De PPT Templates\Iconen\Icon3.bmp</vt:lpwstr>
  </property>
  <property fmtid="{D5CDD505-2E9C-101B-9397-08002B2CF9AE}" pid="18" name="imgIcoon5">
    <vt:lpwstr>P:\PPTdesign\0pdrachtgevers\Rabobank Nederland\De PPT Templates\Iconen\Icon4.bmp</vt:lpwstr>
  </property>
  <property fmtid="{D5CDD505-2E9C-101B-9397-08002B2CF9AE}" pid="19" name="imgIcoon6">
    <vt:lpwstr>P:\PPTdesign\0pdrachtgevers\Rabobank Nederland\De PPT Templates\Iconen\Icon5.bmp</vt:lpwstr>
  </property>
  <property fmtid="{D5CDD505-2E9C-101B-9397-08002B2CF9AE}" pid="20" name="imgIcoon7">
    <vt:lpwstr>P:\PPTdesign\0pdrachtgevers\Rabobank Nederland\De PPT Templates\Iconen\Icon29.bmp</vt:lpwstr>
  </property>
  <property fmtid="{D5CDD505-2E9C-101B-9397-08002B2CF9AE}" pid="21" name="imgIcoon8">
    <vt:lpwstr>P:\PPTdesign\0pdrachtgevers\Rabobank Nederland\De PPT Templates\Iconen\Icon15.bmp</vt:lpwstr>
  </property>
  <property fmtid="{D5CDD505-2E9C-101B-9397-08002B2CF9AE}" pid="22" name="txtPag5">
    <vt:lpwstr>16</vt:lpwstr>
  </property>
  <property fmtid="{D5CDD505-2E9C-101B-9397-08002B2CF9AE}" pid="23" name="imgIcoon9">
    <vt:lpwstr>P:\PPTdesign\0pdrachtgevers\Rabobank Nederland\De PPT Templates\Iconen\Icon12.bmp</vt:lpwstr>
  </property>
  <property fmtid="{D5CDD505-2E9C-101B-9397-08002B2CF9AE}" pid="24" name="txtPag9">
    <vt:lpwstr>20</vt:lpwstr>
  </property>
  <property fmtid="{D5CDD505-2E9C-101B-9397-08002B2CF9AE}" pid="25" name="cmbMenu8">
    <vt:lpwstr>Afsluiting</vt:lpwstr>
  </property>
  <property fmtid="{D5CDD505-2E9C-101B-9397-08002B2CF9AE}" pid="26" name="cmbMenu1">
    <vt:lpwstr>Inleiding</vt:lpwstr>
  </property>
  <property fmtid="{D5CDD505-2E9C-101B-9397-08002B2CF9AE}" pid="27" name="imgIcoon1">
    <vt:lpwstr>P:\PPTdesign\0pdrachtgevers\Rabobank Nederland\De PPT Templates\Iconen\Icon30.bmp</vt:lpwstr>
  </property>
  <property fmtid="{D5CDD505-2E9C-101B-9397-08002B2CF9AE}" pid="28" name="cmbMenu9">
    <vt:lpwstr>Test</vt:lpwstr>
  </property>
  <property fmtid="{D5CDD505-2E9C-101B-9397-08002B2CF9AE}" pid="29" name="nieuw">
    <vt:lpwstr>nee</vt:lpwstr>
  </property>
</Properties>
</file>