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71"/>
  </p:notesMasterIdLst>
  <p:sldIdLst>
    <p:sldId id="257" r:id="rId2"/>
    <p:sldId id="258" r:id="rId3"/>
    <p:sldId id="259" r:id="rId4"/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3" r:id="rId136"/>
    <p:sldId id="394" r:id="rId137"/>
    <p:sldId id="395" r:id="rId138"/>
    <p:sldId id="396" r:id="rId139"/>
    <p:sldId id="397" r:id="rId140"/>
    <p:sldId id="398" r:id="rId141"/>
    <p:sldId id="399" r:id="rId142"/>
    <p:sldId id="400" r:id="rId143"/>
    <p:sldId id="401" r:id="rId144"/>
    <p:sldId id="402" r:id="rId145"/>
    <p:sldId id="403" r:id="rId146"/>
    <p:sldId id="404" r:id="rId147"/>
    <p:sldId id="405" r:id="rId148"/>
    <p:sldId id="406" r:id="rId149"/>
    <p:sldId id="407" r:id="rId150"/>
    <p:sldId id="408" r:id="rId151"/>
    <p:sldId id="409" r:id="rId152"/>
    <p:sldId id="410" r:id="rId153"/>
    <p:sldId id="411" r:id="rId154"/>
    <p:sldId id="412" r:id="rId155"/>
    <p:sldId id="413" r:id="rId156"/>
    <p:sldId id="414" r:id="rId157"/>
    <p:sldId id="415" r:id="rId158"/>
    <p:sldId id="416" r:id="rId159"/>
    <p:sldId id="417" r:id="rId160"/>
    <p:sldId id="418" r:id="rId161"/>
    <p:sldId id="419" r:id="rId162"/>
    <p:sldId id="420" r:id="rId163"/>
    <p:sldId id="421" r:id="rId164"/>
    <p:sldId id="422" r:id="rId165"/>
    <p:sldId id="423" r:id="rId166"/>
    <p:sldId id="424" r:id="rId167"/>
    <p:sldId id="425" r:id="rId168"/>
    <p:sldId id="426" r:id="rId169"/>
    <p:sldId id="427" r:id="rId1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 landman" initials="hl" lastIdx="2" clrIdx="0">
    <p:extLst>
      <p:ext uri="{19B8F6BF-5375-455C-9EA6-DF929625EA0E}">
        <p15:presenceInfo xmlns:p15="http://schemas.microsoft.com/office/powerpoint/2012/main" userId="6950f273778a5d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74" autoAdjust="0"/>
  </p:normalViewPr>
  <p:slideViewPr>
    <p:cSldViewPr snapToGrid="0">
      <p:cViewPr varScale="1">
        <p:scale>
          <a:sx n="122" d="100"/>
          <a:sy n="122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notesMaster" Target="notesMasters/notesMaster1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nl-NL" alt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73EC8592-D346-41CC-8514-1CD7D02763B0}" type="datetimeFigureOut">
              <a:rPr lang="nl-NL" altLang="nl-NL" smtClean="0"/>
              <a:t>30-4-2020</a:t>
            </a:fld>
            <a:endParaRPr lang="nl-NL" alt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nl-NL" alt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ABEB14E7-A76D-4E73-9CAC-C83FA710D583}" type="slidenum">
              <a:rPr lang="nl-NL" altLang="nl-NL" smtClean="0"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2597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9C5789CE-836E-B042-843F-5605E41F50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83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nl-NL" alt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numCol="1"/>
          <a:lstStyle/>
          <a:p>
            <a:fld id="{ABEB14E7-A76D-4E73-9CAC-C83FA710D583}" type="slidenum">
              <a:rPr lang="nl-NL" altLang="nl-NL" smtClean="0"/>
              <a:t>65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8072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nl-NL" alt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numCol="1"/>
          <a:lstStyle/>
          <a:p>
            <a:fld id="{ABEB14E7-A76D-4E73-9CAC-C83FA710D583}" type="slidenum">
              <a:rPr lang="nl-NL" altLang="nl-NL" smtClean="0"/>
              <a:t>144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4439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numCol="1" anchor="b">
            <a:normAutofit/>
          </a:bodyPr>
          <a:lstStyle>
            <a:lvl1pPr algn="ctr">
              <a:defRPr sz="4800"/>
            </a:lvl1pPr>
          </a:lstStyle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numCol="1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alt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numCol="1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alt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 numCol="1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numCol="1" anchor="ctr"/>
          <a:lstStyle>
            <a:lvl1pPr algn="ctr">
              <a:defRPr sz="3200"/>
            </a:lvl1pPr>
          </a:lstStyle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numCol="1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numCol="1" anchor="ctr"/>
          <a:lstStyle>
            <a:lvl1pPr>
              <a:defRPr sz="3200"/>
            </a:lvl1pPr>
          </a:lstStyle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numCol="1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numCol="1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numCol="1" anchor="b"/>
          <a:lstStyle>
            <a:lvl1pPr algn="ctr">
              <a:defRPr sz="3200"/>
            </a:lvl1pPr>
          </a:lstStyle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numCol="1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 numCol="1"/>
          <a:lstStyle/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numCol="1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numCol="1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numCol="1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numCol="1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numCol="1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numCol="1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numCol="1"/>
          <a:lstStyle/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numCol="1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numCol="1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alt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numCol="1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numCol="1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numCol="1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alt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numCol="1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numCol="1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numCol="1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alt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numCol="1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 numCol="1"/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 numCol="1"/>
          <a:lstStyle>
            <a:lvl1pPr algn="l">
              <a:defRPr/>
            </a:lvl1pPr>
          </a:lstStyle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 numCol="1"/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numCol="1"/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numCol="1" anchor="b">
            <a:normAutofit/>
          </a:bodyPr>
          <a:lstStyle>
            <a:lvl1pPr>
              <a:defRPr sz="4000"/>
            </a:lvl1pPr>
          </a:lstStyle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 numCol="1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numCol="1"/>
          <a:lstStyle/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 numCol="1"/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 numCol="1"/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numCol="1"/>
          <a:lstStyle/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numCol="1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 numCol="1"/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numCol="1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 numCol="1"/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numCol="1" anchor="b"/>
          <a:lstStyle>
            <a:lvl1pPr algn="ctr">
              <a:defRPr sz="3200"/>
            </a:lvl1pPr>
          </a:lstStyle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 numCol="1"/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 numCol="1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numCol="1" anchor="b"/>
          <a:lstStyle>
            <a:lvl1pPr algn="ctr">
              <a:defRPr sz="3200"/>
            </a:lvl1pPr>
          </a:lstStyle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numCol="1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alt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 numCol="1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alt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nl-NL" alt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8.gif"/><Relationship Id="rId4" Type="http://schemas.openxmlformats.org/officeDocument/2006/relationships/image" Target="../media/image7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sv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12.jpeg"/><Relationship Id="rId4" Type="http://schemas.openxmlformats.org/officeDocument/2006/relationships/image" Target="../media/image4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8.gif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mailto:HAN@LANDMANMAIL.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mailto:HAN@LANDMANMAIL.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5280" y="1454332"/>
            <a:ext cx="8046719" cy="2037806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THUIS-PUB-QUIZ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8688" y="546380"/>
            <a:ext cx="6142299" cy="1123029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278905" y="18192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ode Wijn, Bril, Open Haard, Red, Wijn">
            <a:extLst>
              <a:ext uri="{FF2B5EF4-FFF2-40B4-BE49-F238E27FC236}">
                <a16:creationId xmlns:a16="http://schemas.microsoft.com/office/drawing/2014/main" id="{43E180ED-67B0-4D0D-AC9A-1B5FAA6D0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228051" cy="32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er, Bierglas, Alcohol, Glas, Drinken, Bar, Publicatie">
            <a:extLst>
              <a:ext uri="{FF2B5EF4-FFF2-40B4-BE49-F238E27FC236}">
                <a16:creationId xmlns:a16="http://schemas.microsoft.com/office/drawing/2014/main" id="{1D8B5186-4A62-43F8-AB4F-C59C5EF48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92811"/>
            <a:ext cx="4228051" cy="35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cktail, Oranje, Passievrucht">
            <a:extLst>
              <a:ext uri="{FF2B5EF4-FFF2-40B4-BE49-F238E27FC236}">
                <a16:creationId xmlns:a16="http://schemas.microsoft.com/office/drawing/2014/main" id="{25971CF8-3D0E-4D6D-A41B-627B46F70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3923" y="3709435"/>
            <a:ext cx="4298686" cy="31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ppuccino, Cup, Koffie Drinken, Drinken">
            <a:extLst>
              <a:ext uri="{FF2B5EF4-FFF2-40B4-BE49-F238E27FC236}">
                <a16:creationId xmlns:a16="http://schemas.microsoft.com/office/drawing/2014/main" id="{FB9E5A22-900B-4971-BE11-B1B42A039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8051" y="3721814"/>
            <a:ext cx="3505872" cy="313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CDBF840-FE6A-4C05-87BB-AA810BF3A88A}"/>
              </a:ext>
            </a:extLst>
          </p:cNvPr>
          <p:cNvSpPr txBox="1"/>
          <p:nvPr/>
        </p:nvSpPr>
        <p:spPr>
          <a:xfrm>
            <a:off x="9278905" y="172528"/>
            <a:ext cx="2780147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© han landman 29/4/2020</a:t>
            </a:r>
          </a:p>
        </p:txBody>
      </p:sp>
    </p:spTree>
    <p:extLst>
      <p:ext uri="{BB962C8B-B14F-4D97-AF65-F5344CB8AC3E}">
        <p14:creationId xmlns:p14="http://schemas.microsoft.com/office/powerpoint/2010/main" val="719339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700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5:</a:t>
            </a:r>
          </a:p>
          <a:p>
            <a:pPr algn="l"/>
            <a:r>
              <a:rPr lang="nl-NL" altLang="nl-NL" sz="5200" dirty="0">
                <a:solidFill>
                  <a:srgbClr val="002060"/>
                </a:solidFill>
              </a:rPr>
              <a:t>WANNEER zou DE FORMULE </a:t>
            </a:r>
          </a:p>
          <a:p>
            <a:pPr algn="l"/>
            <a:r>
              <a:rPr lang="nl-NL" altLang="nl-NL" sz="5200" dirty="0">
                <a:solidFill>
                  <a:srgbClr val="002060"/>
                </a:solidFill>
              </a:rPr>
              <a:t>1 RACE Gereden worden </a:t>
            </a:r>
          </a:p>
          <a:p>
            <a:pPr algn="l"/>
            <a:r>
              <a:rPr lang="nl-NL" altLang="nl-NL" sz="5200" dirty="0">
                <a:solidFill>
                  <a:srgbClr val="002060"/>
                </a:solidFill>
              </a:rPr>
              <a:t>OP ZANDVOORT ?</a:t>
            </a:r>
          </a:p>
          <a:p>
            <a:pPr marL="971550" lvl="1" indent="-514350" algn="l">
              <a:buAutoNum type="alphaLcPeriod"/>
            </a:pPr>
            <a:r>
              <a:rPr lang="nl-NL" altLang="nl-NL" sz="4000" dirty="0">
                <a:solidFill>
                  <a:srgbClr val="002060"/>
                </a:solidFill>
              </a:rPr>
              <a:t>1 MEI 2020</a:t>
            </a:r>
          </a:p>
          <a:p>
            <a:pPr marL="971550" lvl="1" indent="-514350" algn="l">
              <a:buAutoNum type="alphaLcPeriod"/>
            </a:pPr>
            <a:r>
              <a:rPr lang="nl-NL" altLang="nl-NL" sz="4000" dirty="0">
                <a:solidFill>
                  <a:srgbClr val="002060"/>
                </a:solidFill>
              </a:rPr>
              <a:t>2 MEI 2020 </a:t>
            </a:r>
          </a:p>
          <a:p>
            <a:pPr marL="971550" lvl="1" indent="-514350" algn="l">
              <a:buAutoNum type="alphaLcPeriod"/>
            </a:pPr>
            <a:r>
              <a:rPr lang="nl-NL" altLang="nl-NL" sz="4000" dirty="0">
                <a:solidFill>
                  <a:srgbClr val="002060"/>
                </a:solidFill>
              </a:rPr>
              <a:t>3 MEI 2020</a:t>
            </a:r>
          </a:p>
          <a:p>
            <a:pPr marL="971550" lvl="1" indent="-514350" algn="l">
              <a:buAutoNum type="alphaLcPeriod"/>
            </a:pPr>
            <a:r>
              <a:rPr lang="nl-NL" altLang="nl-NL" sz="4000" dirty="0">
                <a:solidFill>
                  <a:srgbClr val="002060"/>
                </a:solidFill>
              </a:rPr>
              <a:t>6 MEI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3A73331-F116-46D0-B885-A7C9219C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578029"/>
            <a:ext cx="5892202" cy="41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1153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8E227CC-6583-4A60-852F-84C0542FE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9331" y="169335"/>
            <a:ext cx="5946475" cy="44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850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9: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WAAR WORDT KAATSEN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GESPEELD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ALLEEN IN FRIESLAND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IN FRIESLAND EN BELGIE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IN FRIESLAND, BELGIE EN BASKENLAND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IN FRIESLAND EN IN MEER als 50 ANDERE LANDEN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800055" y="26855"/>
            <a:ext cx="1625751" cy="169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34439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92500" lnSpcReduction="20000"/>
          </a:bodyPr>
          <a:lstStyle/>
          <a:p>
            <a:pPr algn="l"/>
            <a:r>
              <a:rPr lang="nl-NL" altLang="nl-NL" sz="3900" u="sng" dirty="0">
                <a:solidFill>
                  <a:srgbClr val="002060"/>
                </a:solidFill>
              </a:rPr>
              <a:t>Vraag 10:</a:t>
            </a:r>
          </a:p>
          <a:p>
            <a:pPr algn="l"/>
            <a:r>
              <a:rPr lang="nl-NL" altLang="nl-NL" sz="3900" dirty="0">
                <a:solidFill>
                  <a:srgbClr val="002060"/>
                </a:solidFill>
              </a:rPr>
              <a:t>POLO IS EEN MIX VAN HOCKEY, RUGBY EN PAARDENSPORT &gt; WELKE ZIN IS JUIST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De SPORT IS ONTSTAAN IN PERZIE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POLO TEAM BESTAAT UIT 8 SPELERS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DOELPALEN STAAN 5 METER UIT ELKAAR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VELD IS 200 BIJ 400 METER GROOT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Polo: Een onbekende sport in Nederland">
            <a:extLst>
              <a:ext uri="{FF2B5EF4-FFF2-40B4-BE49-F238E27FC236}">
                <a16:creationId xmlns:a16="http://schemas.microsoft.com/office/drawing/2014/main" id="{D4809451-05E2-4F2C-B143-FF79226E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7390" y="3163390"/>
            <a:ext cx="3694610" cy="36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42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28" y="1300785"/>
            <a:ext cx="6818196" cy="2509213"/>
          </a:xfrm>
        </p:spPr>
        <p:txBody>
          <a:bodyPr numCol="1">
            <a:normAutofit fontScale="90000"/>
          </a:bodyPr>
          <a:lstStyle/>
          <a:p>
            <a:r>
              <a:rPr lang="nl-NL" altLang="nl-NL" sz="8800" b="1" dirty="0"/>
              <a:t>Ronde 2 GESCHIEDENIS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58792" y="3886200"/>
            <a:ext cx="6952890" cy="1371599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919715" y="-320138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12C8F6E-ADEE-4B16-9158-711F7FE86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2375" y="2070339"/>
            <a:ext cx="4632097" cy="46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211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92500" lnSpcReduction="1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11: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Hoe lang duurde de 80 jarige oorlog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68 jaar (</a:t>
            </a:r>
            <a:r>
              <a:rPr lang="nl-NL" altLang="nl-NL" sz="2200" dirty="0">
                <a:solidFill>
                  <a:srgbClr val="00B050"/>
                </a:solidFill>
              </a:rPr>
              <a:t>-12jarig bestand)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79 jaar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80 jaar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81 jaar 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1B4AF0-F0F2-4007-80FB-41BB1D39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6565" y="2778825"/>
            <a:ext cx="3155710" cy="38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947619B-9771-4FF4-8997-6E7249CDF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6835" y="2778824"/>
            <a:ext cx="2772913" cy="38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288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624" y="1035169"/>
            <a:ext cx="70788301" cy="29676885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was ooit de belangrijkste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vrouw in het oude </a:t>
            </a:r>
            <a:r>
              <a:rPr lang="nl-NL" altLang="nl-NL" sz="3600" dirty="0" err="1">
                <a:solidFill>
                  <a:srgbClr val="002060"/>
                </a:solidFill>
              </a:rPr>
              <a:t>egypte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algn="l"/>
            <a:r>
              <a:rPr lang="nl-NL" altLang="nl-NL" sz="2800" u="sng" dirty="0">
                <a:solidFill>
                  <a:srgbClr val="00B050"/>
                </a:solidFill>
              </a:rPr>
              <a:t>Dus allemaal goed = 1 punt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Nefertari</a:t>
            </a:r>
            <a:r>
              <a:rPr lang="nl-NL" altLang="nl-NL" sz="3200" dirty="0">
                <a:solidFill>
                  <a:srgbClr val="00B050"/>
                </a:solidFill>
              </a:rPr>
              <a:t>  	</a:t>
            </a:r>
            <a:r>
              <a:rPr lang="nl-NL" altLang="nl-NL" sz="2400" dirty="0">
                <a:solidFill>
                  <a:srgbClr val="00B050"/>
                </a:solidFill>
              </a:rPr>
              <a:t>de knapste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Hatsjeptoet</a:t>
            </a:r>
            <a:r>
              <a:rPr lang="nl-NL" altLang="nl-NL" sz="3200" dirty="0">
                <a:solidFill>
                  <a:srgbClr val="00B050"/>
                </a:solidFill>
              </a:rPr>
              <a:t> 	</a:t>
            </a:r>
            <a:r>
              <a:rPr lang="nl-NL" altLang="nl-NL" sz="2400" dirty="0">
                <a:solidFill>
                  <a:srgbClr val="00B050"/>
                </a:solidFill>
              </a:rPr>
              <a:t>de slimste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Cleopatra 	</a:t>
            </a:r>
            <a:r>
              <a:rPr lang="nl-NL" altLang="nl-NL" sz="2400" dirty="0">
                <a:solidFill>
                  <a:srgbClr val="00B050"/>
                </a:solidFill>
              </a:rPr>
              <a:t>de laatste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Nefertite</a:t>
            </a:r>
            <a:r>
              <a:rPr lang="nl-NL" altLang="nl-NL" sz="3200" dirty="0">
                <a:solidFill>
                  <a:srgbClr val="00B050"/>
                </a:solidFill>
              </a:rPr>
              <a:t> 		</a:t>
            </a:r>
            <a:r>
              <a:rPr lang="nl-NL" altLang="nl-NL" sz="2400" dirty="0">
                <a:solidFill>
                  <a:srgbClr val="00B050"/>
                </a:solidFill>
              </a:rPr>
              <a:t>de sterkste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95E74F89-79F7-4A1D-88AD-00002EFB4C9C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599" y="3276599"/>
            <a:ext cx="1519687" cy="15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97A551C-34AA-4EA4-9841-9486A5E1A769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599" y="3276599"/>
            <a:ext cx="1923691" cy="192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86BFB536-3550-49B6-861F-C147D4E94C84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9C3298A-BA62-4D90-85F3-405ACDAE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2700" y="0"/>
            <a:ext cx="455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5366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arles Lindbergh voor zijn vliegtuig Spirit of St. Louis na zijn beroemde trans-Atlantische vlucht, mei 1927">
            <a:extLst>
              <a:ext uri="{FF2B5EF4-FFF2-40B4-BE49-F238E27FC236}">
                <a16:creationId xmlns:a16="http://schemas.microsoft.com/office/drawing/2014/main" id="{14CCD48B-02E2-43C7-986D-65445C337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160" y="442912"/>
            <a:ext cx="4743450" cy="5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258792"/>
            <a:ext cx="11216081" cy="6849374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Welk vliegtuig vloog als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eerste over De </a:t>
            </a:r>
            <a:r>
              <a:rPr lang="nl-NL" altLang="nl-NL" sz="3600" dirty="0" err="1">
                <a:solidFill>
                  <a:srgbClr val="002060"/>
                </a:solidFill>
              </a:rPr>
              <a:t>atlantische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oceaan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De Spirit of st louis                                                      </a:t>
            </a:r>
            <a:r>
              <a:rPr lang="nl-NL" altLang="nl-NL" sz="1800" dirty="0">
                <a:solidFill>
                  <a:srgbClr val="00B050"/>
                </a:solidFill>
              </a:rPr>
              <a:t>met als piloot Charles </a:t>
            </a:r>
            <a:r>
              <a:rPr lang="nl-NL" altLang="nl-NL" sz="1800" dirty="0" err="1">
                <a:solidFill>
                  <a:srgbClr val="00B050"/>
                </a:solidFill>
              </a:rPr>
              <a:t>lindbergh</a:t>
            </a:r>
            <a:endParaRPr lang="nl-NL" altLang="nl-NL" sz="18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uiver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</a:t>
            </a:r>
            <a:r>
              <a:rPr lang="nl-NL" altLang="nl-NL" sz="3200" dirty="0" err="1">
                <a:solidFill>
                  <a:srgbClr val="002060"/>
                </a:solidFill>
              </a:rPr>
              <a:t>connie</a:t>
            </a:r>
            <a:r>
              <a:rPr lang="nl-NL" altLang="nl-NL" sz="3200" dirty="0">
                <a:solidFill>
                  <a:srgbClr val="002060"/>
                </a:solidFill>
              </a:rPr>
              <a:t> (</a:t>
            </a:r>
            <a:r>
              <a:rPr lang="nl-NL" altLang="nl-NL" sz="3200" dirty="0" err="1">
                <a:solidFill>
                  <a:srgbClr val="002060"/>
                </a:solidFill>
              </a:rPr>
              <a:t>constellation</a:t>
            </a:r>
            <a:r>
              <a:rPr lang="nl-NL" altLang="nl-NL" sz="3200" dirty="0">
                <a:solidFill>
                  <a:srgbClr val="002060"/>
                </a:solidFill>
              </a:rPr>
              <a:t>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Fokker - 1</a:t>
            </a:r>
          </a:p>
        </p:txBody>
      </p:sp>
    </p:spTree>
    <p:extLst>
      <p:ext uri="{BB962C8B-B14F-4D97-AF65-F5344CB8AC3E}">
        <p14:creationId xmlns:p14="http://schemas.microsoft.com/office/powerpoint/2010/main" val="17868580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052423"/>
            <a:ext cx="11216081" cy="5624422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Op Welke datum begon ooit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koninginnedag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31 	januari 	 (</a:t>
            </a:r>
            <a:r>
              <a:rPr lang="nl-NL" altLang="nl-NL" sz="3200" dirty="0" err="1">
                <a:solidFill>
                  <a:srgbClr val="002060"/>
                </a:solidFill>
              </a:rPr>
              <a:t>beatrix</a:t>
            </a:r>
            <a:r>
              <a:rPr lang="nl-NL" altLang="nl-NL" sz="3200" dirty="0">
                <a:solidFill>
                  <a:srgbClr val="002060"/>
                </a:solidFill>
              </a:rPr>
              <a:t>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31 	augustus (</a:t>
            </a:r>
            <a:r>
              <a:rPr lang="nl-NL" altLang="nl-NL" sz="3200" dirty="0" err="1">
                <a:solidFill>
                  <a:srgbClr val="00B050"/>
                </a:solidFill>
              </a:rPr>
              <a:t>wilhelmina</a:t>
            </a:r>
            <a:r>
              <a:rPr lang="nl-NL" altLang="nl-NL" sz="3200" dirty="0">
                <a:solidFill>
                  <a:srgbClr val="00B050"/>
                </a:solidFill>
              </a:rPr>
              <a:t>)</a:t>
            </a:r>
          </a:p>
          <a:p>
            <a:pPr lvl="1" algn="l"/>
            <a:r>
              <a:rPr lang="nl-NL" altLang="nl-NL" sz="1600" dirty="0">
                <a:solidFill>
                  <a:srgbClr val="00B050"/>
                </a:solidFill>
              </a:rPr>
              <a:t>			 begon ooit als </a:t>
            </a:r>
            <a:r>
              <a:rPr lang="nl-NL" altLang="nl-NL" sz="1600" dirty="0" err="1">
                <a:solidFill>
                  <a:srgbClr val="00B050"/>
                </a:solidFill>
              </a:rPr>
              <a:t>prinsesjesdag</a:t>
            </a:r>
            <a:endParaRPr lang="nl-NL" altLang="nl-NL" sz="16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30 	april 	 (</a:t>
            </a:r>
            <a:r>
              <a:rPr lang="nl-NL" altLang="nl-NL" sz="3200" dirty="0" err="1">
                <a:solidFill>
                  <a:srgbClr val="002060"/>
                </a:solidFill>
              </a:rPr>
              <a:t>juliana</a:t>
            </a:r>
            <a:r>
              <a:rPr lang="nl-NL" altLang="nl-NL" sz="3200" dirty="0">
                <a:solidFill>
                  <a:srgbClr val="002060"/>
                </a:solidFill>
              </a:rPr>
              <a:t>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29 	juni 		 (</a:t>
            </a:r>
            <a:r>
              <a:rPr lang="nl-NL" altLang="nl-NL" sz="3200" dirty="0" err="1">
                <a:solidFill>
                  <a:srgbClr val="002060"/>
                </a:solidFill>
              </a:rPr>
              <a:t>bernhard</a:t>
            </a:r>
            <a:r>
              <a:rPr lang="nl-NL" altLang="nl-NL" sz="32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C76846A-9268-44EE-A036-855CD588E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1134" y="181155"/>
            <a:ext cx="4444928" cy="647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01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069675"/>
            <a:ext cx="11216081" cy="5555412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liep als eerste mens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Op de maan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Youri </a:t>
            </a:r>
            <a:r>
              <a:rPr lang="nl-NL" altLang="nl-NL" sz="3200" dirty="0" err="1">
                <a:solidFill>
                  <a:srgbClr val="002060"/>
                </a:solidFill>
              </a:rPr>
              <a:t>gagarin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John </a:t>
            </a:r>
            <a:r>
              <a:rPr lang="nl-NL" altLang="nl-NL" sz="3200" dirty="0" err="1">
                <a:solidFill>
                  <a:srgbClr val="002060"/>
                </a:solidFill>
              </a:rPr>
              <a:t>glenn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Wubbo </a:t>
            </a:r>
            <a:r>
              <a:rPr lang="nl-NL" altLang="nl-NL" sz="3200" dirty="0" err="1">
                <a:solidFill>
                  <a:srgbClr val="002060"/>
                </a:solidFill>
              </a:rPr>
              <a:t>ockels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Neil </a:t>
            </a:r>
            <a:r>
              <a:rPr lang="nl-NL" altLang="nl-NL" sz="3200" dirty="0" err="1">
                <a:solidFill>
                  <a:srgbClr val="00B050"/>
                </a:solidFill>
              </a:rPr>
              <a:t>armstrong</a:t>
            </a:r>
            <a:endParaRPr lang="nl-NL" altLang="nl-NL" sz="3200" dirty="0">
              <a:solidFill>
                <a:srgbClr val="00B05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Onze maan">
            <a:extLst>
              <a:ext uri="{FF2B5EF4-FFF2-40B4-BE49-F238E27FC236}">
                <a16:creationId xmlns:a16="http://schemas.microsoft.com/office/drawing/2014/main" id="{775F43D5-3019-442D-A33E-CFED6638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9037" y="2282899"/>
            <a:ext cx="4220890" cy="422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635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#Dorpsomroeper #Siepelmarkten">
            <a:extLst>
              <a:ext uri="{FF2B5EF4-FFF2-40B4-BE49-F238E27FC236}">
                <a16:creationId xmlns:a16="http://schemas.microsoft.com/office/drawing/2014/main" id="{4E4F2228-7F15-4E82-8AAA-6E31667D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1738" y="1808745"/>
            <a:ext cx="6620262" cy="467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071650"/>
            <a:ext cx="11216081" cy="578635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16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was de laatste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Huizer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Dorpsomrooper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endParaRPr lang="nl-NL" altLang="nl-NL" sz="2400" dirty="0">
              <a:solidFill>
                <a:srgbClr val="002060"/>
              </a:solidFill>
            </a:endParaRPr>
          </a:p>
          <a:p>
            <a:pPr algn="l"/>
            <a:r>
              <a:rPr lang="nl-NL" altLang="nl-NL" sz="2000" dirty="0">
                <a:solidFill>
                  <a:srgbClr val="002060"/>
                </a:solidFill>
              </a:rPr>
              <a:t>( Inderdaad met 2 </a:t>
            </a:r>
            <a:r>
              <a:rPr lang="nl-NL" altLang="nl-NL" sz="2000" dirty="0" err="1">
                <a:solidFill>
                  <a:srgbClr val="002060"/>
                </a:solidFill>
              </a:rPr>
              <a:t>oo’s</a:t>
            </a:r>
            <a:r>
              <a:rPr lang="nl-NL" altLang="nl-NL" sz="2000" dirty="0">
                <a:solidFill>
                  <a:srgbClr val="002060"/>
                </a:solidFill>
              </a:rPr>
              <a:t>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Jaap plat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Nico </a:t>
            </a:r>
            <a:r>
              <a:rPr lang="nl-NL" altLang="nl-NL" sz="3200" dirty="0" err="1">
                <a:solidFill>
                  <a:srgbClr val="002060"/>
                </a:solidFill>
              </a:rPr>
              <a:t>kruyff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Haindrik</a:t>
            </a:r>
            <a:r>
              <a:rPr lang="nl-NL" altLang="nl-NL" sz="3200" dirty="0">
                <a:solidFill>
                  <a:srgbClr val="002060"/>
                </a:solidFill>
              </a:rPr>
              <a:t> van het </a:t>
            </a:r>
            <a:r>
              <a:rPr lang="nl-NL" altLang="nl-NL" sz="3200" dirty="0" err="1">
                <a:solidFill>
                  <a:srgbClr val="002060"/>
                </a:solidFill>
              </a:rPr>
              <a:t>noorderainde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Jaap bout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324169" y="-507544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5403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Ronald Reagan:">
            <a:extLst>
              <a:ext uri="{FF2B5EF4-FFF2-40B4-BE49-F238E27FC236}">
                <a16:creationId xmlns:a16="http://schemas.microsoft.com/office/drawing/2014/main" id="{BC3BDC15-EC64-477C-A1F2-8A550CE18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3872" y="2136338"/>
            <a:ext cx="6539901" cy="448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59457"/>
            <a:ext cx="11216081" cy="536563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17: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Wanneer viel de </a:t>
            </a:r>
            <a:r>
              <a:rPr lang="nl-NL" altLang="nl-NL" sz="4000" dirty="0" err="1">
                <a:solidFill>
                  <a:srgbClr val="002060"/>
                </a:solidFill>
              </a:rPr>
              <a:t>berlijnse</a:t>
            </a:r>
            <a:r>
              <a:rPr lang="nl-NL" altLang="nl-NL" sz="4000" dirty="0">
                <a:solidFill>
                  <a:srgbClr val="002060"/>
                </a:solidFill>
              </a:rPr>
              <a:t> muur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1962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1979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1989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1992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2049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925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6: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HOEVEEL SPORTEN STAAN ER OP DE OLYMPISCHE SPELEN VAN 2020 die IN 2021 WORDEN GEHOUDEN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52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38 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88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75 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16446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Olympische Zomerspelen 2020">
            <a:extLst>
              <a:ext uri="{FF2B5EF4-FFF2-40B4-BE49-F238E27FC236}">
                <a16:creationId xmlns:a16="http://schemas.microsoft.com/office/drawing/2014/main" id="{5C5D83F7-4D0A-4551-982D-DC2660E06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1887" y="3559547"/>
            <a:ext cx="5607170" cy="29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493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569343"/>
            <a:ext cx="11216081" cy="6055744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18: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Wie hoort niet thuis in het rijtje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Charles de </a:t>
            </a:r>
            <a:r>
              <a:rPr lang="nl-NL" altLang="nl-NL" sz="3200" dirty="0" err="1">
                <a:solidFill>
                  <a:srgbClr val="002060"/>
                </a:solidFill>
              </a:rPr>
              <a:t>Gaulles</a:t>
            </a:r>
            <a:r>
              <a:rPr lang="nl-NL" altLang="nl-NL" sz="3200" dirty="0">
                <a:solidFill>
                  <a:srgbClr val="002060"/>
                </a:solidFill>
              </a:rPr>
              <a:t>: </a:t>
            </a:r>
            <a:r>
              <a:rPr lang="nl-NL" altLang="nl-NL" sz="3200" dirty="0">
                <a:solidFill>
                  <a:srgbClr val="FF0000"/>
                </a:solidFill>
              </a:rPr>
              <a:t>“NON”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Boris </a:t>
            </a:r>
            <a:r>
              <a:rPr lang="nl-NL" altLang="nl-NL" sz="3200" dirty="0" err="1">
                <a:solidFill>
                  <a:srgbClr val="002060"/>
                </a:solidFill>
              </a:rPr>
              <a:t>johnson</a:t>
            </a:r>
            <a:r>
              <a:rPr lang="nl-NL" altLang="nl-NL" sz="3200" dirty="0">
                <a:solidFill>
                  <a:srgbClr val="002060"/>
                </a:solidFill>
              </a:rPr>
              <a:t>: </a:t>
            </a:r>
            <a:r>
              <a:rPr lang="nl-NL" altLang="nl-NL" sz="3200" dirty="0">
                <a:solidFill>
                  <a:srgbClr val="FF0000"/>
                </a:solidFill>
              </a:rPr>
              <a:t>“NOW”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Nigel </a:t>
            </a:r>
            <a:r>
              <a:rPr lang="nl-NL" altLang="nl-NL" sz="3200" dirty="0" err="1">
                <a:solidFill>
                  <a:srgbClr val="002060"/>
                </a:solidFill>
              </a:rPr>
              <a:t>farage</a:t>
            </a:r>
            <a:r>
              <a:rPr lang="nl-NL" altLang="nl-NL" sz="3200" dirty="0">
                <a:solidFill>
                  <a:srgbClr val="002060"/>
                </a:solidFill>
              </a:rPr>
              <a:t>: </a:t>
            </a:r>
            <a:r>
              <a:rPr lang="nl-NL" altLang="nl-NL" sz="3200" dirty="0">
                <a:solidFill>
                  <a:srgbClr val="FF0000"/>
                </a:solidFill>
              </a:rPr>
              <a:t>“out”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Willy brandt:  “</a:t>
            </a:r>
            <a:r>
              <a:rPr lang="nl-NL" altLang="nl-NL" sz="3200" dirty="0" err="1">
                <a:solidFill>
                  <a:srgbClr val="00B050"/>
                </a:solidFill>
              </a:rPr>
              <a:t>jawohl</a:t>
            </a:r>
            <a:r>
              <a:rPr lang="nl-NL" altLang="nl-NL" sz="3200" b="1" dirty="0">
                <a:solidFill>
                  <a:srgbClr val="00B050"/>
                </a:solidFill>
              </a:rPr>
              <a:t>”                                                             </a:t>
            </a:r>
            <a:r>
              <a:rPr lang="nl-NL" altLang="nl-NL" sz="2400" dirty="0">
                <a:solidFill>
                  <a:srgbClr val="00B050"/>
                </a:solidFill>
              </a:rPr>
              <a:t>hier met </a:t>
            </a:r>
            <a:r>
              <a:rPr lang="nl-NL" altLang="nl-NL" sz="2400" dirty="0" err="1">
                <a:solidFill>
                  <a:srgbClr val="00B050"/>
                </a:solidFill>
              </a:rPr>
              <a:t>kennedy</a:t>
            </a:r>
            <a:r>
              <a:rPr lang="nl-NL" altLang="nl-NL" sz="2400" dirty="0">
                <a:solidFill>
                  <a:srgbClr val="00B050"/>
                </a:solidFill>
              </a:rPr>
              <a:t> en </a:t>
            </a:r>
            <a:r>
              <a:rPr lang="nl-NL" altLang="nl-NL" sz="2400" dirty="0" err="1">
                <a:solidFill>
                  <a:srgbClr val="00B050"/>
                </a:solidFill>
              </a:rPr>
              <a:t>adenauer</a:t>
            </a:r>
            <a:r>
              <a:rPr lang="nl-NL" altLang="nl-NL" sz="2400" dirty="0">
                <a:solidFill>
                  <a:srgbClr val="00B050"/>
                </a:solidFill>
              </a:rPr>
              <a:t> </a:t>
            </a:r>
            <a:r>
              <a:rPr lang="nl-NL" altLang="nl-NL" sz="3200" dirty="0">
                <a:solidFill>
                  <a:srgbClr val="00B05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6F25EF0-83A8-4302-9091-2A8388897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1044" y="2353587"/>
            <a:ext cx="6005884" cy="4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? Vlag van de Raad van Europa en de Europese Unie">
            <a:extLst>
              <a:ext uri="{FF2B5EF4-FFF2-40B4-BE49-F238E27FC236}">
                <a16:creationId xmlns:a16="http://schemas.microsoft.com/office/drawing/2014/main" id="{52F3DD23-5CEE-47A2-81C5-E81952E4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1044" y="232913"/>
            <a:ext cx="2003900" cy="133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002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981" y="1035170"/>
            <a:ext cx="11216081" cy="582283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19: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ontdekte Australië ?</a:t>
            </a:r>
          </a:p>
          <a:p>
            <a:pPr algn="l"/>
            <a:r>
              <a:rPr lang="nl-NL" altLang="nl-NL" sz="2400" dirty="0">
                <a:solidFill>
                  <a:srgbClr val="00B050"/>
                </a:solidFill>
              </a:rPr>
              <a:t>Beiden goed = 1 punt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Abel </a:t>
            </a:r>
            <a:r>
              <a:rPr lang="nl-NL" altLang="nl-NL" sz="3200" dirty="0" err="1">
                <a:solidFill>
                  <a:srgbClr val="002060"/>
                </a:solidFill>
              </a:rPr>
              <a:t>tasman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1400" dirty="0">
                <a:solidFill>
                  <a:srgbClr val="002060"/>
                </a:solidFill>
              </a:rPr>
              <a:t>(ontdekte </a:t>
            </a:r>
            <a:r>
              <a:rPr lang="nl-NL" altLang="nl-NL" sz="1400" dirty="0" err="1">
                <a:solidFill>
                  <a:srgbClr val="002060"/>
                </a:solidFill>
              </a:rPr>
              <a:t>Nw</a:t>
            </a:r>
            <a:r>
              <a:rPr lang="nl-NL" altLang="nl-NL" sz="1400" dirty="0">
                <a:solidFill>
                  <a:srgbClr val="002060"/>
                </a:solidFill>
              </a:rPr>
              <a:t> zeeland)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James </a:t>
            </a:r>
            <a:r>
              <a:rPr lang="nl-NL" altLang="nl-NL" sz="3200" dirty="0" err="1">
                <a:solidFill>
                  <a:srgbClr val="00B050"/>
                </a:solidFill>
              </a:rPr>
              <a:t>cook</a:t>
            </a:r>
            <a:r>
              <a:rPr lang="nl-NL" altLang="nl-NL" sz="3200" dirty="0">
                <a:solidFill>
                  <a:srgbClr val="00B050"/>
                </a:solidFill>
              </a:rPr>
              <a:t> (GB)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Christopher </a:t>
            </a:r>
            <a:r>
              <a:rPr lang="nl-NL" altLang="nl-NL" sz="3200" dirty="0" err="1">
                <a:solidFill>
                  <a:srgbClr val="002060"/>
                </a:solidFill>
              </a:rPr>
              <a:t>columbus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Willem </a:t>
            </a:r>
            <a:r>
              <a:rPr lang="nl-NL" altLang="nl-NL" sz="3200" dirty="0" err="1">
                <a:solidFill>
                  <a:srgbClr val="00B050"/>
                </a:solidFill>
              </a:rPr>
              <a:t>jansz</a:t>
            </a:r>
            <a:r>
              <a:rPr lang="nl-NL" altLang="nl-NL" sz="3200" dirty="0">
                <a:solidFill>
                  <a:srgbClr val="00B050"/>
                </a:solidFill>
              </a:rPr>
              <a:t> (NL)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81860" y="-80883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 descr="Australië">
            <a:extLst>
              <a:ext uri="{FF2B5EF4-FFF2-40B4-BE49-F238E27FC236}">
                <a16:creationId xmlns:a16="http://schemas.microsoft.com/office/drawing/2014/main" id="{38B4A165-0D2D-4D6F-8297-F29C6C64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8021" y="2010707"/>
            <a:ext cx="4517732" cy="484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193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kia 3110 Classic Origineel">
            <a:extLst>
              <a:ext uri="{FF2B5EF4-FFF2-40B4-BE49-F238E27FC236}">
                <a16:creationId xmlns:a16="http://schemas.microsoft.com/office/drawing/2014/main" id="{9218D03E-EC9A-4CBC-BC2E-7B25B1A6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6258" y="232913"/>
            <a:ext cx="2457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was de uitvinder van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telefoon ?  </a:t>
            </a:r>
            <a:r>
              <a:rPr lang="nl-NL" altLang="nl-NL" sz="2000" dirty="0">
                <a:solidFill>
                  <a:srgbClr val="00B050"/>
                </a:solidFill>
              </a:rPr>
              <a:t>“even </a:t>
            </a:r>
            <a:r>
              <a:rPr lang="nl-NL" altLang="nl-NL" sz="2000" u="sng" dirty="0">
                <a:solidFill>
                  <a:srgbClr val="00B050"/>
                </a:solidFill>
              </a:rPr>
              <a:t>bell</a:t>
            </a:r>
            <a:r>
              <a:rPr lang="nl-NL" altLang="nl-NL" sz="2000" dirty="0">
                <a:solidFill>
                  <a:srgbClr val="00B050"/>
                </a:solidFill>
              </a:rPr>
              <a:t>en”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Frits </a:t>
            </a:r>
            <a:r>
              <a:rPr lang="nl-NL" altLang="nl-NL" sz="3200" dirty="0" err="1">
                <a:solidFill>
                  <a:srgbClr val="002060"/>
                </a:solidFill>
              </a:rPr>
              <a:t>philips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Alexander </a:t>
            </a:r>
            <a:r>
              <a:rPr lang="nl-NL" altLang="nl-NL" sz="3200" dirty="0" err="1">
                <a:solidFill>
                  <a:srgbClr val="00B050"/>
                </a:solidFill>
              </a:rPr>
              <a:t>graham</a:t>
            </a:r>
            <a:r>
              <a:rPr lang="nl-NL" altLang="nl-NL" sz="3200" dirty="0">
                <a:solidFill>
                  <a:srgbClr val="00B050"/>
                </a:solidFill>
              </a:rPr>
              <a:t> </a:t>
            </a:r>
            <a:r>
              <a:rPr lang="nl-NL" altLang="nl-NL" sz="3200" dirty="0" err="1">
                <a:solidFill>
                  <a:srgbClr val="00B050"/>
                </a:solidFill>
              </a:rPr>
              <a:t>bell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Alfred </a:t>
            </a:r>
            <a:r>
              <a:rPr lang="nl-NL" altLang="nl-NL" sz="3200" dirty="0" err="1">
                <a:solidFill>
                  <a:srgbClr val="002060"/>
                </a:solidFill>
              </a:rPr>
              <a:t>einstein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Sukiaki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nokia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Oude T 65 Telefoon - vintage retro ptt ericsson brocante">
            <a:extLst>
              <a:ext uri="{FF2B5EF4-FFF2-40B4-BE49-F238E27FC236}">
                <a16:creationId xmlns:a16="http://schemas.microsoft.com/office/drawing/2014/main" id="{83C23B39-CE86-4058-A6BC-244892597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246189" y="3023526"/>
            <a:ext cx="4736086" cy="360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739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741BB8B-9B54-4A24-881B-36C369F6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037" y="227336"/>
            <a:ext cx="6922299" cy="351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7721" y="1300785"/>
            <a:ext cx="5865961" cy="4282670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Ronde 3 geografie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4514" y="5365629"/>
            <a:ext cx="8522897" cy="1029783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4043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21: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de vlag van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nieuw-zeeland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linksboven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rechtsboven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linksonder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rechtsonder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? Vlag van Engeland">
            <a:extLst>
              <a:ext uri="{FF2B5EF4-FFF2-40B4-BE49-F238E27FC236}">
                <a16:creationId xmlns:a16="http://schemas.microsoft.com/office/drawing/2014/main" id="{6C03F718-16FF-47A8-BE78-85797444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4857144" y="4519685"/>
            <a:ext cx="2858106" cy="15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? Vlag van Australië">
            <a:extLst>
              <a:ext uri="{FF2B5EF4-FFF2-40B4-BE49-F238E27FC236}">
                <a16:creationId xmlns:a16="http://schemas.microsoft.com/office/drawing/2014/main" id="{B1D66DEB-03BD-4462-97C1-596C2B6DE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144" y="2650484"/>
            <a:ext cx="2913262" cy="145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2DF8C45-969E-4F36-9BEB-1BB8F767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8746" y="2672103"/>
            <a:ext cx="2663363" cy="145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? Vlag van Guyana">
            <a:extLst>
              <a:ext uri="{FF2B5EF4-FFF2-40B4-BE49-F238E27FC236}">
                <a16:creationId xmlns:a16="http://schemas.microsoft.com/office/drawing/2014/main" id="{19A1E222-0F48-427F-9857-03BC8103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8126" y="4519684"/>
            <a:ext cx="2663362" cy="15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47C98B7-A338-4D04-A195-74D523985EE7}"/>
              </a:ext>
            </a:extLst>
          </p:cNvPr>
          <p:cNvSpPr txBox="1"/>
          <p:nvPr/>
        </p:nvSpPr>
        <p:spPr>
          <a:xfrm>
            <a:off x="8612554" y="6307015"/>
            <a:ext cx="2196123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Brits Guyana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841B85D-D96C-4E7C-9ED6-522AB104B2AD}"/>
              </a:ext>
            </a:extLst>
          </p:cNvPr>
          <p:cNvSpPr txBox="1"/>
          <p:nvPr/>
        </p:nvSpPr>
        <p:spPr>
          <a:xfrm>
            <a:off x="4783015" y="6307015"/>
            <a:ext cx="6178063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Engeland dus niet Groot Brittannië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6616747-C02F-4CF5-BD21-85FE64C0EF3A}"/>
              </a:ext>
            </a:extLst>
          </p:cNvPr>
          <p:cNvSpPr txBox="1"/>
          <p:nvPr/>
        </p:nvSpPr>
        <p:spPr>
          <a:xfrm>
            <a:off x="4783015" y="4128734"/>
            <a:ext cx="6330463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Australië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D9F39B7-EF68-4760-84E2-0D6265702EAA}"/>
              </a:ext>
            </a:extLst>
          </p:cNvPr>
          <p:cNvSpPr txBox="1"/>
          <p:nvPr/>
        </p:nvSpPr>
        <p:spPr>
          <a:xfrm>
            <a:off x="8533282" y="4128734"/>
            <a:ext cx="2580196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Nieuw Zeeland </a:t>
            </a:r>
          </a:p>
        </p:txBody>
      </p:sp>
    </p:spTree>
    <p:extLst>
      <p:ext uri="{BB962C8B-B14F-4D97-AF65-F5344CB8AC3E}">
        <p14:creationId xmlns:p14="http://schemas.microsoft.com/office/powerpoint/2010/main" val="331149910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de langste rivier van de wereld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Amazone 	 </a:t>
            </a:r>
            <a:r>
              <a:rPr lang="nl-NL" altLang="nl-NL" dirty="0">
                <a:solidFill>
                  <a:srgbClr val="002060"/>
                </a:solidFill>
              </a:rPr>
              <a:t>6400km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Nijl 			 </a:t>
            </a:r>
            <a:r>
              <a:rPr lang="nl-NL" altLang="nl-NL" dirty="0">
                <a:solidFill>
                  <a:srgbClr val="00B050"/>
                </a:solidFill>
              </a:rPr>
              <a:t>6650km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Jangtsekiang </a:t>
            </a:r>
            <a:r>
              <a:rPr lang="nl-NL" altLang="nl-NL" dirty="0">
                <a:solidFill>
                  <a:srgbClr val="002060"/>
                </a:solidFill>
              </a:rPr>
              <a:t>6300km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Mississippi 	 </a:t>
            </a:r>
            <a:r>
              <a:rPr lang="nl-NL" altLang="nl-NL" dirty="0">
                <a:solidFill>
                  <a:srgbClr val="002060"/>
                </a:solidFill>
              </a:rPr>
              <a:t>6275km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nijl">
            <a:extLst>
              <a:ext uri="{FF2B5EF4-FFF2-40B4-BE49-F238E27FC236}">
                <a16:creationId xmlns:a16="http://schemas.microsoft.com/office/drawing/2014/main" id="{8AF16945-58E3-488D-B519-C9C4CBE26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2601" y="2778825"/>
            <a:ext cx="59055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6248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de hoofdstad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</a:t>
            </a:r>
            <a:r>
              <a:rPr lang="nl-NL" altLang="nl-NL" sz="3600" dirty="0" err="1">
                <a:solidFill>
                  <a:srgbClr val="002060"/>
                </a:solidFill>
              </a:rPr>
              <a:t>estland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skopje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vilnius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riga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talinn</a:t>
            </a:r>
            <a:r>
              <a:rPr lang="nl-NL" altLang="nl-NL" sz="3200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533894" y="-414452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B41ADF1-532A-4152-B29A-E0AC5C288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758" y="1966822"/>
            <a:ext cx="6199517" cy="464963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E10D6BE-5639-49CE-8FDC-6694BA5CD726}"/>
              </a:ext>
            </a:extLst>
          </p:cNvPr>
          <p:cNvSpPr txBox="1"/>
          <p:nvPr/>
        </p:nvSpPr>
        <p:spPr>
          <a:xfrm>
            <a:off x="10292862" y="2364372"/>
            <a:ext cx="1422399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2400" b="1" dirty="0">
                <a:solidFill>
                  <a:schemeClr val="bg1"/>
                </a:solidFill>
              </a:rPr>
              <a:t>Lief hè ?</a:t>
            </a:r>
          </a:p>
        </p:txBody>
      </p:sp>
    </p:spTree>
    <p:extLst>
      <p:ext uri="{BB962C8B-B14F-4D97-AF65-F5344CB8AC3E}">
        <p14:creationId xmlns:p14="http://schemas.microsoft.com/office/powerpoint/2010/main" val="29821662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908570"/>
            <a:ext cx="11216081" cy="594943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Op welke positie liggen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huizen en </a:t>
            </a:r>
            <a:r>
              <a:rPr lang="nl-NL" altLang="nl-NL" sz="3600" dirty="0" err="1">
                <a:solidFill>
                  <a:srgbClr val="002060"/>
                </a:solidFill>
              </a:rPr>
              <a:t>blaricum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Font typeface="Arial" panose="020B0604020202020204" pitchFamily="34" charset="0"/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50° 16’ NB – 5° 25 ’OL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52° 18’ NB – 5° 15 ’OL</a:t>
            </a:r>
          </a:p>
          <a:p>
            <a:pPr marL="971550" lvl="1" indent="-514350" algn="l">
              <a:buFont typeface="Arial" panose="020B0604020202020204" pitchFamily="34" charset="0"/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54° 20’ NB – 5° 30 ’OL</a:t>
            </a:r>
          </a:p>
          <a:p>
            <a:pPr marL="971550" lvl="1" indent="-514350" algn="l">
              <a:buFont typeface="Arial" panose="020B0604020202020204" pitchFamily="34" charset="0"/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56° 18’ NB – 5° 15 ’OL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7E3674-A996-45EC-8D1C-3C81A319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000" y="54000"/>
            <a:ext cx="5400000" cy="6750000"/>
          </a:xfrm>
          <a:prstGeom prst="rect">
            <a:avLst/>
          </a:prstGeom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324169" y="-266466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40696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Waar ligt de </a:t>
            </a:r>
            <a:r>
              <a:rPr lang="nl-NL" altLang="nl-NL" sz="3600" dirty="0" err="1">
                <a:solidFill>
                  <a:srgbClr val="002060"/>
                </a:solidFill>
              </a:rPr>
              <a:t>kilimanjaro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tanzania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Kenia (</a:t>
            </a:r>
            <a:r>
              <a:rPr lang="nl-NL" altLang="nl-NL" dirty="0">
                <a:solidFill>
                  <a:srgbClr val="002060"/>
                </a:solidFill>
              </a:rPr>
              <a:t>om de hoek bij marjolein</a:t>
            </a:r>
            <a:r>
              <a:rPr lang="nl-NL" altLang="nl-NL" sz="3200" dirty="0">
                <a:solidFill>
                  <a:srgbClr val="002060"/>
                </a:solidFill>
              </a:rPr>
              <a:t>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oeganda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nepal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F0480F2-DA7C-4563-AE8B-EC3143503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168" y="2536171"/>
            <a:ext cx="6340832" cy="43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747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26: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de hoofdstad van </a:t>
            </a:r>
            <a:r>
              <a:rPr lang="nl-NL" altLang="nl-NL" sz="3600" dirty="0" err="1">
                <a:solidFill>
                  <a:srgbClr val="002060"/>
                </a:solidFill>
              </a:rPr>
              <a:t>flevoland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Dronten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Almere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lelystad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urk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52D3AA7-E401-4788-8180-99F5F2E69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281" y="2778823"/>
            <a:ext cx="4209993" cy="297499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FD00C6-18C0-41E0-A742-C940BBD76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043" y="2778823"/>
            <a:ext cx="4209993" cy="29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83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ieuwjaarsduik Huizen 2020">
            <a:extLst>
              <a:ext uri="{FF2B5EF4-FFF2-40B4-BE49-F238E27FC236}">
                <a16:creationId xmlns:a16="http://schemas.microsoft.com/office/drawing/2014/main" id="{717C2FC0-CC92-495A-9D5A-BC3A6B00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362" y="2828387"/>
            <a:ext cx="6032638" cy="40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850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7: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HOEVEEL MENSEN DEDEN ER MEE AAN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DE NIEUWJAARSDUIK IN HUIZEN OP 1 JAN 2020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148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249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351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419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26806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E33EC223-05ED-411A-8534-A86462D9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566" y="3173628"/>
            <a:ext cx="3532967" cy="2669353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27: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Hoeveel </a:t>
            </a:r>
            <a:r>
              <a:rPr lang="nl-NL" altLang="nl-NL" sz="3600" u="sng" dirty="0">
                <a:solidFill>
                  <a:srgbClr val="002060"/>
                </a:solidFill>
              </a:rPr>
              <a:t>bewoonde</a:t>
            </a:r>
            <a:r>
              <a:rPr lang="nl-NL" altLang="nl-NL" sz="3600" dirty="0">
                <a:solidFill>
                  <a:srgbClr val="002060"/>
                </a:solidFill>
              </a:rPr>
              <a:t> wadden-eilanden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heeft </a:t>
            </a:r>
            <a:r>
              <a:rPr lang="nl-NL" altLang="nl-NL" sz="3600" dirty="0" err="1">
                <a:solidFill>
                  <a:srgbClr val="002060"/>
                </a:solidFill>
              </a:rPr>
              <a:t>nederland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5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6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7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8</a:t>
            </a:r>
          </a:p>
          <a:p>
            <a:pPr lvl="1" algn="l"/>
            <a:r>
              <a:rPr lang="nl-NL" altLang="nl-NL" sz="1800" dirty="0">
                <a:solidFill>
                  <a:srgbClr val="FF0000"/>
                </a:solidFill>
              </a:rPr>
              <a:t>Rottum en </a:t>
            </a:r>
            <a:r>
              <a:rPr lang="nl-NL" altLang="nl-NL" sz="1800" dirty="0" err="1">
                <a:solidFill>
                  <a:srgbClr val="FF0000"/>
                </a:solidFill>
              </a:rPr>
              <a:t>rottumeroog</a:t>
            </a:r>
            <a:r>
              <a:rPr lang="nl-NL" altLang="nl-NL" sz="1800" dirty="0">
                <a:solidFill>
                  <a:srgbClr val="FF0000"/>
                </a:solidFill>
              </a:rPr>
              <a:t> zijn onbewoond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7A2B2A7-50FB-4D81-8AA2-022701D96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533" y="2568784"/>
            <a:ext cx="6199624" cy="412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303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28: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hoog is de domtoren van </a:t>
            </a:r>
            <a:r>
              <a:rPr lang="nl-NL" altLang="nl-NL" sz="3600" dirty="0" err="1">
                <a:solidFill>
                  <a:srgbClr val="002060"/>
                </a:solidFill>
              </a:rPr>
              <a:t>utrecht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algn="l"/>
            <a:r>
              <a:rPr lang="nl-NL" altLang="nl-NL" sz="2400" dirty="0">
                <a:solidFill>
                  <a:srgbClr val="002060"/>
                </a:solidFill>
              </a:rPr>
              <a:t>(Met vlaggenmast)</a:t>
            </a:r>
          </a:p>
          <a:p>
            <a:pPr algn="l"/>
            <a:endParaRPr lang="nl-NL" altLang="nl-NL" sz="24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112 meter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110 meter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122 meter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120 meter 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5B3DB60-F14C-42F3-ACD8-EA26ADED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381" y="2683934"/>
            <a:ext cx="5451894" cy="40955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8BBE602-0882-47DA-8755-F383385F47D4}"/>
              </a:ext>
            </a:extLst>
          </p:cNvPr>
          <p:cNvSpPr txBox="1"/>
          <p:nvPr/>
        </p:nvSpPr>
        <p:spPr>
          <a:xfrm>
            <a:off x="6455509" y="3767015"/>
            <a:ext cx="3767014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nl-NL" altLang="nl-NL" b="1" dirty="0">
                <a:latin typeface="Baskerville Old Face" panose="02020602080505020303" pitchFamily="18" charset="0"/>
              </a:rPr>
              <a:t>Domtoren met middenschip en kerk, </a:t>
            </a:r>
          </a:p>
          <a:p>
            <a:pPr algn="ctr"/>
            <a:r>
              <a:rPr lang="nl-NL" altLang="nl-NL" b="1" dirty="0">
                <a:latin typeface="Baskerville Old Face" panose="02020602080505020303" pitchFamily="18" charset="0"/>
              </a:rPr>
              <a:t>dus nog van voor de storm in 1674</a:t>
            </a:r>
          </a:p>
        </p:txBody>
      </p:sp>
    </p:spTree>
    <p:extLst>
      <p:ext uri="{BB962C8B-B14F-4D97-AF65-F5344CB8AC3E}">
        <p14:creationId xmlns:p14="http://schemas.microsoft.com/office/powerpoint/2010/main" val="23399848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29: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</a:t>
            </a:r>
            <a:r>
              <a:rPr lang="nl-NL" altLang="nl-NL" sz="3600" dirty="0" err="1">
                <a:solidFill>
                  <a:srgbClr val="002060"/>
                </a:solidFill>
              </a:rPr>
              <a:t>phohi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2000" dirty="0">
                <a:solidFill>
                  <a:srgbClr val="002060"/>
                </a:solidFill>
              </a:rPr>
              <a:t>(</a:t>
            </a:r>
            <a:r>
              <a:rPr lang="nl-NL" altLang="nl-NL" sz="2000" dirty="0" err="1">
                <a:solidFill>
                  <a:srgbClr val="002060"/>
                </a:solidFill>
              </a:rPr>
              <a:t>philips</a:t>
            </a:r>
            <a:r>
              <a:rPr lang="nl-NL" altLang="nl-NL" sz="2000" dirty="0">
                <a:solidFill>
                  <a:srgbClr val="002060"/>
                </a:solidFill>
              </a:rPr>
              <a:t> omroep Holland-Indië)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Was de Voorloper van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Radio </a:t>
            </a:r>
            <a:r>
              <a:rPr lang="nl-NL" altLang="nl-NL" sz="3200" dirty="0" err="1">
                <a:solidFill>
                  <a:srgbClr val="002060"/>
                </a:solidFill>
              </a:rPr>
              <a:t>veronica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avro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draadomroep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Wereld omroep                                                          </a:t>
            </a:r>
            <a:r>
              <a:rPr lang="nl-NL" altLang="nl-NL" sz="1800" dirty="0">
                <a:solidFill>
                  <a:srgbClr val="00B050"/>
                </a:solidFill>
              </a:rPr>
              <a:t>huizen was de bakermat van de Nederlandse radio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88707A1-B06F-4617-9B36-845DF37E2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663" y="0"/>
            <a:ext cx="5280462" cy="6858000"/>
          </a:xfrm>
          <a:prstGeom prst="rect">
            <a:avLst/>
          </a:prstGeom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423986" y="-475724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93632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Bad </a:t>
            </a:r>
            <a:r>
              <a:rPr lang="nl-NL" altLang="nl-NL" sz="3600" dirty="0" err="1">
                <a:solidFill>
                  <a:srgbClr val="002060"/>
                </a:solidFill>
              </a:rPr>
              <a:t>vilbel</a:t>
            </a:r>
            <a:r>
              <a:rPr lang="nl-NL" altLang="nl-NL" sz="3600" dirty="0">
                <a:solidFill>
                  <a:srgbClr val="002060"/>
                </a:solidFill>
              </a:rPr>
              <a:t> was de ‘</a:t>
            </a:r>
            <a:r>
              <a:rPr lang="nl-NL" altLang="nl-NL" sz="3600" dirty="0" err="1">
                <a:solidFill>
                  <a:srgbClr val="002060"/>
                </a:solidFill>
              </a:rPr>
              <a:t>zuster-gemeente</a:t>
            </a:r>
            <a:r>
              <a:rPr lang="nl-NL" altLang="nl-NL" sz="3600" dirty="0">
                <a:solidFill>
                  <a:srgbClr val="002060"/>
                </a:solidFill>
              </a:rPr>
              <a:t>’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huizen, maar waar ligt het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zwitserland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oostenrijk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luxemburg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duitsland</a:t>
            </a:r>
            <a:endParaRPr lang="nl-NL" altLang="nl-NL" sz="3200" dirty="0">
              <a:solidFill>
                <a:srgbClr val="00B05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FBE53E6-F61F-4BE6-A1AD-2781F495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987" y="4079176"/>
            <a:ext cx="8003013" cy="20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4722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ucovitaal Super Levertraan Vitamine A D Capsules">
            <a:extLst>
              <a:ext uri="{FF2B5EF4-FFF2-40B4-BE49-F238E27FC236}">
                <a16:creationId xmlns:a16="http://schemas.microsoft.com/office/drawing/2014/main" id="{F420DBB9-D744-4D87-A8FE-8E4C35D7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798" y="2917346"/>
            <a:ext cx="3807305" cy="3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90173"/>
            <a:ext cx="8689976" cy="2860696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Ronde 4</a:t>
            </a:r>
            <a:br>
              <a:rPr lang="nl-NL" altLang="nl-NL" sz="8800" b="1" dirty="0"/>
            </a:br>
            <a:r>
              <a:rPr lang="nl-NL" altLang="nl-NL" sz="8800" b="1" dirty="0"/>
              <a:t>POLITIEK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8298" y="3886200"/>
            <a:ext cx="5520904" cy="1371599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21548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981" y="1035170"/>
            <a:ext cx="11216081" cy="582283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31: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was/is de langst zittende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Premier Van </a:t>
            </a:r>
            <a:r>
              <a:rPr lang="nl-NL" altLang="nl-NL" sz="3600" dirty="0" err="1">
                <a:solidFill>
                  <a:srgbClr val="002060"/>
                </a:solidFill>
              </a:rPr>
              <a:t>nederland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Mark </a:t>
            </a:r>
            <a:r>
              <a:rPr lang="nl-NL" altLang="nl-NL" sz="3200" dirty="0" err="1">
                <a:solidFill>
                  <a:srgbClr val="002060"/>
                </a:solidFill>
              </a:rPr>
              <a:t>rutte</a:t>
            </a:r>
            <a:r>
              <a:rPr lang="nl-NL" altLang="nl-NL" sz="3200" dirty="0">
                <a:solidFill>
                  <a:srgbClr val="002060"/>
                </a:solidFill>
              </a:rPr>
              <a:t>  </a:t>
            </a:r>
            <a:r>
              <a:rPr lang="nl-NL" altLang="nl-NL" dirty="0">
                <a:solidFill>
                  <a:srgbClr val="002060"/>
                </a:solidFill>
              </a:rPr>
              <a:t>bijna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Ruud </a:t>
            </a:r>
            <a:r>
              <a:rPr lang="nl-NL" altLang="nl-NL" sz="3200" dirty="0" err="1">
                <a:solidFill>
                  <a:srgbClr val="00B050"/>
                </a:solidFill>
              </a:rPr>
              <a:t>lubbers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Wim kok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Dries van </a:t>
            </a:r>
            <a:r>
              <a:rPr lang="nl-NL" altLang="nl-NL" sz="3200" dirty="0" err="1">
                <a:solidFill>
                  <a:srgbClr val="002060"/>
                </a:solidFill>
              </a:rPr>
              <a:t>agt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5237698" y="2242868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ries van Agt">
            <a:extLst>
              <a:ext uri="{FF2B5EF4-FFF2-40B4-BE49-F238E27FC236}">
                <a16:creationId xmlns:a16="http://schemas.microsoft.com/office/drawing/2014/main" id="{C656A13F-BCB4-4129-BF98-1712116E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94227" y="4123426"/>
            <a:ext cx="2097773" cy="273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uud Lubbers">
            <a:extLst>
              <a:ext uri="{FF2B5EF4-FFF2-40B4-BE49-F238E27FC236}">
                <a16:creationId xmlns:a16="http://schemas.microsoft.com/office/drawing/2014/main" id="{4DFF4D65-931A-4127-A334-84AB3192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5806" y="1349491"/>
            <a:ext cx="2198419" cy="273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Wim Kok">
            <a:extLst>
              <a:ext uri="{FF2B5EF4-FFF2-40B4-BE49-F238E27FC236}">
                <a16:creationId xmlns:a16="http://schemas.microsoft.com/office/drawing/2014/main" id="{B6031D28-B8A4-40A1-A8FA-E276C2AB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5807" y="4079175"/>
            <a:ext cx="2198419" cy="27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Mark Rutte">
            <a:extLst>
              <a:ext uri="{FF2B5EF4-FFF2-40B4-BE49-F238E27FC236}">
                <a16:creationId xmlns:a16="http://schemas.microsoft.com/office/drawing/2014/main" id="{C0B80E4D-2763-4180-995C-B8FDB2E5A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94227" y="1349491"/>
            <a:ext cx="2097773" cy="27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5026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hoort niet in dit rijtje thuis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Janny bakker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Jaap </a:t>
            </a:r>
            <a:r>
              <a:rPr lang="nl-NL" altLang="nl-NL" sz="3200" dirty="0" err="1">
                <a:solidFill>
                  <a:srgbClr val="002060"/>
                </a:solidFill>
              </a:rPr>
              <a:t>kos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Margot </a:t>
            </a:r>
            <a:r>
              <a:rPr lang="nl-NL" altLang="nl-NL" sz="3200" dirty="0" err="1">
                <a:solidFill>
                  <a:srgbClr val="002060"/>
                </a:solidFill>
              </a:rPr>
              <a:t>dierick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Jos </a:t>
            </a:r>
            <a:r>
              <a:rPr lang="nl-NL" altLang="nl-NL" sz="3200" dirty="0" err="1">
                <a:solidFill>
                  <a:srgbClr val="00B050"/>
                </a:solidFill>
              </a:rPr>
              <a:t>verdier</a:t>
            </a:r>
            <a:endParaRPr lang="nl-NL" altLang="nl-NL" sz="3200" dirty="0">
              <a:solidFill>
                <a:srgbClr val="00B05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30260F-04BD-4121-830D-6244516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2775" y="2880075"/>
            <a:ext cx="74295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9319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ie Slob.">
            <a:extLst>
              <a:ext uri="{FF2B5EF4-FFF2-40B4-BE49-F238E27FC236}">
                <a16:creationId xmlns:a16="http://schemas.microsoft.com/office/drawing/2014/main" id="{AB65059F-7871-4612-8432-C7168D90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9578" y="1104178"/>
            <a:ext cx="2658108" cy="26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ora van Nieuwenhuizen.">
            <a:extLst>
              <a:ext uri="{FF2B5EF4-FFF2-40B4-BE49-F238E27FC236}">
                <a16:creationId xmlns:a16="http://schemas.microsoft.com/office/drawing/2014/main" id="{B37B85EA-4E98-46B2-A8D1-AC8704B35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4" t="-824" r="22301" b="1744"/>
          <a:stretch/>
        </p:blipFill>
        <p:spPr>
          <a:xfrm>
            <a:off x="8984686" y="3641573"/>
            <a:ext cx="2658106" cy="27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is de minister van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medische zorg ?</a:t>
            </a:r>
          </a:p>
          <a:p>
            <a:pPr algn="l"/>
            <a:r>
              <a:rPr lang="nl-NL" altLang="nl-NL" sz="2400" dirty="0">
                <a:solidFill>
                  <a:srgbClr val="002060"/>
                </a:solidFill>
              </a:rPr>
              <a:t>(</a:t>
            </a:r>
            <a:r>
              <a:rPr lang="nl-NL" altLang="nl-NL" sz="2400" dirty="0" err="1">
                <a:solidFill>
                  <a:srgbClr val="002060"/>
                </a:solidFill>
              </a:rPr>
              <a:t>oa</a:t>
            </a:r>
            <a:r>
              <a:rPr lang="nl-NL" altLang="nl-NL" sz="2400" dirty="0">
                <a:solidFill>
                  <a:srgbClr val="002060"/>
                </a:solidFill>
              </a:rPr>
              <a:t> Corona)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Arie slob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Martin van rijn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Hugo de jonge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Cora van nieuwenhuizen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455680" y="-285236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Martin van Rijn.">
            <a:extLst>
              <a:ext uri="{FF2B5EF4-FFF2-40B4-BE49-F238E27FC236}">
                <a16:creationId xmlns:a16="http://schemas.microsoft.com/office/drawing/2014/main" id="{B75FA853-8D56-49E9-BECE-62514D354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3478" y="1104179"/>
            <a:ext cx="2393900" cy="265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ugo de Jonge.">
            <a:extLst>
              <a:ext uri="{FF2B5EF4-FFF2-40B4-BE49-F238E27FC236}">
                <a16:creationId xmlns:a16="http://schemas.microsoft.com/office/drawing/2014/main" id="{87675261-B89F-4883-8BCD-9468FC5F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9578" y="3762287"/>
            <a:ext cx="2393900" cy="26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712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heet de burgemeester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</a:t>
            </a:r>
            <a:r>
              <a:rPr lang="nl-NL" altLang="nl-NL" sz="3600" dirty="0" err="1">
                <a:solidFill>
                  <a:srgbClr val="002060"/>
                </a:solidFill>
              </a:rPr>
              <a:t>blaricum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Joan de zwart-</a:t>
            </a:r>
            <a:r>
              <a:rPr lang="nl-NL" altLang="nl-NL" sz="3200" dirty="0" err="1">
                <a:solidFill>
                  <a:srgbClr val="00B050"/>
                </a:solidFill>
              </a:rPr>
              <a:t>bloch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Gerard knoop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Annemarie kennis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Liesbeth </a:t>
            </a:r>
            <a:r>
              <a:rPr lang="nl-NL" altLang="nl-NL" sz="3200" dirty="0" err="1">
                <a:solidFill>
                  <a:srgbClr val="002060"/>
                </a:solidFill>
              </a:rPr>
              <a:t>boersen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533894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485B508-F7BD-4998-A6A9-5DB4D83B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993780"/>
            <a:ext cx="4894053" cy="45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5656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heet de koning(in)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</a:t>
            </a:r>
            <a:r>
              <a:rPr lang="nl-NL" altLang="nl-NL" sz="3600" dirty="0" err="1">
                <a:solidFill>
                  <a:srgbClr val="002060"/>
                </a:solidFill>
              </a:rPr>
              <a:t>denemarken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Karel xvi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Margrethe</a:t>
            </a:r>
            <a:r>
              <a:rPr lang="nl-NL" altLang="nl-NL" sz="3200" dirty="0">
                <a:solidFill>
                  <a:srgbClr val="00B050"/>
                </a:solidFill>
              </a:rPr>
              <a:t> ii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Harald v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filip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ED6D01-54ED-48DB-8A8B-937BE6A6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2945" y="2333781"/>
            <a:ext cx="1728029" cy="25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rald V van Noorwegen in 2013.">
            <a:extLst>
              <a:ext uri="{FF2B5EF4-FFF2-40B4-BE49-F238E27FC236}">
                <a16:creationId xmlns:a16="http://schemas.microsoft.com/office/drawing/2014/main" id="{E71E9436-D3FD-4B49-9975-73656F2F6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453" y="1320565"/>
            <a:ext cx="1895458" cy="22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7A91F15-6915-49EA-A7E9-447FA3AAD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454" y="3825483"/>
            <a:ext cx="1921720" cy="220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ning Filip in september 2013">
            <a:extLst>
              <a:ext uri="{FF2B5EF4-FFF2-40B4-BE49-F238E27FC236}">
                <a16:creationId xmlns:a16="http://schemas.microsoft.com/office/drawing/2014/main" id="{059B95D6-80AA-465D-BA08-8337EA343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7009" y="2333781"/>
            <a:ext cx="1691365" cy="25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874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850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8: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WIE IS DE HUIDIGE </a:t>
            </a:r>
            <a:r>
              <a:rPr lang="nl-NL" altLang="nl-NL" sz="4000" dirty="0" err="1">
                <a:solidFill>
                  <a:srgbClr val="002060"/>
                </a:solidFill>
              </a:rPr>
              <a:t>wereldKAMPIOEN</a:t>
            </a:r>
            <a:r>
              <a:rPr lang="nl-NL" altLang="nl-NL" sz="40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WINDSURFEN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DORIAN RIJSSELBERGHE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KIRAN BADLOE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ARNOUD WILDSCHUT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KOEN VERWEIJ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A7CA6D0-6257-4BCB-B87A-035E5232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3956" y="2915728"/>
            <a:ext cx="4415709" cy="37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355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36: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Huidige zetels in de tweede kamer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juist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Pvda</a:t>
            </a:r>
            <a:r>
              <a:rPr lang="nl-NL" altLang="nl-NL" sz="3200" dirty="0">
                <a:solidFill>
                  <a:srgbClr val="002060"/>
                </a:solidFill>
              </a:rPr>
              <a:t>             	12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Cda</a:t>
            </a:r>
            <a:r>
              <a:rPr lang="nl-NL" altLang="nl-NL" sz="3200" dirty="0">
                <a:solidFill>
                  <a:srgbClr val="002060"/>
                </a:solidFill>
              </a:rPr>
              <a:t>               	22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Vvd</a:t>
            </a:r>
            <a:r>
              <a:rPr lang="nl-NL" altLang="nl-NL" sz="3200" dirty="0">
                <a:solidFill>
                  <a:srgbClr val="00B050"/>
                </a:solidFill>
              </a:rPr>
              <a:t>  	      	32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Groen links 	42</a:t>
            </a:r>
          </a:p>
        </p:txBody>
      </p:sp>
      <p:pic>
        <p:nvPicPr>
          <p:cNvPr id="3074" name="Picture 2" descr="Foto VVD Fractievoorzitter Klaas Dijkhoff">
            <a:extLst>
              <a:ext uri="{FF2B5EF4-FFF2-40B4-BE49-F238E27FC236}">
                <a16:creationId xmlns:a16="http://schemas.microsoft.com/office/drawing/2014/main" id="{808A3B8B-A12D-4179-8685-B03D0BF92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2998" y="3725224"/>
            <a:ext cx="2195543" cy="262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to VVD Fractievoorzitter Klaas Dijkhoff">
            <a:extLst>
              <a:ext uri="{FF2B5EF4-FFF2-40B4-BE49-F238E27FC236}">
                <a16:creationId xmlns:a16="http://schemas.microsoft.com/office/drawing/2014/main" id="{A720358C-3EDE-4F55-9F23-7AEED14B9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1299" y="2627453"/>
            <a:ext cx="2195542" cy="219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oto VVD Fractievoorzitter Klaas Dijkhoff">
            <a:extLst>
              <a:ext uri="{FF2B5EF4-FFF2-40B4-BE49-F238E27FC236}">
                <a16:creationId xmlns:a16="http://schemas.microsoft.com/office/drawing/2014/main" id="{CE1802E1-931A-4E89-A406-A476ED14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0042" y="2982190"/>
            <a:ext cx="3445764" cy="38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oto VVD Fractievoorzitter Klaas Dijkhoff">
            <a:extLst>
              <a:ext uri="{FF2B5EF4-FFF2-40B4-BE49-F238E27FC236}">
                <a16:creationId xmlns:a16="http://schemas.microsoft.com/office/drawing/2014/main" id="{1072756B-4536-4626-B6F0-6A8EAEC3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1299" y="5177732"/>
            <a:ext cx="3267250" cy="9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moe.gif">
            <a:extLst>
              <a:ext uri="{FF2B5EF4-FFF2-40B4-BE49-F238E27FC236}">
                <a16:creationId xmlns:a16="http://schemas.microsoft.com/office/drawing/2014/main" id="{22F62FF7-DC7B-4D05-B390-5FC99170EB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533894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80474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37: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is de voorzitter van de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europese</a:t>
            </a:r>
            <a:r>
              <a:rPr lang="nl-NL" altLang="nl-NL" sz="3600" dirty="0">
                <a:solidFill>
                  <a:srgbClr val="002060"/>
                </a:solidFill>
              </a:rPr>
              <a:t> commissie ?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Frans </a:t>
            </a:r>
            <a:r>
              <a:rPr lang="nl-NL" altLang="nl-NL" sz="3200" dirty="0" err="1">
                <a:solidFill>
                  <a:srgbClr val="002060"/>
                </a:solidFill>
              </a:rPr>
              <a:t>timmermans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Jean </a:t>
            </a:r>
            <a:r>
              <a:rPr lang="nl-NL" altLang="nl-NL" sz="3200" dirty="0" err="1">
                <a:solidFill>
                  <a:srgbClr val="002060"/>
                </a:solidFill>
              </a:rPr>
              <a:t>claude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juncker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Elisa </a:t>
            </a:r>
            <a:r>
              <a:rPr lang="nl-NL" altLang="nl-NL" sz="3200" dirty="0" err="1">
                <a:solidFill>
                  <a:srgbClr val="002060"/>
                </a:solidFill>
              </a:rPr>
              <a:t>ferreira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Ursula </a:t>
            </a:r>
            <a:r>
              <a:rPr lang="nl-NL" altLang="nl-NL" sz="3200" dirty="0" err="1">
                <a:solidFill>
                  <a:srgbClr val="00B050"/>
                </a:solidFill>
              </a:rPr>
              <a:t>von</a:t>
            </a:r>
            <a:r>
              <a:rPr lang="nl-NL" altLang="nl-NL" sz="3200" dirty="0">
                <a:solidFill>
                  <a:srgbClr val="00B050"/>
                </a:solidFill>
              </a:rPr>
              <a:t> der </a:t>
            </a:r>
            <a:r>
              <a:rPr lang="nl-NL" altLang="nl-NL" sz="3200" dirty="0" err="1">
                <a:solidFill>
                  <a:srgbClr val="00B050"/>
                </a:solidFill>
              </a:rPr>
              <a:t>leyen</a:t>
            </a:r>
            <a:endParaRPr lang="nl-NL" altLang="nl-NL" sz="3200" dirty="0">
              <a:solidFill>
                <a:srgbClr val="00B05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D55CC08-C2A9-44CD-89D1-96AE9359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2233613"/>
            <a:ext cx="6361420" cy="442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49907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38: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Vanaf welke leeftijd mag je stemmen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In </a:t>
            </a:r>
            <a:r>
              <a:rPr lang="nl-NL" altLang="nl-NL" sz="3600" dirty="0" err="1">
                <a:solidFill>
                  <a:srgbClr val="002060"/>
                </a:solidFill>
              </a:rPr>
              <a:t>nederland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16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18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21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23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9436197-EC01-4A5B-BB7E-A06289A26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8385" y="2878927"/>
            <a:ext cx="5063890" cy="379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256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39: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welke partij is </a:t>
            </a:r>
            <a:r>
              <a:rPr lang="nl-NL" altLang="nl-NL" sz="3600" dirty="0" err="1">
                <a:solidFill>
                  <a:srgbClr val="002060"/>
                </a:solidFill>
              </a:rPr>
              <a:t>pim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fortuyn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Nooit lid geweest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Partij van de arbeid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Leefbaar </a:t>
            </a:r>
            <a:r>
              <a:rPr lang="nl-NL" altLang="nl-NL" sz="3200" dirty="0" err="1">
                <a:solidFill>
                  <a:srgbClr val="002060"/>
                </a:solidFill>
              </a:rPr>
              <a:t>nederland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Vvd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cda</a:t>
            </a:r>
            <a:endParaRPr lang="nl-NL" altLang="nl-NL" sz="3200" dirty="0">
              <a:solidFill>
                <a:srgbClr val="00B05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Pim Fortuyn op 4 mei 2002 (Foto: Roy Beusker)">
            <a:extLst>
              <a:ext uri="{FF2B5EF4-FFF2-40B4-BE49-F238E27FC236}">
                <a16:creationId xmlns:a16="http://schemas.microsoft.com/office/drawing/2014/main" id="{FD387AAE-763B-4317-8B0F-5D996499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177" y="2245564"/>
            <a:ext cx="3424384" cy="46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7584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zou de nieuwe gemeente huizen - </a:t>
            </a:r>
            <a:r>
              <a:rPr lang="nl-NL" altLang="nl-NL" sz="3600" dirty="0" err="1">
                <a:solidFill>
                  <a:srgbClr val="002060"/>
                </a:solidFill>
              </a:rPr>
              <a:t>blaricum</a:t>
            </a:r>
            <a:r>
              <a:rPr lang="nl-NL" altLang="nl-NL" sz="3600" dirty="0">
                <a:solidFill>
                  <a:srgbClr val="002060"/>
                </a:solidFill>
              </a:rPr>
              <a:t> - Eemnes - laren na de fusie met Hilversum heten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gooiland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 e l b</a:t>
            </a:r>
            <a:r>
              <a:rPr lang="nl-NL" altLang="nl-NL" sz="4000" dirty="0">
                <a:solidFill>
                  <a:srgbClr val="002060"/>
                </a:solidFill>
              </a:rPr>
              <a:t> &gt; H</a:t>
            </a:r>
            <a:r>
              <a:rPr lang="nl-NL" altLang="nl-NL" dirty="0">
                <a:solidFill>
                  <a:srgbClr val="002060"/>
                </a:solidFill>
              </a:rPr>
              <a:t>uizen </a:t>
            </a:r>
            <a:r>
              <a:rPr lang="nl-NL" altLang="nl-NL" sz="4000" dirty="0" err="1">
                <a:solidFill>
                  <a:srgbClr val="002060"/>
                </a:solidFill>
              </a:rPr>
              <a:t>e</a:t>
            </a:r>
            <a:r>
              <a:rPr lang="nl-NL" altLang="nl-NL" dirty="0" err="1">
                <a:solidFill>
                  <a:srgbClr val="002060"/>
                </a:solidFill>
              </a:rPr>
              <a:t>emnes</a:t>
            </a:r>
            <a:r>
              <a:rPr lang="nl-NL" altLang="nl-NL" dirty="0">
                <a:solidFill>
                  <a:srgbClr val="002060"/>
                </a:solidFill>
              </a:rPr>
              <a:t> </a:t>
            </a:r>
            <a:r>
              <a:rPr lang="nl-NL" altLang="nl-NL" sz="4000" dirty="0">
                <a:solidFill>
                  <a:srgbClr val="002060"/>
                </a:solidFill>
              </a:rPr>
              <a:t>l</a:t>
            </a:r>
            <a:r>
              <a:rPr lang="nl-NL" altLang="nl-NL" dirty="0">
                <a:solidFill>
                  <a:srgbClr val="002060"/>
                </a:solidFill>
              </a:rPr>
              <a:t>aren </a:t>
            </a:r>
            <a:r>
              <a:rPr lang="nl-NL" altLang="nl-NL" sz="4000" dirty="0" err="1">
                <a:solidFill>
                  <a:srgbClr val="002060"/>
                </a:solidFill>
              </a:rPr>
              <a:t>b</a:t>
            </a:r>
            <a:r>
              <a:rPr lang="nl-NL" altLang="nl-NL" dirty="0" err="1">
                <a:solidFill>
                  <a:srgbClr val="002060"/>
                </a:solidFill>
              </a:rPr>
              <a:t>laricum</a:t>
            </a:r>
            <a:endParaRPr lang="nl-NL" altLang="nl-NL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‘t gooi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gooistad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533894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FA541DC-9022-4284-AB21-F28090210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2677" y="3116284"/>
            <a:ext cx="4939323" cy="3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387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5072" y="1300785"/>
            <a:ext cx="6955916" cy="2509213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Ronde 5</a:t>
            </a:r>
            <a:br>
              <a:rPr lang="nl-NL" altLang="nl-NL" sz="8800" b="1" dirty="0"/>
            </a:br>
            <a:r>
              <a:rPr lang="nl-NL" altLang="nl-NL" sz="8800" b="1" dirty="0"/>
              <a:t>MUZIEK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1116" y="4209690"/>
            <a:ext cx="6679871" cy="1604513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Rock-Ola Jukeboxen">
            <a:extLst>
              <a:ext uri="{FF2B5EF4-FFF2-40B4-BE49-F238E27FC236}">
                <a16:creationId xmlns:a16="http://schemas.microsoft.com/office/drawing/2014/main" id="{D39ED6E5-2A85-48BB-96AB-0810D1CED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4" r="1791" b="3144"/>
          <a:stretch/>
        </p:blipFill>
        <p:spPr>
          <a:xfrm>
            <a:off x="172528" y="107830"/>
            <a:ext cx="3588589" cy="66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8860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41: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was de best verkochte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Single van 2019 ? uit de                             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Hoe het danst    </a:t>
            </a:r>
            <a:r>
              <a:rPr lang="nl-NL" altLang="nl-NL" dirty="0">
                <a:solidFill>
                  <a:srgbClr val="002060"/>
                </a:solidFill>
              </a:rPr>
              <a:t>Marco </a:t>
            </a:r>
            <a:r>
              <a:rPr lang="nl-NL" altLang="nl-NL" dirty="0" err="1">
                <a:solidFill>
                  <a:srgbClr val="002060"/>
                </a:solidFill>
              </a:rPr>
              <a:t>borsato</a:t>
            </a:r>
            <a:r>
              <a:rPr lang="nl-NL" altLang="nl-NL" dirty="0">
                <a:solidFill>
                  <a:srgbClr val="002060"/>
                </a:solidFill>
              </a:rPr>
              <a:t> &amp; </a:t>
            </a:r>
            <a:r>
              <a:rPr lang="nl-NL" altLang="nl-NL" dirty="0" err="1">
                <a:solidFill>
                  <a:srgbClr val="002060"/>
                </a:solidFill>
              </a:rPr>
              <a:t>armin</a:t>
            </a:r>
            <a:r>
              <a:rPr lang="nl-NL" altLang="nl-NL" dirty="0">
                <a:solidFill>
                  <a:srgbClr val="002060"/>
                </a:solidFill>
              </a:rPr>
              <a:t> van </a:t>
            </a:r>
            <a:r>
              <a:rPr lang="nl-NL" altLang="nl-NL" dirty="0" err="1">
                <a:solidFill>
                  <a:srgbClr val="002060"/>
                </a:solidFill>
              </a:rPr>
              <a:t>buuren</a:t>
            </a:r>
            <a:r>
              <a:rPr lang="nl-NL" altLang="nl-NL" dirty="0">
                <a:solidFill>
                  <a:srgbClr val="002060"/>
                </a:solidFill>
              </a:rPr>
              <a:t> &amp; </a:t>
            </a:r>
            <a:r>
              <a:rPr lang="nl-NL" altLang="nl-NL" dirty="0" err="1">
                <a:solidFill>
                  <a:srgbClr val="002060"/>
                </a:solidFill>
              </a:rPr>
              <a:t>davina</a:t>
            </a:r>
            <a:r>
              <a:rPr lang="nl-NL" altLang="nl-NL" dirty="0">
                <a:solidFill>
                  <a:srgbClr val="002060"/>
                </a:solidFill>
              </a:rPr>
              <a:t> </a:t>
            </a:r>
            <a:r>
              <a:rPr lang="nl-NL" altLang="nl-NL" dirty="0" err="1">
                <a:solidFill>
                  <a:srgbClr val="002060"/>
                </a:solidFill>
              </a:rPr>
              <a:t>michelle</a:t>
            </a:r>
            <a:endParaRPr lang="nl-NL" altLang="nl-NL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I </a:t>
            </a:r>
            <a:r>
              <a:rPr lang="nl-NL" altLang="nl-NL" sz="3200" dirty="0" err="1">
                <a:solidFill>
                  <a:srgbClr val="002060"/>
                </a:solidFill>
              </a:rPr>
              <a:t>don’t</a:t>
            </a:r>
            <a:r>
              <a:rPr lang="nl-NL" altLang="nl-NL" sz="3200" dirty="0">
                <a:solidFill>
                  <a:srgbClr val="002060"/>
                </a:solidFill>
              </a:rPr>
              <a:t> care 	    </a:t>
            </a:r>
            <a:r>
              <a:rPr lang="nl-NL" altLang="nl-NL" dirty="0" err="1">
                <a:solidFill>
                  <a:srgbClr val="002060"/>
                </a:solidFill>
              </a:rPr>
              <a:t>ed</a:t>
            </a:r>
            <a:r>
              <a:rPr lang="nl-NL" altLang="nl-NL" dirty="0">
                <a:solidFill>
                  <a:srgbClr val="002060"/>
                </a:solidFill>
              </a:rPr>
              <a:t> </a:t>
            </a:r>
            <a:r>
              <a:rPr lang="nl-NL" altLang="nl-NL" dirty="0" err="1">
                <a:solidFill>
                  <a:srgbClr val="002060"/>
                </a:solidFill>
              </a:rPr>
              <a:t>Sheeran</a:t>
            </a:r>
            <a:r>
              <a:rPr lang="nl-NL" altLang="nl-NL" dirty="0">
                <a:solidFill>
                  <a:srgbClr val="002060"/>
                </a:solidFill>
              </a:rPr>
              <a:t> &amp; </a:t>
            </a:r>
            <a:r>
              <a:rPr lang="nl-NL" altLang="nl-NL" dirty="0" err="1">
                <a:solidFill>
                  <a:srgbClr val="002060"/>
                </a:solidFill>
              </a:rPr>
              <a:t>justin</a:t>
            </a:r>
            <a:r>
              <a:rPr lang="nl-NL" altLang="nl-NL" dirty="0">
                <a:solidFill>
                  <a:srgbClr val="002060"/>
                </a:solidFill>
              </a:rPr>
              <a:t> </a:t>
            </a:r>
            <a:r>
              <a:rPr lang="nl-NL" altLang="nl-NL" dirty="0" err="1">
                <a:solidFill>
                  <a:srgbClr val="002060"/>
                </a:solidFill>
              </a:rPr>
              <a:t>bieber</a:t>
            </a:r>
            <a:endParaRPr lang="nl-NL" altLang="nl-NL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Arcade 		    </a:t>
            </a:r>
            <a:r>
              <a:rPr lang="nl-NL" altLang="nl-NL" dirty="0" err="1">
                <a:solidFill>
                  <a:srgbClr val="002060"/>
                </a:solidFill>
              </a:rPr>
              <a:t>duncan</a:t>
            </a:r>
            <a:r>
              <a:rPr lang="nl-NL" altLang="nl-NL" dirty="0">
                <a:solidFill>
                  <a:srgbClr val="002060"/>
                </a:solidFill>
              </a:rPr>
              <a:t> </a:t>
            </a:r>
            <a:r>
              <a:rPr lang="nl-NL" altLang="nl-NL" dirty="0" err="1">
                <a:solidFill>
                  <a:srgbClr val="002060"/>
                </a:solidFill>
              </a:rPr>
              <a:t>laurence</a:t>
            </a:r>
            <a:endParaRPr lang="nl-NL" altLang="nl-NL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Als het avond is </a:t>
            </a:r>
            <a:r>
              <a:rPr lang="nl-NL" altLang="nl-NL" dirty="0" err="1">
                <a:solidFill>
                  <a:srgbClr val="002060"/>
                </a:solidFill>
              </a:rPr>
              <a:t>suzan</a:t>
            </a:r>
            <a:r>
              <a:rPr lang="nl-NL" altLang="nl-NL" dirty="0">
                <a:solidFill>
                  <a:srgbClr val="002060"/>
                </a:solidFill>
              </a:rPr>
              <a:t> &amp; </a:t>
            </a:r>
            <a:r>
              <a:rPr lang="nl-NL" altLang="nl-NL" dirty="0" err="1">
                <a:solidFill>
                  <a:srgbClr val="002060"/>
                </a:solidFill>
              </a:rPr>
              <a:t>freek</a:t>
            </a:r>
            <a:endParaRPr lang="nl-NL" altLang="nl-NL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4" descr="Nederlandse Top 40 - naar homepage">
            <a:extLst>
              <a:ext uri="{FF2B5EF4-FFF2-40B4-BE49-F238E27FC236}">
                <a16:creationId xmlns:a16="http://schemas.microsoft.com/office/drawing/2014/main" id="{07630990-C3F6-4221-B398-0C774C10F586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599" y="3276599"/>
            <a:ext cx="1181819" cy="118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9C84DF-8BF4-4246-8985-9BB5EA75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0518" y="2714625"/>
            <a:ext cx="35623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4747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hoorde niet bij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gevleugelde vrienden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Pim </a:t>
            </a:r>
            <a:r>
              <a:rPr lang="nl-NL" altLang="nl-NL" sz="3200" dirty="0" err="1">
                <a:solidFill>
                  <a:srgbClr val="002060"/>
                </a:solidFill>
              </a:rPr>
              <a:t>jacobs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Pieter van </a:t>
            </a:r>
            <a:r>
              <a:rPr lang="nl-NL" altLang="nl-NL" sz="3200" dirty="0" err="1">
                <a:solidFill>
                  <a:srgbClr val="002060"/>
                </a:solidFill>
              </a:rPr>
              <a:t>vollenhoven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Cor bakker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Louis van dijk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leugelpiano">
            <a:extLst>
              <a:ext uri="{FF2B5EF4-FFF2-40B4-BE49-F238E27FC236}">
                <a16:creationId xmlns:a16="http://schemas.microsoft.com/office/drawing/2014/main" id="{49ED696E-E12B-4FA4-A4AC-5B4736A5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1293" y="2076251"/>
            <a:ext cx="4900569" cy="471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6496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de leeftijd van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Bruce </a:t>
            </a:r>
            <a:r>
              <a:rPr lang="nl-NL" altLang="nl-NL" sz="3600" dirty="0" err="1">
                <a:solidFill>
                  <a:srgbClr val="002060"/>
                </a:solidFill>
              </a:rPr>
              <a:t>springsteen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56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61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66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71</a:t>
            </a:r>
          </a:p>
        </p:txBody>
      </p:sp>
      <p:pic>
        <p:nvPicPr>
          <p:cNvPr id="10244" name="Picture 4" descr="Bruce Springsteen tijdens Roskilde Festival in 2012">
            <a:extLst>
              <a:ext uri="{FF2B5EF4-FFF2-40B4-BE49-F238E27FC236}">
                <a16:creationId xmlns:a16="http://schemas.microsoft.com/office/drawing/2014/main" id="{AFCF80EA-CA03-49EF-8173-921E4429A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511" y="362260"/>
            <a:ext cx="4078764" cy="613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5201872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442215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was de eerste naam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De golden </a:t>
            </a:r>
            <a:r>
              <a:rPr lang="nl-NL" altLang="nl-NL" sz="3600" dirty="0" err="1">
                <a:solidFill>
                  <a:srgbClr val="002060"/>
                </a:solidFill>
              </a:rPr>
              <a:t>earring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Silver </a:t>
            </a:r>
            <a:r>
              <a:rPr lang="nl-NL" altLang="nl-NL" sz="3200" dirty="0" err="1">
                <a:solidFill>
                  <a:srgbClr val="002060"/>
                </a:solidFill>
              </a:rPr>
              <a:t>earring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Golden </a:t>
            </a:r>
            <a:r>
              <a:rPr lang="nl-NL" altLang="nl-NL" sz="3200" dirty="0" err="1">
                <a:solidFill>
                  <a:srgbClr val="00B050"/>
                </a:solidFill>
              </a:rPr>
              <a:t>earrings</a:t>
            </a:r>
            <a:r>
              <a:rPr lang="nl-NL" altLang="nl-NL" sz="3200" dirty="0">
                <a:solidFill>
                  <a:srgbClr val="00B050"/>
                </a:solidFill>
              </a:rPr>
              <a:t> </a:t>
            </a:r>
            <a:r>
              <a:rPr lang="nl-NL" altLang="nl-NL" b="1" dirty="0">
                <a:solidFill>
                  <a:srgbClr val="00B050"/>
                </a:solidFill>
              </a:rPr>
              <a:t>met een 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earring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Golden </a:t>
            </a:r>
            <a:r>
              <a:rPr lang="nl-NL" altLang="nl-NL" sz="3200" dirty="0" err="1">
                <a:solidFill>
                  <a:srgbClr val="002060"/>
                </a:solidFill>
              </a:rPr>
              <a:t>pearcing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A3255214-37AA-4C97-92A7-18D2398A0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4742" y="0"/>
            <a:ext cx="6357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689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2303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8E227CC-6583-4A60-852F-84C0542FE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9331" y="169335"/>
            <a:ext cx="5946475" cy="44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850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9: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WAAR WORDT de sport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KAATSEN GESPEELD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ALLEEN IN FRIESLAND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IN FRIESLAND EN BELGIE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IN FRIESLAND, BELGIE EN BASKENLAND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IN FRIESLAND EN IN MEER DAN 50 ANDERE LANDEN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800055" y="26855"/>
            <a:ext cx="1625751" cy="169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1942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4 jaargetijden </a:t>
            </a:r>
            <a:r>
              <a:rPr lang="nl-NL" altLang="nl-NL" sz="2400" dirty="0">
                <a:solidFill>
                  <a:srgbClr val="002060"/>
                </a:solidFill>
              </a:rPr>
              <a:t>(</a:t>
            </a:r>
            <a:r>
              <a:rPr lang="nl-NL" altLang="nl-NL" sz="2400" dirty="0" err="1">
                <a:solidFill>
                  <a:srgbClr val="002060"/>
                </a:solidFill>
              </a:rPr>
              <a:t>quattro</a:t>
            </a:r>
            <a:r>
              <a:rPr lang="nl-NL" altLang="nl-NL" sz="2400" dirty="0">
                <a:solidFill>
                  <a:srgbClr val="002060"/>
                </a:solidFill>
              </a:rPr>
              <a:t> </a:t>
            </a:r>
            <a:r>
              <a:rPr lang="nl-NL" altLang="nl-NL" sz="2400" dirty="0" err="1">
                <a:solidFill>
                  <a:srgbClr val="002060"/>
                </a:solidFill>
              </a:rPr>
              <a:t>stagione</a:t>
            </a:r>
            <a:r>
              <a:rPr lang="nl-NL" altLang="nl-NL" sz="2400" dirty="0">
                <a:solidFill>
                  <a:srgbClr val="002060"/>
                </a:solidFill>
              </a:rPr>
              <a:t>)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is geschreven door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Chopin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vivaldi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bach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mantovani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Vier seizoenen pizza (pizza 4 stagioni)">
            <a:extLst>
              <a:ext uri="{FF2B5EF4-FFF2-40B4-BE49-F238E27FC236}">
                <a16:creationId xmlns:a16="http://schemas.microsoft.com/office/drawing/2014/main" id="{23F9DDB1-A8F8-4501-9DF5-28E4234AC631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5" name="AutoShape 4" descr="Vier seizoenen pizza (pizza 4 stagioni)">
            <a:extLst>
              <a:ext uri="{FF2B5EF4-FFF2-40B4-BE49-F238E27FC236}">
                <a16:creationId xmlns:a16="http://schemas.microsoft.com/office/drawing/2014/main" id="{FF984908-19C7-461B-8F0A-8A23A1186DC2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7174" name="Picture 6" descr="Baking Powder">
            <a:extLst>
              <a:ext uri="{FF2B5EF4-FFF2-40B4-BE49-F238E27FC236}">
                <a16:creationId xmlns:a16="http://schemas.microsoft.com/office/drawing/2014/main" id="{AD8F9FC4-FCD0-464B-8372-4B5C3DDB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0906" y="2205538"/>
            <a:ext cx="4147300" cy="43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82985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566277"/>
            <a:ext cx="11216081" cy="6291723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46: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heeft </a:t>
            </a:r>
            <a:r>
              <a:rPr lang="nl-NL" altLang="nl-NL" sz="3600" u="sng" dirty="0">
                <a:solidFill>
                  <a:srgbClr val="002060"/>
                </a:solidFill>
              </a:rPr>
              <a:t>niet</a:t>
            </a:r>
            <a:r>
              <a:rPr lang="nl-NL" altLang="nl-NL" sz="3600" dirty="0">
                <a:solidFill>
                  <a:srgbClr val="002060"/>
                </a:solidFill>
              </a:rPr>
              <a:t> op de plek van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freddie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mercury</a:t>
            </a:r>
            <a:r>
              <a:rPr lang="nl-NL" altLang="nl-NL" sz="3600" dirty="0">
                <a:solidFill>
                  <a:srgbClr val="002060"/>
                </a:solidFill>
              </a:rPr>
              <a:t> Van </a:t>
            </a:r>
            <a:r>
              <a:rPr lang="nl-NL" altLang="nl-NL" sz="3600" dirty="0" err="1">
                <a:solidFill>
                  <a:srgbClr val="002060"/>
                </a:solidFill>
              </a:rPr>
              <a:t>queen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gespeeld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Paul </a:t>
            </a:r>
            <a:r>
              <a:rPr lang="nl-NL" altLang="nl-NL" sz="3200" dirty="0" err="1">
                <a:solidFill>
                  <a:srgbClr val="002060"/>
                </a:solidFill>
              </a:rPr>
              <a:t>rogers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Adam lambert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Rami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malek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Tom </a:t>
            </a:r>
            <a:r>
              <a:rPr lang="nl-NL" altLang="nl-NL" sz="3200" dirty="0" err="1">
                <a:solidFill>
                  <a:srgbClr val="00B050"/>
                </a:solidFill>
              </a:rPr>
              <a:t>jones</a:t>
            </a:r>
            <a:endParaRPr lang="nl-NL" altLang="nl-NL" sz="3200" dirty="0">
              <a:solidFill>
                <a:srgbClr val="00B050"/>
              </a:solidFill>
            </a:endParaRPr>
          </a:p>
        </p:txBody>
      </p:sp>
      <p:pic>
        <p:nvPicPr>
          <p:cNvPr id="4098" name="Picture 2" descr="Tom Jones in concert bij House of Blues, Anaheim, Californië, 10 maart 2009">
            <a:extLst>
              <a:ext uri="{FF2B5EF4-FFF2-40B4-BE49-F238E27FC236}">
                <a16:creationId xmlns:a16="http://schemas.microsoft.com/office/drawing/2014/main" id="{8934C886-E29D-43DF-9298-10C91BF2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3992" y="1"/>
            <a:ext cx="4618008" cy="689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753601" y="4447236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128336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47: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</a:t>
            </a:r>
            <a:r>
              <a:rPr lang="nl-NL" altLang="nl-NL" sz="3600" u="sng" dirty="0">
                <a:solidFill>
                  <a:srgbClr val="002060"/>
                </a:solidFill>
              </a:rPr>
              <a:t>geen</a:t>
            </a:r>
            <a:r>
              <a:rPr lang="nl-NL" altLang="nl-NL" sz="3600" dirty="0">
                <a:solidFill>
                  <a:srgbClr val="002060"/>
                </a:solidFill>
              </a:rPr>
              <a:t> titelsong van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Een </a:t>
            </a:r>
            <a:r>
              <a:rPr lang="nl-NL" altLang="nl-NL" sz="3600" dirty="0" err="1">
                <a:solidFill>
                  <a:srgbClr val="002060"/>
                </a:solidFill>
              </a:rPr>
              <a:t>james</a:t>
            </a:r>
            <a:r>
              <a:rPr lang="nl-NL" altLang="nl-NL" sz="3600" dirty="0">
                <a:solidFill>
                  <a:srgbClr val="002060"/>
                </a:solidFill>
              </a:rPr>
              <a:t> bond 007 film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goldfinger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Sky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fall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You</a:t>
            </a:r>
            <a:r>
              <a:rPr lang="nl-NL" altLang="nl-NL" sz="3200" dirty="0">
                <a:solidFill>
                  <a:srgbClr val="00B050"/>
                </a:solidFill>
              </a:rPr>
              <a:t> </a:t>
            </a:r>
            <a:r>
              <a:rPr lang="nl-NL" altLang="nl-NL" sz="3200" dirty="0" err="1">
                <a:solidFill>
                  <a:srgbClr val="00B050"/>
                </a:solidFill>
              </a:rPr>
              <a:t>only</a:t>
            </a:r>
            <a:r>
              <a:rPr lang="nl-NL" altLang="nl-NL" sz="3200" dirty="0">
                <a:solidFill>
                  <a:srgbClr val="00B050"/>
                </a:solidFill>
              </a:rPr>
              <a:t> live </a:t>
            </a:r>
            <a:r>
              <a:rPr lang="nl-NL" altLang="nl-NL" sz="3200" dirty="0" err="1">
                <a:solidFill>
                  <a:srgbClr val="00B050"/>
                </a:solidFill>
              </a:rPr>
              <a:t>once</a:t>
            </a:r>
            <a:r>
              <a:rPr lang="nl-NL" altLang="nl-NL" sz="3200" dirty="0">
                <a:solidFill>
                  <a:srgbClr val="00B050"/>
                </a:solidFill>
              </a:rPr>
              <a:t> = TWICE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moonraker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F495056-3C67-459A-B12F-17385C712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0921" y="4529211"/>
            <a:ext cx="1618066" cy="2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91D137F-C748-4B6B-878E-833C6CE2F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338" y="4529211"/>
            <a:ext cx="1703665" cy="207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BD87FBC-6A33-43DE-BCE7-CA5403385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338" y="491849"/>
            <a:ext cx="1954463" cy="18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2AD1E5B8-04F1-4F4A-A020-DDDD76B88F33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4EBA0C-4770-4EB2-B86A-7FE9E17BA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338" y="2304824"/>
            <a:ext cx="4316836" cy="22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801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48: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Leadzanger van </a:t>
            </a:r>
            <a:r>
              <a:rPr lang="nl-NL" altLang="nl-NL" sz="3600" dirty="0" err="1">
                <a:solidFill>
                  <a:srgbClr val="002060"/>
                </a:solidFill>
              </a:rPr>
              <a:t>boyband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take </a:t>
            </a:r>
            <a:r>
              <a:rPr lang="nl-NL" altLang="nl-NL" sz="3600" dirty="0" err="1">
                <a:solidFill>
                  <a:srgbClr val="002060"/>
                </a:solidFill>
              </a:rPr>
              <a:t>that</a:t>
            </a:r>
            <a:r>
              <a:rPr lang="nl-NL" altLang="nl-NL" sz="3600" dirty="0">
                <a:solidFill>
                  <a:srgbClr val="002060"/>
                </a:solidFill>
              </a:rPr>
              <a:t> is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Gary </a:t>
            </a:r>
            <a:r>
              <a:rPr lang="nl-NL" altLang="nl-NL" sz="3200" dirty="0" err="1">
                <a:solidFill>
                  <a:srgbClr val="00B050"/>
                </a:solidFill>
              </a:rPr>
              <a:t>barlow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Howard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donald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Robbie </a:t>
            </a:r>
            <a:r>
              <a:rPr lang="nl-NL" altLang="nl-NL" sz="3200" dirty="0" err="1">
                <a:solidFill>
                  <a:srgbClr val="002060"/>
                </a:solidFill>
              </a:rPr>
              <a:t>williams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1800" dirty="0">
                <a:solidFill>
                  <a:srgbClr val="00B050"/>
                </a:solidFill>
              </a:rPr>
              <a:t>ging solo en is meest bekend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Mark </a:t>
            </a:r>
            <a:r>
              <a:rPr lang="nl-NL" altLang="nl-NL" sz="3200" dirty="0" err="1">
                <a:solidFill>
                  <a:srgbClr val="002060"/>
                </a:solidFill>
              </a:rPr>
              <a:t>owen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Robbie Williams op de openingsceremonie van het WK voetbal in Rusland in 2018">
            <a:extLst>
              <a:ext uri="{FF2B5EF4-FFF2-40B4-BE49-F238E27FC236}">
                <a16:creationId xmlns:a16="http://schemas.microsoft.com/office/drawing/2014/main" id="{32411A33-3CC5-46BA-9B16-59C7F73A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8442" y="12663"/>
            <a:ext cx="4563558" cy="68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970336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126378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69956E-EB2B-468C-88C9-39413CBE6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1136" y="46825"/>
            <a:ext cx="4514670" cy="40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49: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you’ll</a:t>
            </a:r>
            <a:r>
              <a:rPr lang="nl-NL" altLang="nl-NL" sz="3600" dirty="0">
                <a:solidFill>
                  <a:srgbClr val="002060"/>
                </a:solidFill>
              </a:rPr>
              <a:t> never walk </a:t>
            </a:r>
            <a:r>
              <a:rPr lang="nl-NL" altLang="nl-NL" sz="3600" dirty="0" err="1">
                <a:solidFill>
                  <a:srgbClr val="002060"/>
                </a:solidFill>
              </a:rPr>
              <a:t>alone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Werd gezongen door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Lee </a:t>
            </a:r>
            <a:r>
              <a:rPr lang="nl-NL" altLang="nl-NL" sz="3200" dirty="0" err="1">
                <a:solidFill>
                  <a:srgbClr val="00B050"/>
                </a:solidFill>
              </a:rPr>
              <a:t>towers</a:t>
            </a:r>
            <a:r>
              <a:rPr lang="nl-NL" altLang="nl-NL" sz="3200" dirty="0">
                <a:solidFill>
                  <a:srgbClr val="00B050"/>
                </a:solidFill>
              </a:rPr>
              <a:t>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Gerry &amp; </a:t>
            </a:r>
            <a:r>
              <a:rPr lang="nl-NL" altLang="nl-NL" sz="3200" dirty="0" err="1">
                <a:solidFill>
                  <a:srgbClr val="00B050"/>
                </a:solidFill>
              </a:rPr>
              <a:t>the</a:t>
            </a:r>
            <a:r>
              <a:rPr lang="nl-NL" altLang="nl-NL" sz="3200" dirty="0">
                <a:solidFill>
                  <a:srgbClr val="00B050"/>
                </a:solidFill>
              </a:rPr>
              <a:t> pacemakers </a:t>
            </a:r>
            <a:r>
              <a:rPr lang="nl-NL" altLang="nl-NL" b="1" dirty="0">
                <a:solidFill>
                  <a:srgbClr val="00B050"/>
                </a:solidFill>
              </a:rPr>
              <a:t>(meest bekende versie)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Andre </a:t>
            </a:r>
            <a:r>
              <a:rPr lang="nl-NL" altLang="nl-NL" sz="3200" dirty="0" err="1">
                <a:solidFill>
                  <a:srgbClr val="00B050"/>
                </a:solidFill>
              </a:rPr>
              <a:t>hazes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Barbra </a:t>
            </a:r>
            <a:r>
              <a:rPr lang="nl-NL" altLang="nl-NL" sz="3200" dirty="0" err="1">
                <a:solidFill>
                  <a:srgbClr val="00B050"/>
                </a:solidFill>
              </a:rPr>
              <a:t>streisand</a:t>
            </a:r>
            <a:r>
              <a:rPr lang="nl-NL" altLang="nl-NL" sz="3200" dirty="0">
                <a:solidFill>
                  <a:srgbClr val="00B050"/>
                </a:solidFill>
              </a:rPr>
              <a:t>   alles =1 punt</a:t>
            </a:r>
          </a:p>
          <a:p>
            <a:pPr lvl="1" algn="l"/>
            <a:r>
              <a:rPr lang="nl-NL" altLang="nl-NL" sz="3200" dirty="0">
                <a:solidFill>
                  <a:srgbClr val="FF0000"/>
                </a:solidFill>
              </a:rPr>
              <a:t>Het corona lied van radio-3fm</a:t>
            </a:r>
          </a:p>
        </p:txBody>
      </p:sp>
      <p:pic>
        <p:nvPicPr>
          <p:cNvPr id="8" name="Picture 2" descr="Gerry &amp; The Pacemakers – You’ll Never Walk Alone ">
            <a:extLst>
              <a:ext uri="{FF2B5EF4-FFF2-40B4-BE49-F238E27FC236}">
                <a16:creationId xmlns:a16="http://schemas.microsoft.com/office/drawing/2014/main" id="{B64DD5C2-60DA-4016-BAFA-61D693B7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92135">
            <a:off x="8631507" y="3528210"/>
            <a:ext cx="3351005" cy="335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 ">
            <a:extLst>
              <a:ext uri="{FF2B5EF4-FFF2-40B4-BE49-F238E27FC236}">
                <a16:creationId xmlns:a16="http://schemas.microsoft.com/office/drawing/2014/main" id="{6292EB5F-B1E2-4AE6-9D9C-096B929B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8778" y="2096485"/>
            <a:ext cx="1909766" cy="11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17781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178" y="414069"/>
            <a:ext cx="11038628" cy="6242104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zijn Julio </a:t>
            </a:r>
            <a:r>
              <a:rPr lang="nl-NL" altLang="nl-NL" sz="3600" dirty="0" err="1">
                <a:solidFill>
                  <a:srgbClr val="002060"/>
                </a:solidFill>
              </a:rPr>
              <a:t>iglesias</a:t>
            </a:r>
            <a:r>
              <a:rPr lang="nl-NL" altLang="nl-NL" sz="3600" dirty="0">
                <a:solidFill>
                  <a:srgbClr val="002060"/>
                </a:solidFill>
              </a:rPr>
              <a:t> en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enrique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iglesias</a:t>
            </a:r>
            <a:r>
              <a:rPr lang="nl-NL" altLang="nl-NL" sz="3600" dirty="0">
                <a:solidFill>
                  <a:srgbClr val="002060"/>
                </a:solidFill>
              </a:rPr>
              <a:t> van elkaar ?</a:t>
            </a:r>
          </a:p>
          <a:p>
            <a:pPr algn="l"/>
            <a:endParaRPr lang="nl-NL" altLang="nl-NL" sz="36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broers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Oom en neef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Vader en zoon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niets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5718327" y="-302484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overafbeelding Julio Iglesias - Un Canto A Galicia">
            <a:extLst>
              <a:ext uri="{FF2B5EF4-FFF2-40B4-BE49-F238E27FC236}">
                <a16:creationId xmlns:a16="http://schemas.microsoft.com/office/drawing/2014/main" id="{5BB4C4A7-A1BF-4046-92A0-988CEE60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5822" y="201827"/>
            <a:ext cx="3429000" cy="32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overafbeelding Enrique Iglesias featuring Wisin - Duele el corazon">
            <a:extLst>
              <a:ext uri="{FF2B5EF4-FFF2-40B4-BE49-F238E27FC236}">
                <a16:creationId xmlns:a16="http://schemas.microsoft.com/office/drawing/2014/main" id="{53C0F8DC-B864-4992-8830-ED62A714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5822" y="3653480"/>
            <a:ext cx="3429000" cy="31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52040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3062" y="1300785"/>
            <a:ext cx="7437121" cy="2509213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Ronde 6  </a:t>
            </a:r>
            <a:br>
              <a:rPr lang="nl-NL" altLang="nl-NL" sz="8800" b="1" dirty="0"/>
            </a:br>
            <a:r>
              <a:rPr lang="nl-NL" altLang="nl-NL" sz="8800" b="1" dirty="0"/>
              <a:t>bitterballen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7006" y="3886200"/>
            <a:ext cx="7855130" cy="1371599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11796" y="-16483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Bitterballen">
            <a:extLst>
              <a:ext uri="{FF2B5EF4-FFF2-40B4-BE49-F238E27FC236}">
                <a16:creationId xmlns:a16="http://schemas.microsoft.com/office/drawing/2014/main" id="{C9DD0A93-ED8D-404B-B8AF-C030E285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873" y="2778824"/>
            <a:ext cx="3813673" cy="381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5ADAC8D-C77E-4E6C-B256-07D843005C70}"/>
              </a:ext>
            </a:extLst>
          </p:cNvPr>
          <p:cNvSpPr txBox="1"/>
          <p:nvPr/>
        </p:nvSpPr>
        <p:spPr>
          <a:xfrm>
            <a:off x="70913" y="1571899"/>
            <a:ext cx="11128309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3600" dirty="0">
                <a:solidFill>
                  <a:srgbClr val="0070C0"/>
                </a:solidFill>
              </a:rPr>
              <a:t>op speciaal verzoek </a:t>
            </a:r>
          </a:p>
          <a:p>
            <a:r>
              <a:rPr lang="nl-NL" altLang="nl-NL" sz="3600" dirty="0">
                <a:solidFill>
                  <a:srgbClr val="0070C0"/>
                </a:solidFill>
              </a:rPr>
              <a:t>van Janny</a:t>
            </a:r>
          </a:p>
        </p:txBody>
      </p:sp>
    </p:spTree>
    <p:extLst>
      <p:ext uri="{BB962C8B-B14F-4D97-AF65-F5344CB8AC3E}">
        <p14:creationId xmlns:p14="http://schemas.microsoft.com/office/powerpoint/2010/main" val="114592547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51: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hete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bliksem ?</a:t>
            </a:r>
          </a:p>
          <a:p>
            <a:pPr algn="l"/>
            <a:endParaRPr lang="nl-NL" altLang="nl-NL" sz="36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Gerecht: Aardappelen/appels/uien + bloedworst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blonde </a:t>
            </a:r>
            <a:r>
              <a:rPr lang="nl-NL" altLang="nl-NL" sz="3200" dirty="0" err="1">
                <a:solidFill>
                  <a:srgbClr val="002060"/>
                </a:solidFill>
              </a:rPr>
              <a:t>sjaan</a:t>
            </a:r>
            <a:r>
              <a:rPr lang="nl-NL" altLang="nl-NL" sz="3200" dirty="0">
                <a:solidFill>
                  <a:srgbClr val="002060"/>
                </a:solidFill>
              </a:rPr>
              <a:t> uit de </a:t>
            </a:r>
            <a:r>
              <a:rPr lang="nl-NL" altLang="nl-NL" sz="3200" dirty="0" err="1">
                <a:solidFill>
                  <a:srgbClr val="002060"/>
                </a:solidFill>
              </a:rPr>
              <a:t>jordaan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Chinees gerecht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blikseminslag met een enorme hitte van 100.000°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C79A28-A868-4661-B48A-04281CC7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3576" y="736600"/>
            <a:ext cx="8888699" cy="316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324169" y="45720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960687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betekent dit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Verkeersbord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Einde vluchtstrook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Einde invoegstrook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Spitsstrook vrijmaken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Einde spitsstrook</a:t>
            </a: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Spitsstrook vrijmaken">
            <a:extLst>
              <a:ext uri="{FF2B5EF4-FFF2-40B4-BE49-F238E27FC236}">
                <a16:creationId xmlns:a16="http://schemas.microsoft.com/office/drawing/2014/main" id="{10ABC497-B091-4B76-98C8-1E455F30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1696" y="2574296"/>
            <a:ext cx="5078822" cy="407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42527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</a:t>
            </a:r>
            <a:r>
              <a:rPr lang="nl-NL" altLang="nl-NL" sz="3600" u="sng" dirty="0" err="1">
                <a:solidFill>
                  <a:srgbClr val="002060"/>
                </a:solidFill>
              </a:rPr>
              <a:t>gEen</a:t>
            </a:r>
            <a:r>
              <a:rPr lang="nl-NL" altLang="nl-NL" sz="3600" dirty="0">
                <a:solidFill>
                  <a:srgbClr val="002060"/>
                </a:solidFill>
              </a:rPr>
              <a:t> vallende ster ?</a:t>
            </a:r>
          </a:p>
          <a:p>
            <a:pPr algn="l"/>
            <a:endParaRPr lang="nl-NL" altLang="nl-NL" sz="36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ruimtepuin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meteoriet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Bill </a:t>
            </a:r>
            <a:r>
              <a:rPr lang="nl-NL" altLang="nl-NL" sz="3200" dirty="0" err="1">
                <a:solidFill>
                  <a:srgbClr val="002060"/>
                </a:solidFill>
              </a:rPr>
              <a:t>cosby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Ster </a:t>
            </a:r>
            <a:r>
              <a:rPr lang="nl-NL" altLang="nl-NL" dirty="0">
                <a:solidFill>
                  <a:srgbClr val="00B050"/>
                </a:solidFill>
              </a:rPr>
              <a:t>is een zon </a:t>
            </a: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C5E887-7CDC-4FA3-8836-9D1863C6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013932" y="3429000"/>
            <a:ext cx="7968343" cy="322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46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92500" lnSpcReduction="20000"/>
          </a:bodyPr>
          <a:lstStyle/>
          <a:p>
            <a:pPr algn="l"/>
            <a:r>
              <a:rPr lang="nl-NL" altLang="nl-NL" sz="3900" u="sng" dirty="0">
                <a:solidFill>
                  <a:srgbClr val="002060"/>
                </a:solidFill>
              </a:rPr>
              <a:t>Vraag 10:</a:t>
            </a:r>
          </a:p>
          <a:p>
            <a:pPr algn="l"/>
            <a:r>
              <a:rPr lang="nl-NL" altLang="nl-NL" sz="3900" dirty="0">
                <a:solidFill>
                  <a:srgbClr val="002060"/>
                </a:solidFill>
              </a:rPr>
              <a:t>POLO IS EEN MIX VAN HOCKEY, RUGBY EN PAARDENSPORT &gt; WELKE ZIN IS JUIST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SPORT IS ONTSTAAN IN PERZIE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POLO TEAM BESTAAT UIT 8 SPELERS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DOELPALEN STAAN 5 METER UIT ELKAAR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VELD IS 200 BIJ 400 METER GROOT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Polo: Een onbekende sport in Nederland">
            <a:extLst>
              <a:ext uri="{FF2B5EF4-FFF2-40B4-BE49-F238E27FC236}">
                <a16:creationId xmlns:a16="http://schemas.microsoft.com/office/drawing/2014/main" id="{D4809451-05E2-4F2C-B143-FF79226E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7390" y="3163390"/>
            <a:ext cx="3694610" cy="36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7036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Een </a:t>
            </a:r>
            <a:r>
              <a:rPr lang="nl-NL" altLang="nl-NL" sz="3600" dirty="0" err="1">
                <a:solidFill>
                  <a:srgbClr val="002060"/>
                </a:solidFill>
              </a:rPr>
              <a:t>be</a:t>
            </a:r>
            <a:r>
              <a:rPr lang="nl-NL" altLang="nl-NL" sz="3600" dirty="0">
                <a:solidFill>
                  <a:srgbClr val="002060"/>
                </a:solidFill>
              </a:rPr>
              <a:t>(A)</a:t>
            </a:r>
            <a:r>
              <a:rPr lang="nl-NL" altLang="nl-NL" sz="3600" dirty="0" err="1">
                <a:solidFill>
                  <a:srgbClr val="002060"/>
                </a:solidFill>
              </a:rPr>
              <a:t>etle</a:t>
            </a:r>
            <a:r>
              <a:rPr lang="nl-NL" altLang="nl-NL" sz="3600" dirty="0">
                <a:solidFill>
                  <a:srgbClr val="002060"/>
                </a:solidFill>
              </a:rPr>
              <a:t> is </a:t>
            </a:r>
            <a:r>
              <a:rPr lang="nl-NL" altLang="nl-NL" sz="3600" u="sng" dirty="0">
                <a:solidFill>
                  <a:srgbClr val="002060"/>
                </a:solidFill>
              </a:rPr>
              <a:t>niet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kever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muziekartiest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</a:t>
            </a:r>
            <a:r>
              <a:rPr lang="nl-NL" altLang="nl-NL" sz="3200" dirty="0" err="1">
                <a:solidFill>
                  <a:srgbClr val="002060"/>
                </a:solidFill>
              </a:rPr>
              <a:t>volkswagen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Een kapsel</a:t>
            </a:r>
          </a:p>
        </p:txBody>
      </p:sp>
      <p:pic>
        <p:nvPicPr>
          <p:cNvPr id="3074" name="Picture 2" descr="Volkswagen Kever 1303 bj 1973 APK TOT 31-03-2022!">
            <a:extLst>
              <a:ext uri="{FF2B5EF4-FFF2-40B4-BE49-F238E27FC236}">
                <a16:creationId xmlns:a16="http://schemas.microsoft.com/office/drawing/2014/main" id="{453091C4-B61E-4264-A3E6-D5930954E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8306" y="4425695"/>
            <a:ext cx="3640934" cy="243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1D27036-8A18-46F5-990A-C9E9A02B8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0398" y="320420"/>
            <a:ext cx="28575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37894" y="4287404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Herenkapsels 2019 2020. De jaren '60 komen terug. Fashion Show: M1992">
            <a:extLst>
              <a:ext uri="{FF2B5EF4-FFF2-40B4-BE49-F238E27FC236}">
                <a16:creationId xmlns:a16="http://schemas.microsoft.com/office/drawing/2014/main" id="{3BF7458F-1C93-4743-9F4D-BDDB20E9E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4" b="9533"/>
          <a:stretch/>
        </p:blipFill>
        <p:spPr>
          <a:xfrm>
            <a:off x="6282306" y="3794437"/>
            <a:ext cx="2286000" cy="30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8584565-9C39-4466-84B7-DA22E84E3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6060" y="472924"/>
            <a:ext cx="6245524" cy="30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3148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D0AA4EC-4B7C-42C3-8CC4-87D44F1F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700" y="2027209"/>
            <a:ext cx="6793300" cy="483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kop van jut is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Een kermis attractie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Ik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punt van de haven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Hoogste punt van </a:t>
            </a:r>
            <a:r>
              <a:rPr lang="nl-NL" altLang="nl-NL" sz="3200" dirty="0" err="1">
                <a:solidFill>
                  <a:srgbClr val="002060"/>
                </a:solidFill>
              </a:rPr>
              <a:t>nederland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964067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FF0B805-889C-48D8-A63A-193FE362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3159" y="3196042"/>
            <a:ext cx="6288841" cy="352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56: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kameel van de </a:t>
            </a:r>
            <a:r>
              <a:rPr lang="nl-NL" altLang="nl-NL" sz="3600" dirty="0" err="1">
                <a:solidFill>
                  <a:srgbClr val="002060"/>
                </a:solidFill>
              </a:rPr>
              <a:t>nederlandse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spoorwegen was: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boemel in </a:t>
            </a:r>
            <a:r>
              <a:rPr lang="nl-NL" altLang="nl-NL" sz="3200" dirty="0" err="1">
                <a:solidFill>
                  <a:srgbClr val="002060"/>
                </a:solidFill>
              </a:rPr>
              <a:t>groningen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Het feestrijtuig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schakel tussen </a:t>
            </a:r>
            <a:r>
              <a:rPr lang="nl-NL" altLang="nl-NL" sz="3200" dirty="0" err="1">
                <a:solidFill>
                  <a:srgbClr val="002060"/>
                </a:solidFill>
              </a:rPr>
              <a:t>parijs</a:t>
            </a:r>
            <a:r>
              <a:rPr lang="nl-NL" altLang="nl-NL" sz="3200" dirty="0">
                <a:solidFill>
                  <a:srgbClr val="002060"/>
                </a:solidFill>
              </a:rPr>
              <a:t>,                                       BRUSSEL EN A’DAM (</a:t>
            </a:r>
            <a:r>
              <a:rPr lang="nl-NL" altLang="nl-NL" sz="3200" dirty="0" err="1">
                <a:solidFill>
                  <a:srgbClr val="002060"/>
                </a:solidFill>
              </a:rPr>
              <a:t>pba</a:t>
            </a:r>
            <a:r>
              <a:rPr lang="nl-NL" altLang="nl-NL" sz="3200" dirty="0">
                <a:solidFill>
                  <a:srgbClr val="002060"/>
                </a:solidFill>
              </a:rPr>
              <a:t>)</a:t>
            </a:r>
          </a:p>
          <a:p>
            <a:pPr marL="971550" lvl="1" indent="-514350" algn="l">
              <a:buAutoNum type="alphaLcPeriod"/>
            </a:pPr>
            <a:r>
              <a:rPr lang="nl-NL" altLang="nl-NL" sz="3200">
                <a:solidFill>
                  <a:srgbClr val="00B050"/>
                </a:solidFill>
              </a:rPr>
              <a:t>Het N</a:t>
            </a:r>
            <a:r>
              <a:rPr lang="nl-NL" altLang="nl-NL" sz="3200" dirty="0" err="1">
                <a:solidFill>
                  <a:srgbClr val="00B050"/>
                </a:solidFill>
              </a:rPr>
              <a:t>.s</a:t>
            </a:r>
            <a:r>
              <a:rPr lang="nl-NL" altLang="nl-NL" sz="3200" dirty="0">
                <a:solidFill>
                  <a:srgbClr val="00B050"/>
                </a:solidFill>
              </a:rPr>
              <a:t>. directie rijtuig</a:t>
            </a: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819272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57: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Welke hoort niet in het rijtje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Om digitaal te overleggen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teams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Zoom</a:t>
            </a:r>
          </a:p>
          <a:p>
            <a:pPr marL="971550" lvl="1" indent="-514350" algn="l">
              <a:buAutoNum type="alphaLcPeriod"/>
            </a:pPr>
            <a:r>
              <a:rPr lang="nl-NL" altLang="nl-NL" sz="3200">
                <a:solidFill>
                  <a:srgbClr val="00B050"/>
                </a:solidFill>
              </a:rPr>
              <a:t>Scoop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skype</a:t>
            </a: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767700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AFD2382-283E-4C7A-B325-FF195AACB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9"/>
          <a:stretch/>
        </p:blipFill>
        <p:spPr>
          <a:xfrm>
            <a:off x="6849374" y="2242868"/>
            <a:ext cx="5078083" cy="44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7975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58: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is de captain van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</a:t>
            </a:r>
            <a:r>
              <a:rPr lang="nl-NL" altLang="nl-NL" sz="3600" dirty="0" err="1">
                <a:solidFill>
                  <a:srgbClr val="002060"/>
                </a:solidFill>
              </a:rPr>
              <a:t>Uss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enterprise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James t. </a:t>
            </a:r>
            <a:r>
              <a:rPr lang="nl-NL" altLang="nl-NL" sz="3200" dirty="0" err="1">
                <a:solidFill>
                  <a:srgbClr val="00B050"/>
                </a:solidFill>
              </a:rPr>
              <a:t>kirk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Mr </a:t>
            </a:r>
            <a:r>
              <a:rPr lang="nl-NL" altLang="nl-NL" sz="3200" dirty="0" err="1">
                <a:solidFill>
                  <a:srgbClr val="002060"/>
                </a:solidFill>
              </a:rPr>
              <a:t>Spock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kathryn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janeway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Jean </a:t>
            </a:r>
            <a:r>
              <a:rPr lang="nl-NL" altLang="nl-NL" sz="3200" dirty="0" err="1">
                <a:solidFill>
                  <a:srgbClr val="00B050"/>
                </a:solidFill>
              </a:rPr>
              <a:t>luc</a:t>
            </a:r>
            <a:r>
              <a:rPr lang="nl-NL" altLang="nl-NL" sz="3200" dirty="0">
                <a:solidFill>
                  <a:srgbClr val="00B050"/>
                </a:solidFill>
              </a:rPr>
              <a:t> </a:t>
            </a:r>
            <a:r>
              <a:rPr lang="nl-NL" altLang="nl-NL" sz="3200" dirty="0" err="1">
                <a:solidFill>
                  <a:srgbClr val="00B050"/>
                </a:solidFill>
              </a:rPr>
              <a:t>picard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lvl="1" algn="l"/>
            <a:r>
              <a:rPr lang="nl-NL" altLang="nl-NL" dirty="0">
                <a:solidFill>
                  <a:srgbClr val="00B050"/>
                </a:solidFill>
              </a:rPr>
              <a:t>Beide antwoorden goed &gt; 1 punt</a:t>
            </a: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453965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D71A04-C370-4874-A5ED-9A7B4E4D6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894" y="0"/>
            <a:ext cx="2476500" cy="3143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E7E724-DA2C-42DA-BE06-50D090000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932" y="3994032"/>
            <a:ext cx="4190139" cy="279127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33D3280-3C28-4346-8213-F9D6FC48C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897"/>
          <a:stretch/>
        </p:blipFill>
        <p:spPr>
          <a:xfrm>
            <a:off x="5302124" y="3981091"/>
            <a:ext cx="2476500" cy="279127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AD35D3-D9CD-4E13-8467-A1F74D622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765" y="2454620"/>
            <a:ext cx="6469811" cy="15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0139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59: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Welke plant is hier afgebeeld ?</a:t>
            </a:r>
          </a:p>
          <a:p>
            <a:pPr algn="l"/>
            <a:endParaRPr lang="nl-NL" altLang="nl-NL" sz="36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sneeuwklokje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rhodondendron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magnolia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hydrangea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Magnolia soulangeana">
            <a:extLst>
              <a:ext uri="{FF2B5EF4-FFF2-40B4-BE49-F238E27FC236}">
                <a16:creationId xmlns:a16="http://schemas.microsoft.com/office/drawing/2014/main" id="{3B2ACC93-C4CD-487E-A637-20819F528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9231" y="670774"/>
            <a:ext cx="5083044" cy="50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151597" y="21738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101133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Barbie is een product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disney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jumbo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lego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mattel</a:t>
            </a:r>
            <a:endParaRPr lang="nl-NL" altLang="nl-NL" sz="3200" dirty="0">
              <a:solidFill>
                <a:srgbClr val="00B050"/>
              </a:solidFill>
            </a:endParaRPr>
          </a:p>
        </p:txBody>
      </p:sp>
      <p:pic>
        <p:nvPicPr>
          <p:cNvPr id="2052" name="Picture 4" descr="Barbie tienerpop Dreamhouse Adventures op reis 30 cm">
            <a:extLst>
              <a:ext uri="{FF2B5EF4-FFF2-40B4-BE49-F238E27FC236}">
                <a16:creationId xmlns:a16="http://schemas.microsoft.com/office/drawing/2014/main" id="{CD255BF9-8407-45A4-BF19-2DDA2CB1E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9391" y="1161702"/>
            <a:ext cx="5442609" cy="544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681258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448058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FF8A895-EB32-42B3-AB2E-8C38378A5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1" y="359072"/>
            <a:ext cx="8708848" cy="48987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860" y="5555411"/>
            <a:ext cx="11342779" cy="914400"/>
          </a:xfrm>
        </p:spPr>
        <p:txBody>
          <a:bodyPr numCol="1">
            <a:normAutofit fontScale="90000"/>
          </a:bodyPr>
          <a:lstStyle/>
          <a:p>
            <a:r>
              <a:rPr lang="nl-NL" altLang="nl-NL" sz="8800" b="1" dirty="0"/>
              <a:t>ronde 7 ROTARY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85209" y="388189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0777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61: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Waar en wanneer is Rotary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international</a:t>
            </a:r>
            <a:r>
              <a:rPr lang="nl-NL" altLang="nl-NL" sz="3600" dirty="0">
                <a:solidFill>
                  <a:srgbClr val="002060"/>
                </a:solidFill>
              </a:rPr>
              <a:t> Opgericht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Amsterdam 1923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Montreal 1910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Chicago 1905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fuengirola</a:t>
            </a:r>
            <a:r>
              <a:rPr lang="nl-NL" altLang="nl-NL" sz="3200" dirty="0">
                <a:solidFill>
                  <a:srgbClr val="002060"/>
                </a:solidFill>
              </a:rPr>
              <a:t> 1912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517AA30-6227-4E99-AB10-2D359C4F3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8981" y="215660"/>
            <a:ext cx="4843294" cy="642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3535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568411"/>
            <a:ext cx="11216081" cy="6289589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heet de dijkgraaf van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Amstel, gooi en vecht ?</a:t>
            </a:r>
          </a:p>
          <a:p>
            <a:pPr algn="l"/>
            <a:r>
              <a:rPr lang="nl-NL" altLang="nl-NL" sz="2400" dirty="0">
                <a:solidFill>
                  <a:srgbClr val="002060"/>
                </a:solidFill>
              </a:rPr>
              <a:t>Hij/zij was bij ons op bezoek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Hetty klavers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Patrick </a:t>
            </a:r>
            <a:r>
              <a:rPr lang="nl-NL" altLang="nl-NL" sz="3200" dirty="0" err="1">
                <a:solidFill>
                  <a:srgbClr val="002060"/>
                </a:solidFill>
              </a:rPr>
              <a:t>poelmann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Kees jan de vet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Gerhard van den top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Wapen van het Waterschapschap Amstel, Gooi en Vecht">
            <a:extLst>
              <a:ext uri="{FF2B5EF4-FFF2-40B4-BE49-F238E27FC236}">
                <a16:creationId xmlns:a16="http://schemas.microsoft.com/office/drawing/2014/main" id="{F56FE967-ADC8-4362-92FD-0FD63908E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2068" y="273815"/>
            <a:ext cx="2024019" cy="25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B7A6F2F-4575-4021-A796-37E6A2739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355" y="3081934"/>
            <a:ext cx="6713005" cy="37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9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91" y="1300786"/>
            <a:ext cx="8277243" cy="2408650"/>
          </a:xfrm>
        </p:spPr>
        <p:txBody>
          <a:bodyPr numCol="1">
            <a:normAutofit fontScale="90000"/>
          </a:bodyPr>
          <a:lstStyle/>
          <a:p>
            <a:r>
              <a:rPr lang="nl-NL" altLang="nl-NL" sz="8800" b="1" dirty="0" err="1"/>
              <a:t>Pffff</a:t>
            </a:r>
            <a:r>
              <a:rPr lang="nl-NL" altLang="nl-NL" sz="8800" b="1" dirty="0"/>
              <a:t>…….</a:t>
            </a:r>
            <a:br>
              <a:rPr lang="nl-NL" altLang="nl-NL" sz="8800" b="1" dirty="0"/>
            </a:br>
            <a:r>
              <a:rPr lang="nl-NL" altLang="nl-NL" sz="8800" b="1" dirty="0"/>
              <a:t>even bijkomen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608" y="4606506"/>
            <a:ext cx="7078315" cy="1138686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ocktail, Oranje, Passievrucht">
            <a:extLst>
              <a:ext uri="{FF2B5EF4-FFF2-40B4-BE49-F238E27FC236}">
                <a16:creationId xmlns:a16="http://schemas.microsoft.com/office/drawing/2014/main" id="{71CA065F-307D-4B85-8E71-9AA668EB1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3923" y="3709435"/>
            <a:ext cx="4298686" cy="31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3288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922638"/>
            <a:ext cx="11216081" cy="5935362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het thema van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Onze club dit jaar ?</a:t>
            </a:r>
          </a:p>
          <a:p>
            <a:pPr algn="l"/>
            <a:endParaRPr lang="nl-NL" altLang="nl-NL" sz="36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Verbinden - Vertrouwen - vitaliteit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Vriendschap - verbinden - vertrouwen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Vitaliteit – verbinden - vriendschap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Handen uit de mouwen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0490A7E-CE2E-485F-9DA3-1B359BCB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9105" y="255558"/>
            <a:ext cx="6623170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108612" y="0"/>
            <a:ext cx="1873663" cy="195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320354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617415"/>
            <a:ext cx="11216081" cy="6240585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is geen </a:t>
            </a:r>
            <a:r>
              <a:rPr lang="nl-NL" altLang="nl-NL" sz="3600" dirty="0" err="1">
                <a:solidFill>
                  <a:srgbClr val="002060"/>
                </a:solidFill>
              </a:rPr>
              <a:t>founding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father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onze </a:t>
            </a:r>
            <a:r>
              <a:rPr lang="nl-NL" altLang="nl-NL" sz="3600" dirty="0" err="1">
                <a:solidFill>
                  <a:srgbClr val="002060"/>
                </a:solidFill>
              </a:rPr>
              <a:t>cluB</a:t>
            </a:r>
            <a:r>
              <a:rPr lang="nl-NL" altLang="nl-NL" sz="3600" dirty="0">
                <a:solidFill>
                  <a:srgbClr val="002060"/>
                </a:solidFill>
              </a:rPr>
              <a:t>, Maar is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er wel al heel lang bij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Jan schipper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Gerard knoop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Dick van der aart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Hans van vuurde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F38FD3F-C315-4F70-9794-572A74349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93" t="28236" r="24032" b="3972"/>
          <a:stretch/>
        </p:blipFill>
        <p:spPr>
          <a:xfrm>
            <a:off x="6504317" y="-27314"/>
            <a:ext cx="3227491" cy="688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5282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heten de eigenaren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aan-de-kade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Antonia en frank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Antonija</a:t>
            </a:r>
            <a:r>
              <a:rPr lang="nl-NL" altLang="nl-NL" sz="3200" dirty="0">
                <a:solidFill>
                  <a:srgbClr val="00B050"/>
                </a:solidFill>
              </a:rPr>
              <a:t> en frank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Antonija</a:t>
            </a:r>
            <a:r>
              <a:rPr lang="nl-NL" altLang="nl-NL" sz="3200" dirty="0">
                <a:solidFill>
                  <a:srgbClr val="002060"/>
                </a:solidFill>
              </a:rPr>
              <a:t> en frans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Antonia </a:t>
            </a:r>
            <a:r>
              <a:rPr lang="nl-NL" altLang="nl-NL" sz="3200">
                <a:solidFill>
                  <a:srgbClr val="002060"/>
                </a:solidFill>
              </a:rPr>
              <a:t>en frans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2E266F9-D68E-475E-9BBC-3C8BE67BD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9149" y="2785686"/>
            <a:ext cx="7767962" cy="33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5676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444843"/>
            <a:ext cx="11216081" cy="6413157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66: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Hoeveel botters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Heeft De stichting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huizer</a:t>
            </a:r>
            <a:r>
              <a:rPr lang="nl-NL" altLang="nl-NL" sz="3600" dirty="0">
                <a:solidFill>
                  <a:srgbClr val="002060"/>
                </a:solidFill>
              </a:rPr>
              <a:t> botters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3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                                 </a:t>
            </a:r>
            <a:r>
              <a:rPr lang="nl-NL" altLang="nl-NL" sz="1800" dirty="0">
                <a:solidFill>
                  <a:srgbClr val="002060"/>
                </a:solidFill>
              </a:rPr>
              <a:t>worden vaak door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5</a:t>
            </a:r>
            <a:r>
              <a:rPr lang="nl-NL" altLang="nl-NL" sz="3200" dirty="0">
                <a:solidFill>
                  <a:srgbClr val="002060"/>
                </a:solidFill>
              </a:rPr>
              <a:t>		                    </a:t>
            </a:r>
            <a:r>
              <a:rPr lang="nl-NL" altLang="nl-NL" sz="1800" dirty="0" err="1">
                <a:solidFill>
                  <a:srgbClr val="002060"/>
                </a:solidFill>
              </a:rPr>
              <a:t>rotary</a:t>
            </a:r>
            <a:r>
              <a:rPr lang="nl-NL" altLang="nl-NL" sz="1800" dirty="0">
                <a:solidFill>
                  <a:srgbClr val="002060"/>
                </a:solidFill>
              </a:rPr>
              <a:t> gebruikt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6				    </a:t>
            </a:r>
            <a:r>
              <a:rPr lang="nl-NL" altLang="nl-NL" dirty="0" err="1">
                <a:solidFill>
                  <a:srgbClr val="002060"/>
                </a:solidFill>
              </a:rPr>
              <a:t>gert</a:t>
            </a:r>
            <a:r>
              <a:rPr lang="nl-NL" altLang="nl-NL" dirty="0">
                <a:solidFill>
                  <a:srgbClr val="002060"/>
                </a:solidFill>
              </a:rPr>
              <a:t> jan schaap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EC43E76-DEC8-44E0-B0D8-0174C7539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0752" y="3128482"/>
            <a:ext cx="466725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3C2BC118-5435-4467-B45F-BFD44D7E5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878" y="329909"/>
            <a:ext cx="3752233" cy="375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18920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67: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Welke miljardair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Is lid van de </a:t>
            </a:r>
            <a:r>
              <a:rPr lang="nl-NL" altLang="nl-NL" sz="3600" dirty="0" err="1">
                <a:solidFill>
                  <a:srgbClr val="002060"/>
                </a:solidFill>
              </a:rPr>
              <a:t>rotary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Bill gates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Wladimir </a:t>
            </a:r>
            <a:r>
              <a:rPr lang="nl-NL" altLang="nl-NL" sz="3200" dirty="0" err="1">
                <a:solidFill>
                  <a:srgbClr val="002060"/>
                </a:solidFill>
              </a:rPr>
              <a:t>poetin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John de mol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Dagobert </a:t>
            </a:r>
            <a:r>
              <a:rPr lang="nl-NL" altLang="nl-NL" sz="3200" dirty="0" err="1">
                <a:solidFill>
                  <a:srgbClr val="002060"/>
                </a:solidFill>
              </a:rPr>
              <a:t>duck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E9DF5A2-53A0-4A20-AB7F-4E8EB30A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3147" y="367367"/>
            <a:ext cx="3237781" cy="61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8183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68: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Hoeveel </a:t>
            </a:r>
            <a:r>
              <a:rPr lang="nl-NL" altLang="nl-NL" sz="3600" dirty="0" err="1">
                <a:solidFill>
                  <a:srgbClr val="002060"/>
                </a:solidFill>
              </a:rPr>
              <a:t>rotary</a:t>
            </a:r>
            <a:r>
              <a:rPr lang="nl-NL" altLang="nl-NL" sz="3600" dirty="0">
                <a:solidFill>
                  <a:srgbClr val="002060"/>
                </a:solidFill>
              </a:rPr>
              <a:t> clubs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Heeft </a:t>
            </a:r>
            <a:r>
              <a:rPr lang="nl-NL" altLang="nl-NL" sz="3600" dirty="0" err="1">
                <a:solidFill>
                  <a:srgbClr val="002060"/>
                </a:solidFill>
              </a:rPr>
              <a:t>nederland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u="sng" dirty="0">
                <a:solidFill>
                  <a:srgbClr val="002060"/>
                </a:solidFill>
              </a:rPr>
              <a:t>+</a:t>
            </a:r>
            <a:r>
              <a:rPr lang="nl-NL" altLang="nl-NL" sz="3200" dirty="0">
                <a:solidFill>
                  <a:srgbClr val="002060"/>
                </a:solidFill>
              </a:rPr>
              <a:t> 450</a:t>
            </a:r>
          </a:p>
          <a:p>
            <a:pPr marL="971550" lvl="1" indent="-514350" algn="l">
              <a:buAutoNum type="alphaLcPeriod"/>
            </a:pPr>
            <a:r>
              <a:rPr lang="nl-NL" altLang="nl-NL" sz="3200" u="sng" dirty="0">
                <a:solidFill>
                  <a:srgbClr val="00B050"/>
                </a:solidFill>
              </a:rPr>
              <a:t>+</a:t>
            </a:r>
            <a:r>
              <a:rPr lang="nl-NL" altLang="nl-NL" sz="3200" dirty="0">
                <a:solidFill>
                  <a:srgbClr val="00B050"/>
                </a:solidFill>
              </a:rPr>
              <a:t> 500</a:t>
            </a:r>
          </a:p>
          <a:p>
            <a:pPr marL="971550" lvl="1" indent="-514350" algn="l">
              <a:buAutoNum type="alphaLcPeriod"/>
            </a:pPr>
            <a:r>
              <a:rPr lang="nl-NL" altLang="nl-NL" sz="3200" u="sng" dirty="0">
                <a:solidFill>
                  <a:srgbClr val="002060"/>
                </a:solidFill>
              </a:rPr>
              <a:t>+</a:t>
            </a:r>
            <a:r>
              <a:rPr lang="nl-NL" altLang="nl-NL" sz="3200" dirty="0">
                <a:solidFill>
                  <a:srgbClr val="002060"/>
                </a:solidFill>
              </a:rPr>
              <a:t> 550</a:t>
            </a:r>
          </a:p>
          <a:p>
            <a:pPr marL="971550" lvl="1" indent="-514350" algn="l">
              <a:buAutoNum type="alphaLcPeriod"/>
            </a:pPr>
            <a:r>
              <a:rPr lang="nl-NL" altLang="nl-NL" sz="3200" u="sng" dirty="0">
                <a:solidFill>
                  <a:srgbClr val="002060"/>
                </a:solidFill>
              </a:rPr>
              <a:t>+</a:t>
            </a:r>
            <a:r>
              <a:rPr lang="nl-NL" altLang="nl-NL" sz="3200" dirty="0">
                <a:solidFill>
                  <a:srgbClr val="002060"/>
                </a:solidFill>
              </a:rPr>
              <a:t> 600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istrictmap">
            <a:extLst>
              <a:ext uri="{FF2B5EF4-FFF2-40B4-BE49-F238E27FC236}">
                <a16:creationId xmlns:a16="http://schemas.microsoft.com/office/drawing/2014/main" id="{E2F8A16D-E419-4C41-B0BA-ECFF45006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3081" y="442579"/>
            <a:ext cx="5566526" cy="64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25500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69: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is de verdeling</a:t>
            </a:r>
          </a:p>
          <a:p>
            <a:pPr algn="l"/>
            <a:r>
              <a:rPr lang="nl-NL" altLang="nl-NL" sz="3600" u="sng" dirty="0">
                <a:solidFill>
                  <a:srgbClr val="FF0000"/>
                </a:solidFill>
              </a:rPr>
              <a:t>v / m</a:t>
            </a:r>
            <a:r>
              <a:rPr lang="nl-NL" altLang="nl-NL" sz="3600" dirty="0">
                <a:solidFill>
                  <a:srgbClr val="FF0000"/>
                </a:solidFill>
              </a:rPr>
              <a:t>  </a:t>
            </a:r>
            <a:r>
              <a:rPr lang="nl-NL" altLang="nl-NL" sz="3600" dirty="0">
                <a:solidFill>
                  <a:srgbClr val="002060"/>
                </a:solidFill>
              </a:rPr>
              <a:t>binnen onze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club per vandaag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 8 /17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 9 /16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10/15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11/14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4" descr="foto Helen Hofman">
            <a:extLst>
              <a:ext uri="{FF2B5EF4-FFF2-40B4-BE49-F238E27FC236}">
                <a16:creationId xmlns:a16="http://schemas.microsoft.com/office/drawing/2014/main" id="{FE56410D-8EBE-4F80-A40E-0C36CB203578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2158042" cy="215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7" name="AutoShape 8" descr="foto Evelien Schipper">
            <a:extLst>
              <a:ext uri="{FF2B5EF4-FFF2-40B4-BE49-F238E27FC236}">
                <a16:creationId xmlns:a16="http://schemas.microsoft.com/office/drawing/2014/main" id="{A05C940A-66C6-4F0C-9FD6-45BA70882A8B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1968260" cy="196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9B274D-EECA-44B9-8C18-4CD239622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04"/>
          <a:stretch/>
        </p:blipFill>
        <p:spPr>
          <a:xfrm>
            <a:off x="4668989" y="2070341"/>
            <a:ext cx="7498570" cy="455523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663801C-63E9-463D-9D45-D6026287B68F}"/>
              </a:ext>
            </a:extLst>
          </p:cNvPr>
          <p:cNvSpPr txBox="1"/>
          <p:nvPr/>
        </p:nvSpPr>
        <p:spPr>
          <a:xfrm>
            <a:off x="5541108" y="1297354"/>
            <a:ext cx="3845169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“ons erelid Bart meegerekend”</a:t>
            </a:r>
          </a:p>
        </p:txBody>
      </p:sp>
    </p:spTree>
    <p:extLst>
      <p:ext uri="{BB962C8B-B14F-4D97-AF65-F5344CB8AC3E}">
        <p14:creationId xmlns:p14="http://schemas.microsoft.com/office/powerpoint/2010/main" val="420319989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99" y="844687"/>
            <a:ext cx="1157904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70: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wordt volgend jaar 2020/2021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Voorzitter / president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Marjolein </a:t>
            </a:r>
            <a:r>
              <a:rPr lang="nl-NL" altLang="nl-NL" sz="3200" dirty="0" err="1">
                <a:solidFill>
                  <a:srgbClr val="002060"/>
                </a:solidFill>
              </a:rPr>
              <a:t>ronday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Alexander leidekker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Henk mos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Gertjan eekel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601931" y="-416899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0EE0B74-610C-465F-929B-D64CDD21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8794" y="1960361"/>
            <a:ext cx="1849134" cy="22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B4D5509-FB5F-4554-922E-07F35D20F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9893" y="4188232"/>
            <a:ext cx="1878035" cy="23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10F627D-7F98-40FA-A5B6-790A6EDC7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7"/>
          <a:stretch/>
        </p:blipFill>
        <p:spPr>
          <a:xfrm>
            <a:off x="10138783" y="1960359"/>
            <a:ext cx="1928218" cy="222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2E9F799-F6A5-4BAA-9073-AEF72FA01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7372" y="4188233"/>
            <a:ext cx="1928218" cy="241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14612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34D874-F61A-4EEB-AFAA-18E331682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25725"/>
          </a:xfrm>
        </p:spPr>
        <p:txBody>
          <a:bodyPr numCol="1">
            <a:normAutofit fontScale="90000"/>
          </a:bodyPr>
          <a:lstStyle/>
          <a:p>
            <a:br>
              <a:rPr lang="nl-NL" altLang="nl-NL" sz="4000" b="1" dirty="0"/>
            </a:br>
            <a:r>
              <a:rPr lang="nl-NL" altLang="nl-NL" sz="6000" b="1" dirty="0">
                <a:solidFill>
                  <a:srgbClr val="0070C0"/>
                </a:solidFill>
              </a:rPr>
              <a:t>hou je zoom aan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B34271-A039-4C1C-907A-042454E6EE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5946" y="1786855"/>
            <a:ext cx="11071654" cy="3498209"/>
          </a:xfrm>
        </p:spPr>
        <p:txBody>
          <a:bodyPr numCol="1">
            <a:normAutofit fontScale="77500" lnSpcReduction="20000"/>
          </a:bodyPr>
          <a:lstStyle/>
          <a:p>
            <a:pPr marL="0" indent="0">
              <a:buNone/>
            </a:pPr>
            <a:r>
              <a:rPr lang="nl-NL" altLang="nl-NL" sz="4800" b="1" dirty="0"/>
              <a:t>Stuur nu je </a:t>
            </a:r>
            <a:r>
              <a:rPr lang="nl-NL" altLang="nl-NL" sz="4800" b="1" u="sng" dirty="0"/>
              <a:t>totaal</a:t>
            </a:r>
          </a:p>
          <a:p>
            <a:pPr marL="0" indent="0">
              <a:buNone/>
            </a:pPr>
            <a:r>
              <a:rPr lang="nl-NL" altLang="nl-NL" sz="4800" b="1" dirty="0"/>
              <a:t>aantal behaalde punten </a:t>
            </a:r>
          </a:p>
          <a:p>
            <a:pPr marL="0" indent="0">
              <a:buNone/>
            </a:pPr>
            <a:r>
              <a:rPr lang="nl-NL" altLang="nl-NL" sz="4800" b="1" u="sng" dirty="0"/>
              <a:t>alleen per app </a:t>
            </a:r>
            <a:r>
              <a:rPr lang="nl-NL" altLang="nl-NL" sz="4800" b="1" dirty="0"/>
              <a:t>naar han</a:t>
            </a:r>
          </a:p>
          <a:p>
            <a:pPr marL="0" indent="0">
              <a:buNone/>
            </a:pPr>
            <a:r>
              <a:rPr lang="nl-NL" altLang="nl-NL" sz="4800" b="1" dirty="0"/>
              <a:t>06 515 97 693 </a:t>
            </a:r>
          </a:p>
          <a:p>
            <a:pPr marL="0" indent="0">
              <a:buNone/>
            </a:pPr>
            <a:r>
              <a:rPr lang="nl-NL" altLang="nl-NL" sz="4800" b="1" dirty="0"/>
              <a:t>deze quiz met plezier gemaakt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958C15A-9FED-4047-92C5-435D9F0D5707}"/>
              </a:ext>
            </a:extLst>
          </p:cNvPr>
          <p:cNvSpPr txBox="1">
            <a:spLocks/>
          </p:cNvSpPr>
          <p:nvPr/>
        </p:nvSpPr>
        <p:spPr>
          <a:xfrm>
            <a:off x="205947" y="5402509"/>
            <a:ext cx="9152238" cy="1132515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br>
              <a:rPr lang="nl-NL" altLang="nl-NL" sz="4000" b="1" dirty="0"/>
            </a:br>
            <a:r>
              <a:rPr lang="nl-NL" altLang="nl-NL" sz="6000" b="1" dirty="0">
                <a:solidFill>
                  <a:schemeClr val="accent3">
                    <a:lumMod val="75000"/>
                  </a:schemeClr>
                </a:solidFill>
              </a:rPr>
              <a:t>over 5 minuten de winnaar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58CA04B-8B80-43EE-987E-F55C3920B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816" y="1761687"/>
            <a:ext cx="4786184" cy="386118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C06D692-9C1A-434B-932C-166D0FCCE385}"/>
              </a:ext>
            </a:extLst>
          </p:cNvPr>
          <p:cNvSpPr txBox="1"/>
          <p:nvPr/>
        </p:nvSpPr>
        <p:spPr>
          <a:xfrm>
            <a:off x="8311978" y="5259896"/>
            <a:ext cx="3336325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Excursie naar Tongeren (B) 2019</a:t>
            </a:r>
          </a:p>
        </p:txBody>
      </p:sp>
    </p:spTree>
    <p:extLst>
      <p:ext uri="{BB962C8B-B14F-4D97-AF65-F5344CB8AC3E}">
        <p14:creationId xmlns:p14="http://schemas.microsoft.com/office/powerpoint/2010/main" val="259003153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uwerkrans, Krans, Accolade, Winnaar, Award, Badge">
            <a:extLst>
              <a:ext uri="{FF2B5EF4-FFF2-40B4-BE49-F238E27FC236}">
                <a16:creationId xmlns:a16="http://schemas.microsoft.com/office/drawing/2014/main" id="{89151D99-8592-4767-8F3B-4562F908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4627" y="81951"/>
            <a:ext cx="7861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6338" y="2571262"/>
            <a:ext cx="5244124" cy="1414142"/>
          </a:xfrm>
        </p:spPr>
        <p:txBody>
          <a:bodyPr numCol="1">
            <a:noAutofit/>
          </a:bodyPr>
          <a:lstStyle/>
          <a:p>
            <a:r>
              <a:rPr lang="nl-NL" altLang="nl-NL" sz="3600" b="1" dirty="0">
                <a:solidFill>
                  <a:srgbClr val="002060"/>
                </a:solidFill>
              </a:rPr>
              <a:t>en de winnaar is team</a:t>
            </a:r>
          </a:p>
          <a:p>
            <a:r>
              <a:rPr lang="nl-NL" altLang="nl-NL" sz="3600" b="1" dirty="0">
                <a:solidFill>
                  <a:srgbClr val="002060"/>
                </a:solidFill>
              </a:rPr>
              <a:t>Gertjan &amp; </a:t>
            </a:r>
            <a:r>
              <a:rPr lang="nl-NL" altLang="nl-NL" sz="3600" b="1" dirty="0" err="1">
                <a:solidFill>
                  <a:srgbClr val="002060"/>
                </a:solidFill>
              </a:rPr>
              <a:t>tonny</a:t>
            </a:r>
            <a:endParaRPr lang="nl-NL" altLang="nl-NL" sz="3600" b="1" dirty="0">
              <a:solidFill>
                <a:srgbClr val="002060"/>
              </a:solidFill>
            </a:endParaRPr>
          </a:p>
          <a:p>
            <a:r>
              <a:rPr lang="nl-NL" altLang="nl-NL" sz="3600" b="1" dirty="0">
                <a:solidFill>
                  <a:srgbClr val="002060"/>
                </a:solidFill>
              </a:rPr>
              <a:t>Met 54 punten</a:t>
            </a:r>
          </a:p>
          <a:p>
            <a:r>
              <a:rPr lang="nl-NL" altLang="nl-NL" sz="3600" b="1" dirty="0">
                <a:solidFill>
                  <a:srgbClr val="002060"/>
                </a:solidFill>
              </a:rPr>
              <a:t>gefeliciteerd</a:t>
            </a:r>
            <a:endParaRPr lang="nl-NL" altLang="nl-NL" sz="3200" b="1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66947" y="257673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DF0A900-F57D-4669-AF8C-8100025E64FE}"/>
              </a:ext>
            </a:extLst>
          </p:cNvPr>
          <p:cNvSpPr txBox="1"/>
          <p:nvPr/>
        </p:nvSpPr>
        <p:spPr>
          <a:xfrm>
            <a:off x="9229587" y="257673"/>
            <a:ext cx="2829465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© han landman 29/4/2020</a:t>
            </a:r>
          </a:p>
        </p:txBody>
      </p:sp>
    </p:spTree>
    <p:extLst>
      <p:ext uri="{BB962C8B-B14F-4D97-AF65-F5344CB8AC3E}">
        <p14:creationId xmlns:p14="http://schemas.microsoft.com/office/powerpoint/2010/main" val="4201405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28" y="1300785"/>
            <a:ext cx="6818196" cy="2509213"/>
          </a:xfrm>
        </p:spPr>
        <p:txBody>
          <a:bodyPr numCol="1">
            <a:normAutofit fontScale="90000"/>
          </a:bodyPr>
          <a:lstStyle/>
          <a:p>
            <a:r>
              <a:rPr lang="nl-NL" altLang="nl-NL" sz="8800" b="1" dirty="0"/>
              <a:t>Ronde 2 GESCHIEDENIS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58792" y="3886200"/>
            <a:ext cx="6952890" cy="1371599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919715" y="-320138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12C8F6E-ADEE-4B16-9158-711F7FE86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2375" y="2070339"/>
            <a:ext cx="4632097" cy="46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714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047262"/>
            <a:ext cx="11216081" cy="5064368"/>
          </a:xfrm>
        </p:spPr>
        <p:txBody>
          <a:bodyPr numCol="1">
            <a:normAutofit lnSpcReduction="1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11: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Hoe lang duurde de 80 jarige oorlog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werkelijk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68 jaar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79 jaar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80 jaar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81 jaar 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1B4AF0-F0F2-4007-80FB-41BB1D39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6565" y="2778825"/>
            <a:ext cx="3155710" cy="38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947619B-9771-4FF4-8997-6E7249CDF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6835" y="2778824"/>
            <a:ext cx="2772913" cy="38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35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035169"/>
            <a:ext cx="70788301" cy="29676885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was ooit de belangrijkste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vrouw in het oude </a:t>
            </a:r>
            <a:r>
              <a:rPr lang="nl-NL" altLang="nl-NL" sz="3600" dirty="0" err="1">
                <a:solidFill>
                  <a:srgbClr val="002060"/>
                </a:solidFill>
              </a:rPr>
              <a:t>egypte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nefertari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hatsjeptoet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cleopatra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nefertite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95E74F89-79F7-4A1D-88AD-00002EFB4C9C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599" y="3276599"/>
            <a:ext cx="1519687" cy="15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97A551C-34AA-4EA4-9841-9486A5E1A769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599" y="3276599"/>
            <a:ext cx="1923691" cy="192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86BFB536-3550-49B6-861F-C147D4E94C84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9C3298A-BA62-4D90-85F3-405ACDAE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2700" y="0"/>
            <a:ext cx="455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90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FFBB1-9DCC-481F-881B-6D27DFF3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008786"/>
          </a:xfrm>
        </p:spPr>
        <p:txBody>
          <a:bodyPr numCol="1"/>
          <a:lstStyle/>
          <a:p>
            <a:r>
              <a:rPr lang="nl-NL" altLang="nl-NL" dirty="0" err="1"/>
              <a:t>voo</a:t>
            </a:r>
            <a:endParaRPr lang="nl-NL" altLang="nl-NL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95F3CA30-2559-4762-B546-C1E3DAF67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316957"/>
              </p:ext>
            </p:extLst>
          </p:nvPr>
        </p:nvGraphicFramePr>
        <p:xfrm>
          <a:off x="367324" y="230697"/>
          <a:ext cx="11613662" cy="76037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8926">
                  <a:extLst>
                    <a:ext uri="{9D8B030D-6E8A-4147-A177-3AD203B41FA5}">
                      <a16:colId xmlns:a16="http://schemas.microsoft.com/office/drawing/2014/main" val="1462774242"/>
                    </a:ext>
                  </a:extLst>
                </a:gridCol>
                <a:gridCol w="1743591">
                  <a:extLst>
                    <a:ext uri="{9D8B030D-6E8A-4147-A177-3AD203B41FA5}">
                      <a16:colId xmlns:a16="http://schemas.microsoft.com/office/drawing/2014/main" val="2794997598"/>
                    </a:ext>
                  </a:extLst>
                </a:gridCol>
                <a:gridCol w="1460191">
                  <a:extLst>
                    <a:ext uri="{9D8B030D-6E8A-4147-A177-3AD203B41FA5}">
                      <a16:colId xmlns:a16="http://schemas.microsoft.com/office/drawing/2014/main" val="947387564"/>
                    </a:ext>
                  </a:extLst>
                </a:gridCol>
                <a:gridCol w="947045">
                  <a:extLst>
                    <a:ext uri="{9D8B030D-6E8A-4147-A177-3AD203B41FA5}">
                      <a16:colId xmlns:a16="http://schemas.microsoft.com/office/drawing/2014/main" val="814742878"/>
                    </a:ext>
                  </a:extLst>
                </a:gridCol>
                <a:gridCol w="2574609">
                  <a:extLst>
                    <a:ext uri="{9D8B030D-6E8A-4147-A177-3AD203B41FA5}">
                      <a16:colId xmlns:a16="http://schemas.microsoft.com/office/drawing/2014/main" val="3164443797"/>
                    </a:ext>
                  </a:extLst>
                </a:gridCol>
                <a:gridCol w="287499">
                  <a:extLst>
                    <a:ext uri="{9D8B030D-6E8A-4147-A177-3AD203B41FA5}">
                      <a16:colId xmlns:a16="http://schemas.microsoft.com/office/drawing/2014/main" val="1849386709"/>
                    </a:ext>
                  </a:extLst>
                </a:gridCol>
                <a:gridCol w="2299997">
                  <a:extLst>
                    <a:ext uri="{9D8B030D-6E8A-4147-A177-3AD203B41FA5}">
                      <a16:colId xmlns:a16="http://schemas.microsoft.com/office/drawing/2014/main" val="3736317743"/>
                    </a:ext>
                  </a:extLst>
                </a:gridCol>
                <a:gridCol w="1191804">
                  <a:extLst>
                    <a:ext uri="{9D8B030D-6E8A-4147-A177-3AD203B41FA5}">
                      <a16:colId xmlns:a16="http://schemas.microsoft.com/office/drawing/2014/main" val="4244874141"/>
                    </a:ext>
                  </a:extLst>
                </a:gridCol>
              </a:tblGrid>
              <a:tr h="1021489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altLang="nl-NL" sz="1400" u="none" strike="noStrike" dirty="0">
                          <a:effectLst/>
                        </a:rPr>
                        <a:t>NAAM:  </a:t>
                      </a:r>
                      <a:r>
                        <a:rPr lang="nl-NL" altLang="nl-NL" sz="1600" b="1" u="none" strike="noStrike" dirty="0">
                          <a:effectLst/>
                        </a:rPr>
                        <a:t>pieter en </a:t>
                      </a:r>
                      <a:r>
                        <a:rPr lang="nl-NL" altLang="nl-NL" sz="1600" b="1" u="none" strike="noStrike" dirty="0" err="1">
                          <a:effectLst/>
                        </a:rPr>
                        <a:t>miranda</a:t>
                      </a:r>
                      <a:endParaRPr lang="nl-NL" alt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nl-NL" alt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600" b="1" u="none" strike="noStrike" dirty="0">
                          <a:effectLst/>
                        </a:rPr>
                        <a:t>antwoorden aankruisen</a:t>
                      </a:r>
                      <a:r>
                        <a:rPr lang="nl-NL" altLang="nl-NL" sz="1100" u="none" strike="noStrike" dirty="0">
                          <a:effectLst/>
                        </a:rPr>
                        <a:t> 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totaal punten  </a:t>
                      </a:r>
                    </a:p>
                    <a:p>
                      <a:pPr algn="ctr" fontAlgn="b"/>
                      <a:endParaRPr lang="nl-NL" altLang="nl-NL" sz="1600" b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nl-NL" altLang="nl-NL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……… </a:t>
                      </a:r>
                      <a:endParaRPr lang="nl-NL" altLang="nl-NL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400" b="1" u="none" strike="noStrike" dirty="0">
                          <a:effectLst/>
                        </a:rPr>
                        <a:t>Dit formulier hebben jullie al per mail ontvangen </a:t>
                      </a:r>
                      <a:endParaRPr lang="nl-NL" alt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 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400" b="1" u="none" strike="noStrike" dirty="0">
                          <a:effectLst/>
                        </a:rPr>
                        <a:t>Leg dit formulier uitgeprint en met een pen erbij naast jullie laptop of computer </a:t>
                      </a:r>
                      <a:endParaRPr lang="nl-NL" alt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 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5061927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1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A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11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A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21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A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5524985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B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voorbeelden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B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B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1228960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 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C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C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C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5584008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D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D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D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8169752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7592238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2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A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12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A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22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A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4561122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B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B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B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1061916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C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C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C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5388472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D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D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D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3293484"/>
                  </a:ext>
                </a:extLst>
              </a:tr>
              <a:tr h="415275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0131965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3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A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13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A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23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A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77031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B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B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B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5992348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C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C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C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0153075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D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D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D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2460441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 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9098215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4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A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1d4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A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>
                          <a:effectLst/>
                        </a:rPr>
                        <a:t>24</a:t>
                      </a:r>
                      <a:endParaRPr lang="nl-NL" alt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altLang="nl-NL" sz="1100" u="none" strike="noStrike" dirty="0">
                          <a:effectLst/>
                        </a:rPr>
                        <a:t>A</a:t>
                      </a:r>
                      <a:endParaRPr lang="nl-NL" alt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1037572"/>
                  </a:ext>
                </a:extLst>
              </a:tr>
            </a:tbl>
          </a:graphicData>
        </a:graphic>
      </p:graphicFrame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E8B90371-2292-47CF-AB07-1712458A4259}"/>
              </a:ext>
            </a:extLst>
          </p:cNvPr>
          <p:cNvCxnSpPr>
            <a:cxnSpLocks/>
          </p:cNvCxnSpPr>
          <p:nvPr/>
        </p:nvCxnSpPr>
        <p:spPr>
          <a:xfrm flipH="1" flipV="1">
            <a:off x="1589420" y="1305236"/>
            <a:ext cx="109038" cy="1454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5519E4B9-1014-4C0B-A454-0633C1E896DF}"/>
              </a:ext>
            </a:extLst>
          </p:cNvPr>
          <p:cNvCxnSpPr>
            <a:cxnSpLocks/>
          </p:cNvCxnSpPr>
          <p:nvPr/>
        </p:nvCxnSpPr>
        <p:spPr>
          <a:xfrm flipH="1">
            <a:off x="2547111" y="1220266"/>
            <a:ext cx="1362443" cy="33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menigvuldigingsteken 2">
            <a:extLst>
              <a:ext uri="{FF2B5EF4-FFF2-40B4-BE49-F238E27FC236}">
                <a16:creationId xmlns:a16="http://schemas.microsoft.com/office/drawing/2014/main" id="{31AFA997-3D6F-4AC0-8DC5-409201010B4D}"/>
              </a:ext>
            </a:extLst>
          </p:cNvPr>
          <p:cNvSpPr/>
          <p:nvPr/>
        </p:nvSpPr>
        <p:spPr>
          <a:xfrm>
            <a:off x="2156711" y="1388067"/>
            <a:ext cx="390400" cy="3397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nl-NL" altLang="nl-NL"/>
          </a:p>
        </p:txBody>
      </p:sp>
      <p:sp>
        <p:nvSpPr>
          <p:cNvPr id="8" name="Vermenigvuldigingsteken 7">
            <a:extLst>
              <a:ext uri="{FF2B5EF4-FFF2-40B4-BE49-F238E27FC236}">
                <a16:creationId xmlns:a16="http://schemas.microsoft.com/office/drawing/2014/main" id="{D8883944-61DF-49FB-AD83-68B155F7A964}"/>
              </a:ext>
            </a:extLst>
          </p:cNvPr>
          <p:cNvSpPr/>
          <p:nvPr/>
        </p:nvSpPr>
        <p:spPr>
          <a:xfrm>
            <a:off x="2119352" y="3453033"/>
            <a:ext cx="390400" cy="3397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nl-NL" altLang="nl-NL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F8FF9045-C044-46D0-923D-AF8F2D8B7922}"/>
              </a:ext>
            </a:extLst>
          </p:cNvPr>
          <p:cNvCxnSpPr>
            <a:cxnSpLocks/>
          </p:cNvCxnSpPr>
          <p:nvPr/>
        </p:nvCxnSpPr>
        <p:spPr>
          <a:xfrm flipH="1">
            <a:off x="2455988" y="1122511"/>
            <a:ext cx="1529858" cy="2306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DACD77F5-9BBB-4832-BC57-97D4AC2FE051}"/>
              </a:ext>
            </a:extLst>
          </p:cNvPr>
          <p:cNvSpPr txBox="1"/>
          <p:nvPr/>
        </p:nvSpPr>
        <p:spPr>
          <a:xfrm rot="605770">
            <a:off x="3848957" y="2971122"/>
            <a:ext cx="6812827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nl-NL" altLang="nl-NL" sz="3200" dirty="0">
                <a:solidFill>
                  <a:srgbClr val="FF0000"/>
                </a:solidFill>
              </a:rPr>
              <a:t>voorbeeld formulier </a:t>
            </a:r>
          </a:p>
          <a:p>
            <a:pPr algn="ctr"/>
            <a:r>
              <a:rPr lang="nl-NL" altLang="nl-NL" sz="3200" dirty="0">
                <a:solidFill>
                  <a:srgbClr val="FF0000"/>
                </a:solidFill>
              </a:rPr>
              <a:t>deze kan je dus NIET uitprinten</a:t>
            </a:r>
          </a:p>
          <a:p>
            <a:pPr algn="ctr"/>
            <a:r>
              <a:rPr lang="nl-NL" altLang="nl-NL" sz="3200" dirty="0">
                <a:solidFill>
                  <a:srgbClr val="FF0000"/>
                </a:solidFill>
              </a:rPr>
              <a:t>in je mail vind je het </a:t>
            </a:r>
            <a:r>
              <a:rPr lang="nl-NL" altLang="nl-NL" sz="3200" dirty="0" err="1">
                <a:solidFill>
                  <a:srgbClr val="FF0000"/>
                </a:solidFill>
              </a:rPr>
              <a:t>deelname-formulier</a:t>
            </a:r>
            <a:endParaRPr lang="nl-NL" altLang="nl-NL" sz="3200" dirty="0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FBBA8CB-0EC3-4044-830D-057E1F307F76}"/>
              </a:ext>
            </a:extLst>
          </p:cNvPr>
          <p:cNvSpPr txBox="1"/>
          <p:nvPr/>
        </p:nvSpPr>
        <p:spPr>
          <a:xfrm rot="21218384">
            <a:off x="1617993" y="4854701"/>
            <a:ext cx="567223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2400" dirty="0">
                <a:solidFill>
                  <a:schemeClr val="accent6">
                    <a:lumMod val="50000"/>
                  </a:schemeClr>
                </a:solidFill>
              </a:rPr>
              <a:t>je kunt het eventueel ook gewoon op een </a:t>
            </a:r>
          </a:p>
          <a:p>
            <a:r>
              <a:rPr lang="nl-NL" altLang="nl-NL" sz="2400" dirty="0">
                <a:solidFill>
                  <a:schemeClr val="accent6">
                    <a:lumMod val="50000"/>
                  </a:schemeClr>
                </a:solidFill>
              </a:rPr>
              <a:t>vel papier schrijven: 1A-2B </a:t>
            </a:r>
            <a:r>
              <a:rPr lang="nl-NL" altLang="nl-NL" sz="2400" dirty="0" err="1">
                <a:solidFill>
                  <a:schemeClr val="accent6">
                    <a:lumMod val="50000"/>
                  </a:schemeClr>
                </a:solidFill>
              </a:rPr>
              <a:t>enz</a:t>
            </a:r>
            <a:endParaRPr lang="nl-NL" altLang="nl-NL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5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>
            <a:extLst>
              <a:ext uri="{FF2B5EF4-FFF2-40B4-BE49-F238E27FC236}">
                <a16:creationId xmlns:a16="http://schemas.microsoft.com/office/drawing/2014/main" id="{9275FD0A-3177-4DAF-9CD1-6B13CEC0E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799" y="240188"/>
            <a:ext cx="3809201" cy="195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FE52D8A-7703-4DA5-8E2E-9E36E4E8A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3517" y="487349"/>
            <a:ext cx="3716873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35992"/>
            <a:ext cx="11216081" cy="5972174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Welk vliegtuig vloog als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eerste over De </a:t>
            </a:r>
            <a:r>
              <a:rPr lang="nl-NL" altLang="nl-NL" sz="3600" dirty="0" err="1">
                <a:solidFill>
                  <a:srgbClr val="002060"/>
                </a:solidFill>
              </a:rPr>
              <a:t>atlantische</a:t>
            </a:r>
            <a:r>
              <a:rPr lang="nl-NL" altLang="nl-NL" sz="3600" dirty="0">
                <a:solidFill>
                  <a:srgbClr val="002060"/>
                </a:solidFill>
              </a:rPr>
              <a:t> oceaan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Spirit of st louis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uiver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</a:t>
            </a:r>
            <a:r>
              <a:rPr lang="nl-NL" altLang="nl-NL" sz="3200" dirty="0" err="1">
                <a:solidFill>
                  <a:srgbClr val="002060"/>
                </a:solidFill>
              </a:rPr>
              <a:t>connie</a:t>
            </a:r>
            <a:r>
              <a:rPr lang="nl-NL" altLang="nl-NL" sz="3200" dirty="0">
                <a:solidFill>
                  <a:srgbClr val="002060"/>
                </a:solidFill>
              </a:rPr>
              <a:t> (</a:t>
            </a:r>
            <a:r>
              <a:rPr lang="nl-NL" altLang="nl-NL" sz="3200" dirty="0" err="1">
                <a:solidFill>
                  <a:srgbClr val="002060"/>
                </a:solidFill>
              </a:rPr>
              <a:t>constellation</a:t>
            </a:r>
            <a:r>
              <a:rPr lang="nl-NL" altLang="nl-NL" sz="3200" dirty="0">
                <a:solidFill>
                  <a:srgbClr val="002060"/>
                </a:solidFill>
              </a:rPr>
              <a:t>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Fokker - g1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888892" y="284855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Lockheed L749A Constellation registratie N6022C van Trans World Airlines (TWA) op Heathrow (1954)">
            <a:extLst>
              <a:ext uri="{FF2B5EF4-FFF2-40B4-BE49-F238E27FC236}">
                <a16:creationId xmlns:a16="http://schemas.microsoft.com/office/drawing/2014/main" id="{1DAA1CDC-6259-467C-8617-E046B6E08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3517" y="2554274"/>
            <a:ext cx="3716873" cy="29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Klik hier voor een uitvergroting">
            <a:extLst>
              <a:ext uri="{FF2B5EF4-FFF2-40B4-BE49-F238E27FC236}">
                <a16:creationId xmlns:a16="http://schemas.microsoft.com/office/drawing/2014/main" id="{2AC24A18-3A0B-47F3-ABC5-730108CE7554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7" name="AutoShape 10" descr="Klik hier voor een uitvergroting">
            <a:extLst>
              <a:ext uri="{FF2B5EF4-FFF2-40B4-BE49-F238E27FC236}">
                <a16:creationId xmlns:a16="http://schemas.microsoft.com/office/drawing/2014/main" id="{232007B4-89B2-4F31-86AE-6C67B7A63AA1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8" name="AutoShape 12" descr="Klik hier voor een uitvergroting">
            <a:extLst>
              <a:ext uri="{FF2B5EF4-FFF2-40B4-BE49-F238E27FC236}">
                <a16:creationId xmlns:a16="http://schemas.microsoft.com/office/drawing/2014/main" id="{7475F093-F5A3-436F-92B5-D988DA083CCE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3086" name="Picture 14">
            <a:extLst>
              <a:ext uri="{FF2B5EF4-FFF2-40B4-BE49-F238E27FC236}">
                <a16:creationId xmlns:a16="http://schemas.microsoft.com/office/drawing/2014/main" id="{41E751F9-3C1C-4784-BFBB-5CB945AD4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799" y="4910406"/>
            <a:ext cx="3809201" cy="195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07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052423"/>
            <a:ext cx="11216081" cy="5624422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Op Welke datum begon ooit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koninginnedag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31 	januari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31 	augustus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30 	april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29 	juni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C76846A-9268-44EE-A036-855CD588E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1134" y="181155"/>
            <a:ext cx="4444928" cy="647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44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069675"/>
            <a:ext cx="11216081" cy="5555412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liep als eerste mens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Op de maan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Youri </a:t>
            </a:r>
            <a:r>
              <a:rPr lang="nl-NL" altLang="nl-NL" sz="3200" dirty="0" err="1">
                <a:solidFill>
                  <a:srgbClr val="002060"/>
                </a:solidFill>
              </a:rPr>
              <a:t>gagarin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John </a:t>
            </a:r>
            <a:r>
              <a:rPr lang="nl-NL" altLang="nl-NL" sz="3200" dirty="0" err="1">
                <a:solidFill>
                  <a:srgbClr val="002060"/>
                </a:solidFill>
              </a:rPr>
              <a:t>glenn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Wubbo </a:t>
            </a:r>
            <a:r>
              <a:rPr lang="nl-NL" altLang="nl-NL" sz="3200" dirty="0" err="1">
                <a:solidFill>
                  <a:srgbClr val="002060"/>
                </a:solidFill>
              </a:rPr>
              <a:t>ockels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Neil </a:t>
            </a:r>
            <a:r>
              <a:rPr lang="nl-NL" altLang="nl-NL" sz="3200" dirty="0" err="1">
                <a:solidFill>
                  <a:srgbClr val="002060"/>
                </a:solidFill>
              </a:rPr>
              <a:t>armstrong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Onze maan">
            <a:extLst>
              <a:ext uri="{FF2B5EF4-FFF2-40B4-BE49-F238E27FC236}">
                <a16:creationId xmlns:a16="http://schemas.microsoft.com/office/drawing/2014/main" id="{775F43D5-3019-442D-A33E-CFED6638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9037" y="2282899"/>
            <a:ext cx="4220890" cy="422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57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#Dorpsomroeper #Siepelmarkten">
            <a:extLst>
              <a:ext uri="{FF2B5EF4-FFF2-40B4-BE49-F238E27FC236}">
                <a16:creationId xmlns:a16="http://schemas.microsoft.com/office/drawing/2014/main" id="{4E4F2228-7F15-4E82-8AAA-6E31667D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1738" y="1808745"/>
            <a:ext cx="6620262" cy="467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071650"/>
            <a:ext cx="11216081" cy="578635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16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was de laatste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Huizer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Dorpsomrooper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endParaRPr lang="nl-NL" altLang="nl-NL" sz="2400" dirty="0">
              <a:solidFill>
                <a:srgbClr val="002060"/>
              </a:solidFill>
            </a:endParaRPr>
          </a:p>
          <a:p>
            <a:pPr algn="l"/>
            <a:r>
              <a:rPr lang="nl-NL" altLang="nl-NL" sz="2000" dirty="0">
                <a:solidFill>
                  <a:srgbClr val="002060"/>
                </a:solidFill>
              </a:rPr>
              <a:t>( Inderdaad met 2 </a:t>
            </a:r>
            <a:r>
              <a:rPr lang="nl-NL" altLang="nl-NL" sz="2000" dirty="0" err="1">
                <a:solidFill>
                  <a:srgbClr val="002060"/>
                </a:solidFill>
              </a:rPr>
              <a:t>oo’s</a:t>
            </a:r>
            <a:r>
              <a:rPr lang="nl-NL" altLang="nl-NL" sz="2000" dirty="0">
                <a:solidFill>
                  <a:srgbClr val="002060"/>
                </a:solidFill>
              </a:rPr>
              <a:t> 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Jaap plat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Nico </a:t>
            </a:r>
            <a:r>
              <a:rPr lang="nl-NL" altLang="nl-NL" sz="3200" dirty="0" err="1">
                <a:solidFill>
                  <a:srgbClr val="002060"/>
                </a:solidFill>
              </a:rPr>
              <a:t>kruyff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Haindrik</a:t>
            </a:r>
            <a:r>
              <a:rPr lang="nl-NL" altLang="nl-NL" sz="3200" dirty="0">
                <a:solidFill>
                  <a:srgbClr val="002060"/>
                </a:solidFill>
              </a:rPr>
              <a:t> van het </a:t>
            </a:r>
            <a:r>
              <a:rPr lang="nl-NL" altLang="nl-NL" sz="3200" dirty="0" err="1">
                <a:solidFill>
                  <a:srgbClr val="002060"/>
                </a:solidFill>
              </a:rPr>
              <a:t>noorderainde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Jaap bout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324169" y="-507544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56C8169-FCFC-434C-959F-6FCB4FCFAFDF}"/>
              </a:ext>
            </a:extLst>
          </p:cNvPr>
          <p:cNvSpPr txBox="1"/>
          <p:nvPr/>
        </p:nvSpPr>
        <p:spPr>
          <a:xfrm>
            <a:off x="7968343" y="6156960"/>
            <a:ext cx="4119153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deze omroeper is niet één van de namen !</a:t>
            </a:r>
          </a:p>
        </p:txBody>
      </p:sp>
    </p:spTree>
    <p:extLst>
      <p:ext uri="{BB962C8B-B14F-4D97-AF65-F5344CB8AC3E}">
        <p14:creationId xmlns:p14="http://schemas.microsoft.com/office/powerpoint/2010/main" val="3375549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Ronald Reagan:">
            <a:extLst>
              <a:ext uri="{FF2B5EF4-FFF2-40B4-BE49-F238E27FC236}">
                <a16:creationId xmlns:a16="http://schemas.microsoft.com/office/drawing/2014/main" id="{BC3BDC15-EC64-477C-A1F2-8A550CE18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3872" y="2136338"/>
            <a:ext cx="6539901" cy="448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59457"/>
            <a:ext cx="11216081" cy="536563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17: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Wanneer viel de </a:t>
            </a:r>
            <a:r>
              <a:rPr lang="nl-NL" altLang="nl-NL" sz="4000" dirty="0" err="1">
                <a:solidFill>
                  <a:srgbClr val="002060"/>
                </a:solidFill>
              </a:rPr>
              <a:t>berlijnse</a:t>
            </a:r>
            <a:r>
              <a:rPr lang="nl-NL" altLang="nl-NL" sz="4000" dirty="0">
                <a:solidFill>
                  <a:srgbClr val="002060"/>
                </a:solidFill>
              </a:rPr>
              <a:t> muur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1962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1979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1989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1992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9246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59457"/>
            <a:ext cx="11216081" cy="536563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18: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Wie hoort niet thuis in het rijtje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Charles de </a:t>
            </a:r>
            <a:r>
              <a:rPr lang="nl-NL" altLang="nl-NL" sz="3200" dirty="0" err="1">
                <a:solidFill>
                  <a:srgbClr val="002060"/>
                </a:solidFill>
              </a:rPr>
              <a:t>Gaulles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Boris </a:t>
            </a:r>
            <a:r>
              <a:rPr lang="nl-NL" altLang="nl-NL" sz="3200" dirty="0" err="1">
                <a:solidFill>
                  <a:srgbClr val="002060"/>
                </a:solidFill>
              </a:rPr>
              <a:t>johnson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Nigel </a:t>
            </a:r>
            <a:r>
              <a:rPr lang="nl-NL" altLang="nl-NL" sz="3200" dirty="0" err="1">
                <a:solidFill>
                  <a:srgbClr val="002060"/>
                </a:solidFill>
              </a:rPr>
              <a:t>farage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Willy brandt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? Vlag van de Raad van Europa en de Europese Unie">
            <a:extLst>
              <a:ext uri="{FF2B5EF4-FFF2-40B4-BE49-F238E27FC236}">
                <a16:creationId xmlns:a16="http://schemas.microsoft.com/office/drawing/2014/main" id="{37880387-1F89-4A07-AAFB-9975C5721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0030" y="3063649"/>
            <a:ext cx="5702245" cy="379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50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981" y="1035170"/>
            <a:ext cx="11216081" cy="582283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19: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ontdekte Australië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Abel </a:t>
            </a:r>
            <a:r>
              <a:rPr lang="nl-NL" altLang="nl-NL" sz="3200" dirty="0" err="1">
                <a:solidFill>
                  <a:srgbClr val="002060"/>
                </a:solidFill>
              </a:rPr>
              <a:t>tasman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James </a:t>
            </a:r>
            <a:r>
              <a:rPr lang="nl-NL" altLang="nl-NL" sz="3200" dirty="0" err="1">
                <a:solidFill>
                  <a:srgbClr val="002060"/>
                </a:solidFill>
              </a:rPr>
              <a:t>cook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Christopher </a:t>
            </a:r>
            <a:r>
              <a:rPr lang="nl-NL" altLang="nl-NL" sz="3200" dirty="0" err="1">
                <a:solidFill>
                  <a:srgbClr val="002060"/>
                </a:solidFill>
              </a:rPr>
              <a:t>columbus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Willem </a:t>
            </a:r>
            <a:r>
              <a:rPr lang="nl-NL" altLang="nl-NL" sz="3200" dirty="0" err="1">
                <a:solidFill>
                  <a:srgbClr val="002060"/>
                </a:solidFill>
              </a:rPr>
              <a:t>jansz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81860" y="-80883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 descr="Australië">
            <a:extLst>
              <a:ext uri="{FF2B5EF4-FFF2-40B4-BE49-F238E27FC236}">
                <a16:creationId xmlns:a16="http://schemas.microsoft.com/office/drawing/2014/main" id="{38B4A165-0D2D-4D6F-8297-F29C6C64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8021" y="2010707"/>
            <a:ext cx="4517732" cy="484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46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kia 3110 Classic Origineel">
            <a:extLst>
              <a:ext uri="{FF2B5EF4-FFF2-40B4-BE49-F238E27FC236}">
                <a16:creationId xmlns:a16="http://schemas.microsoft.com/office/drawing/2014/main" id="{3A1DCA06-FFAB-49EE-9E6F-84A152FD6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7717" y="367267"/>
            <a:ext cx="2457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was de uitvinder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de telefoon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Frits </a:t>
            </a:r>
            <a:r>
              <a:rPr lang="nl-NL" altLang="nl-NL" sz="3200" dirty="0" err="1">
                <a:solidFill>
                  <a:srgbClr val="002060"/>
                </a:solidFill>
              </a:rPr>
              <a:t>philips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Alexander </a:t>
            </a:r>
            <a:r>
              <a:rPr lang="nl-NL" altLang="nl-NL" sz="3200" dirty="0" err="1">
                <a:solidFill>
                  <a:srgbClr val="002060"/>
                </a:solidFill>
              </a:rPr>
              <a:t>graham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bell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Alfred </a:t>
            </a:r>
            <a:r>
              <a:rPr lang="nl-NL" altLang="nl-NL" sz="3200" dirty="0" err="1">
                <a:solidFill>
                  <a:srgbClr val="002060"/>
                </a:solidFill>
              </a:rPr>
              <a:t>einstein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Sukiaki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nokia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120505" y="-374468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Oude T 65 Telefoon - vintage retro ptt ericsson brocante">
            <a:extLst>
              <a:ext uri="{FF2B5EF4-FFF2-40B4-BE49-F238E27FC236}">
                <a16:creationId xmlns:a16="http://schemas.microsoft.com/office/drawing/2014/main" id="{83C23B39-CE86-4058-A6BC-244892597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/>
          <a:stretch/>
        </p:blipFill>
        <p:spPr>
          <a:xfrm>
            <a:off x="6757851" y="2002805"/>
            <a:ext cx="5020760" cy="464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514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za Giotto ligbed met wiel">
            <a:extLst>
              <a:ext uri="{FF2B5EF4-FFF2-40B4-BE49-F238E27FC236}">
                <a16:creationId xmlns:a16="http://schemas.microsoft.com/office/drawing/2014/main" id="{57CE0D1A-9E44-47B1-B21A-D7DEC516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5276" y="2778825"/>
            <a:ext cx="5986061" cy="44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5908" y="1112809"/>
            <a:ext cx="8770190" cy="2717320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En  weer</a:t>
            </a:r>
            <a:br>
              <a:rPr lang="nl-NL" altLang="nl-NL" sz="8800" b="1" dirty="0"/>
            </a:br>
            <a:r>
              <a:rPr lang="nl-NL" altLang="nl-NL" sz="8800" b="1" dirty="0"/>
              <a:t>even bijkomen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3322" y="3810586"/>
            <a:ext cx="6262776" cy="1468780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3263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741BB8B-9B54-4A24-881B-36C369F6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037" y="227336"/>
            <a:ext cx="6922299" cy="351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7721" y="1300785"/>
            <a:ext cx="5865961" cy="4282670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Ronde 3 geografie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4514" y="5365629"/>
            <a:ext cx="8522897" cy="1029783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697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75ED313-2909-4366-BD9A-36A75F0C6E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7264" r="1830" b="2034"/>
          <a:stretch/>
        </p:blipFill>
        <p:spPr>
          <a:xfrm>
            <a:off x="0" y="-117231"/>
            <a:ext cx="11861074" cy="6975231"/>
          </a:xfrm>
        </p:spPr>
      </p:pic>
      <p:pic>
        <p:nvPicPr>
          <p:cNvPr id="7" name="Afbeelding 6" descr="moe.gif">
            <a:extLst>
              <a:ext uri="{FF2B5EF4-FFF2-40B4-BE49-F238E27FC236}">
                <a16:creationId xmlns:a16="http://schemas.microsoft.com/office/drawing/2014/main" id="{673D6BFD-2BC8-48E9-9ED3-11E518D42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533894" y="-357843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7E85BBE-316B-492B-8D8B-515BE99BDE2E}"/>
              </a:ext>
            </a:extLst>
          </p:cNvPr>
          <p:cNvSpPr txBox="1"/>
          <p:nvPr/>
        </p:nvSpPr>
        <p:spPr>
          <a:xfrm>
            <a:off x="9875520" y="5081331"/>
            <a:ext cx="2316480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nl-NL" altLang="nl-NL" sz="3200" b="1" dirty="0"/>
              <a:t>WE GAAN ZO</a:t>
            </a:r>
          </a:p>
          <a:p>
            <a:pPr algn="ctr"/>
            <a:r>
              <a:rPr lang="nl-NL" altLang="nl-NL" sz="3200" b="1" dirty="0"/>
              <a:t>BEGINNEN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9667E3A-404D-47DE-922C-78F5CDFDADDD}"/>
              </a:ext>
            </a:extLst>
          </p:cNvPr>
          <p:cNvSpPr txBox="1"/>
          <p:nvPr/>
        </p:nvSpPr>
        <p:spPr>
          <a:xfrm>
            <a:off x="330925" y="132862"/>
            <a:ext cx="453024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2800" dirty="0">
                <a:solidFill>
                  <a:schemeClr val="bg1"/>
                </a:solidFill>
              </a:rPr>
              <a:t>multiple </a:t>
            </a:r>
            <a:r>
              <a:rPr lang="nl-NL" altLang="nl-NL" sz="2800" dirty="0" err="1">
                <a:solidFill>
                  <a:schemeClr val="bg1"/>
                </a:solidFill>
              </a:rPr>
              <a:t>choice</a:t>
            </a:r>
            <a:r>
              <a:rPr lang="nl-NL" altLang="nl-NL" sz="2800" dirty="0">
                <a:solidFill>
                  <a:schemeClr val="bg1"/>
                </a:solidFill>
              </a:rPr>
              <a:t> vragen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B4352DD-7A3E-424D-9B95-A5F5C940F369}"/>
              </a:ext>
            </a:extLst>
          </p:cNvPr>
          <p:cNvSpPr txBox="1"/>
          <p:nvPr/>
        </p:nvSpPr>
        <p:spPr>
          <a:xfrm>
            <a:off x="2641600" y="1483690"/>
            <a:ext cx="656492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b="1" dirty="0"/>
              <a:t>A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62BE620-1016-4B6B-B4CC-A5014A62899B}"/>
              </a:ext>
            </a:extLst>
          </p:cNvPr>
          <p:cNvSpPr txBox="1"/>
          <p:nvPr/>
        </p:nvSpPr>
        <p:spPr>
          <a:xfrm>
            <a:off x="2641600" y="1853022"/>
            <a:ext cx="336062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b="1" dirty="0"/>
              <a:t>B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BE734BB-AE7E-4FBD-9F2D-8E306A3179EE}"/>
              </a:ext>
            </a:extLst>
          </p:cNvPr>
          <p:cNvSpPr txBox="1"/>
          <p:nvPr/>
        </p:nvSpPr>
        <p:spPr>
          <a:xfrm>
            <a:off x="2641600" y="2222354"/>
            <a:ext cx="336062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b="1" dirty="0"/>
              <a:t>C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C67312A-1F18-41B2-B45D-DD7F505FDECE}"/>
              </a:ext>
            </a:extLst>
          </p:cNvPr>
          <p:cNvSpPr txBox="1"/>
          <p:nvPr/>
        </p:nvSpPr>
        <p:spPr>
          <a:xfrm>
            <a:off x="2969846" y="2961018"/>
            <a:ext cx="656492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92148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21: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de vlag van </a:t>
            </a:r>
            <a:r>
              <a:rPr lang="nl-NL" altLang="nl-NL" sz="3600" dirty="0" err="1">
                <a:solidFill>
                  <a:srgbClr val="002060"/>
                </a:solidFill>
              </a:rPr>
              <a:t>nieuw-zeeland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linksboven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rechtsboven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linksonder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rechtsonder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? Vlag van Engeland">
            <a:extLst>
              <a:ext uri="{FF2B5EF4-FFF2-40B4-BE49-F238E27FC236}">
                <a16:creationId xmlns:a16="http://schemas.microsoft.com/office/drawing/2014/main" id="{6C03F718-16FF-47A8-BE78-85797444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4857144" y="4519685"/>
            <a:ext cx="2858106" cy="15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? Vlag van Australië">
            <a:extLst>
              <a:ext uri="{FF2B5EF4-FFF2-40B4-BE49-F238E27FC236}">
                <a16:creationId xmlns:a16="http://schemas.microsoft.com/office/drawing/2014/main" id="{B1D66DEB-03BD-4462-97C1-596C2B6DE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144" y="2672103"/>
            <a:ext cx="2913262" cy="145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2DF8C45-969E-4F36-9BEB-1BB8F767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8746" y="2672103"/>
            <a:ext cx="2663363" cy="145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? Vlag van Guyana">
            <a:extLst>
              <a:ext uri="{FF2B5EF4-FFF2-40B4-BE49-F238E27FC236}">
                <a16:creationId xmlns:a16="http://schemas.microsoft.com/office/drawing/2014/main" id="{19A1E222-0F48-427F-9857-03BC8103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8126" y="4519684"/>
            <a:ext cx="2663362" cy="15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CADC9DF-2154-464B-B858-545AAF92BD98}"/>
              </a:ext>
            </a:extLst>
          </p:cNvPr>
          <p:cNvSpPr txBox="1"/>
          <p:nvPr/>
        </p:nvSpPr>
        <p:spPr>
          <a:xfrm flipH="1">
            <a:off x="8044102" y="4452083"/>
            <a:ext cx="333768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03B96C1-7D79-42A6-A3BF-D70260C0ECFB}"/>
              </a:ext>
            </a:extLst>
          </p:cNvPr>
          <p:cNvSpPr txBox="1"/>
          <p:nvPr/>
        </p:nvSpPr>
        <p:spPr>
          <a:xfrm>
            <a:off x="4402182" y="2577737"/>
            <a:ext cx="354705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a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2AEB755-3DDB-49A8-8D9A-210303EB7889}"/>
              </a:ext>
            </a:extLst>
          </p:cNvPr>
          <p:cNvSpPr txBox="1"/>
          <p:nvPr/>
        </p:nvSpPr>
        <p:spPr>
          <a:xfrm>
            <a:off x="8044103" y="2672103"/>
            <a:ext cx="344387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b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4872F9B-A2A1-4A51-B710-5FCBB20BC1CE}"/>
              </a:ext>
            </a:extLst>
          </p:cNvPr>
          <p:cNvSpPr txBox="1"/>
          <p:nvPr/>
        </p:nvSpPr>
        <p:spPr>
          <a:xfrm>
            <a:off x="4402183" y="4452083"/>
            <a:ext cx="486064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1079321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de langste rivier van de wereld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amazone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nijl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Jangtsekiang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mississippi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nijl">
            <a:extLst>
              <a:ext uri="{FF2B5EF4-FFF2-40B4-BE49-F238E27FC236}">
                <a16:creationId xmlns:a16="http://schemas.microsoft.com/office/drawing/2014/main" id="{8AF16945-58E3-488D-B519-C9C4CBE26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2601" y="2778825"/>
            <a:ext cx="59055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917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979BFED-5C73-4635-8955-DBFD08E1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407" y="3365667"/>
            <a:ext cx="3364301" cy="2523226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de hoofdstad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</a:t>
            </a:r>
            <a:r>
              <a:rPr lang="nl-NL" altLang="nl-NL" sz="3600" dirty="0" err="1">
                <a:solidFill>
                  <a:srgbClr val="002060"/>
                </a:solidFill>
              </a:rPr>
              <a:t>estland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skopje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vilnius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riga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talinn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4C8A610-DC5D-4D17-A254-E53C45D94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235" y="1522475"/>
            <a:ext cx="6556309" cy="4917232"/>
          </a:xfrm>
          <a:prstGeom prst="rect">
            <a:avLst/>
          </a:prstGeom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7547127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9309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908570"/>
            <a:ext cx="11216081" cy="594943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Op welke positie liggen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huizen - </a:t>
            </a:r>
            <a:r>
              <a:rPr lang="nl-NL" altLang="nl-NL" sz="3600" dirty="0" err="1">
                <a:solidFill>
                  <a:srgbClr val="002060"/>
                </a:solidFill>
              </a:rPr>
              <a:t>blaricum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Font typeface="Arial" panose="020B0604020202020204" pitchFamily="34" charset="0"/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50° 16’ NB – 5° 25 ’OL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52° 18’ NB – 5° 15 ’OL</a:t>
            </a:r>
          </a:p>
          <a:p>
            <a:pPr marL="971550" lvl="1" indent="-514350" algn="l">
              <a:buFont typeface="Arial" panose="020B0604020202020204" pitchFamily="34" charset="0"/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54° 20’ NB – 5° 30 ’OL</a:t>
            </a:r>
          </a:p>
          <a:p>
            <a:pPr marL="971550" lvl="1" indent="-514350" algn="l">
              <a:buFont typeface="Arial" panose="020B0604020202020204" pitchFamily="34" charset="0"/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56° 18’ NB – 5° 15 ’OL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7E3674-A996-45EC-8D1C-3C81A319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000" y="54000"/>
            <a:ext cx="5400000" cy="6750000"/>
          </a:xfrm>
          <a:prstGeom prst="rect">
            <a:avLst/>
          </a:prstGeom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324169" y="-266466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0373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Waar ligt de </a:t>
            </a:r>
            <a:r>
              <a:rPr lang="nl-NL" altLang="nl-NL" sz="3600" dirty="0" err="1">
                <a:solidFill>
                  <a:srgbClr val="002060"/>
                </a:solidFill>
              </a:rPr>
              <a:t>kilimanjaro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tanzania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Kenia (</a:t>
            </a:r>
            <a:r>
              <a:rPr lang="nl-NL" altLang="nl-NL" dirty="0">
                <a:solidFill>
                  <a:srgbClr val="002060"/>
                </a:solidFill>
              </a:rPr>
              <a:t>om de hoek bij marjolein</a:t>
            </a:r>
            <a:r>
              <a:rPr lang="nl-NL" altLang="nl-NL" sz="3200" dirty="0">
                <a:solidFill>
                  <a:srgbClr val="002060"/>
                </a:solidFill>
              </a:rPr>
              <a:t>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oeganda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nepal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F0480F2-DA7C-4563-AE8B-EC3143503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168" y="2536171"/>
            <a:ext cx="6340832" cy="43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86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26: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de hoofdstad van </a:t>
            </a:r>
            <a:r>
              <a:rPr lang="nl-NL" altLang="nl-NL" sz="3600" dirty="0" err="1">
                <a:solidFill>
                  <a:srgbClr val="002060"/>
                </a:solidFill>
              </a:rPr>
              <a:t>flevoland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Dronten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Almere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lelystad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urk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52D3AA7-E401-4788-8180-99F5F2E69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281" y="2778823"/>
            <a:ext cx="4209993" cy="297499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FD00C6-18C0-41E0-A742-C940BBD76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043" y="2778823"/>
            <a:ext cx="4209993" cy="29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42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27: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Hoeveel </a:t>
            </a:r>
            <a:r>
              <a:rPr lang="nl-NL" altLang="nl-NL" sz="3600" u="sng" dirty="0">
                <a:solidFill>
                  <a:srgbClr val="002060"/>
                </a:solidFill>
              </a:rPr>
              <a:t>bewoonde</a:t>
            </a:r>
            <a:r>
              <a:rPr lang="nl-NL" altLang="nl-NL" sz="3600" dirty="0">
                <a:solidFill>
                  <a:srgbClr val="002060"/>
                </a:solidFill>
              </a:rPr>
              <a:t> wadden-eilanden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heeft </a:t>
            </a:r>
            <a:r>
              <a:rPr lang="nl-NL" altLang="nl-NL" sz="3600" dirty="0" err="1">
                <a:solidFill>
                  <a:srgbClr val="002060"/>
                </a:solidFill>
              </a:rPr>
              <a:t>nederland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6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7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8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7A2B2A7-50FB-4D81-8AA2-022701D9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651" y="2568784"/>
            <a:ext cx="6199624" cy="412531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33EC223-05ED-411A-8534-A86462D99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328" y="3429000"/>
            <a:ext cx="3532967" cy="266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51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28: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hoog is de domtoren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</a:t>
            </a:r>
            <a:r>
              <a:rPr lang="nl-NL" altLang="nl-NL" sz="3600" dirty="0" err="1">
                <a:solidFill>
                  <a:srgbClr val="002060"/>
                </a:solidFill>
              </a:rPr>
              <a:t>utrecht</a:t>
            </a:r>
            <a:r>
              <a:rPr lang="nl-NL" altLang="nl-NL" sz="3600" dirty="0">
                <a:solidFill>
                  <a:srgbClr val="002060"/>
                </a:solidFill>
              </a:rPr>
              <a:t> ? </a:t>
            </a:r>
            <a:r>
              <a:rPr lang="nl-NL" altLang="nl-NL" sz="2400" dirty="0">
                <a:solidFill>
                  <a:srgbClr val="002060"/>
                </a:solidFill>
              </a:rPr>
              <a:t>(Met vlaggenmast)</a:t>
            </a:r>
          </a:p>
          <a:p>
            <a:pPr algn="l"/>
            <a:endParaRPr lang="nl-NL" altLang="nl-NL" sz="24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112 meter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110 meter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122 meter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120 meter 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5B3DB60-F14C-42F3-ACD8-EA26ADED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27" y="2365567"/>
            <a:ext cx="5451894" cy="409555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AFBCC75-BB69-4D63-A4B3-AD4D484F9D51}"/>
              </a:ext>
            </a:extLst>
          </p:cNvPr>
          <p:cNvSpPr txBox="1"/>
          <p:nvPr/>
        </p:nvSpPr>
        <p:spPr>
          <a:xfrm>
            <a:off x="6455509" y="3767015"/>
            <a:ext cx="3767014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nl-NL" altLang="nl-NL" b="1" dirty="0">
                <a:latin typeface="Baskerville Old Face" panose="02020602080505020303" pitchFamily="18" charset="0"/>
              </a:rPr>
              <a:t>Domtoren met middenschip en kerk, </a:t>
            </a:r>
          </a:p>
          <a:p>
            <a:pPr algn="ctr"/>
            <a:r>
              <a:rPr lang="nl-NL" altLang="nl-NL" b="1" dirty="0">
                <a:latin typeface="Baskerville Old Face" panose="02020602080505020303" pitchFamily="18" charset="0"/>
              </a:rPr>
              <a:t>dus nog van voor de storm in 1674</a:t>
            </a:r>
          </a:p>
        </p:txBody>
      </p:sp>
    </p:spTree>
    <p:extLst>
      <p:ext uri="{BB962C8B-B14F-4D97-AF65-F5344CB8AC3E}">
        <p14:creationId xmlns:p14="http://schemas.microsoft.com/office/powerpoint/2010/main" val="513003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29: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</a:t>
            </a:r>
            <a:r>
              <a:rPr lang="nl-NL" altLang="nl-NL" sz="3600" dirty="0" err="1">
                <a:solidFill>
                  <a:srgbClr val="002060"/>
                </a:solidFill>
              </a:rPr>
              <a:t>phohi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2000" dirty="0">
                <a:solidFill>
                  <a:srgbClr val="002060"/>
                </a:solidFill>
              </a:rPr>
              <a:t>(</a:t>
            </a:r>
            <a:r>
              <a:rPr lang="nl-NL" altLang="nl-NL" sz="2000" dirty="0" err="1">
                <a:solidFill>
                  <a:srgbClr val="002060"/>
                </a:solidFill>
              </a:rPr>
              <a:t>philips</a:t>
            </a:r>
            <a:r>
              <a:rPr lang="nl-NL" altLang="nl-NL" sz="2000" dirty="0">
                <a:solidFill>
                  <a:srgbClr val="002060"/>
                </a:solidFill>
              </a:rPr>
              <a:t> omroep Holland-Indië)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Was de Voorloper van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Radio </a:t>
            </a:r>
            <a:r>
              <a:rPr lang="nl-NL" altLang="nl-NL" sz="3200" dirty="0" err="1">
                <a:solidFill>
                  <a:srgbClr val="002060"/>
                </a:solidFill>
              </a:rPr>
              <a:t>veronica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avro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draadomroep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Wereld omroep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88707A1-B06F-4617-9B36-845DF37E2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663" y="0"/>
            <a:ext cx="5280462" cy="6858000"/>
          </a:xfrm>
          <a:prstGeom prst="rect">
            <a:avLst/>
          </a:prstGeom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423986" y="-475724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6223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Bad </a:t>
            </a:r>
            <a:r>
              <a:rPr lang="nl-NL" altLang="nl-NL" sz="3600" dirty="0" err="1">
                <a:solidFill>
                  <a:srgbClr val="002060"/>
                </a:solidFill>
              </a:rPr>
              <a:t>vilbel</a:t>
            </a:r>
            <a:r>
              <a:rPr lang="nl-NL" altLang="nl-NL" sz="3600" dirty="0">
                <a:solidFill>
                  <a:srgbClr val="002060"/>
                </a:solidFill>
              </a:rPr>
              <a:t> was de ‘</a:t>
            </a:r>
            <a:r>
              <a:rPr lang="nl-NL" altLang="nl-NL" sz="3600" dirty="0" err="1">
                <a:solidFill>
                  <a:srgbClr val="002060"/>
                </a:solidFill>
              </a:rPr>
              <a:t>zuster-gemeente</a:t>
            </a:r>
            <a:r>
              <a:rPr lang="nl-NL" altLang="nl-NL" sz="3600" dirty="0">
                <a:solidFill>
                  <a:srgbClr val="002060"/>
                </a:solidFill>
              </a:rPr>
              <a:t>’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huizen, maar waar ligt het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zwitserland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oostenrijk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luxemburg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duitsland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FBE53E6-F61F-4BE6-A1AD-2781F495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987" y="4079176"/>
            <a:ext cx="8003013" cy="20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94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494" y="771277"/>
            <a:ext cx="10121631" cy="1304013"/>
          </a:xfrm>
        </p:spPr>
        <p:txBody>
          <a:bodyPr numCol="1">
            <a:normAutofit fontScale="90000"/>
          </a:bodyPr>
          <a:lstStyle/>
          <a:p>
            <a:r>
              <a:rPr lang="nl-NL" altLang="nl-NL" sz="8800" b="1" dirty="0"/>
              <a:t> 1</a:t>
            </a:r>
            <a:r>
              <a:rPr lang="nl-NL" altLang="nl-NL" sz="8800" b="1" baseline="30000" dirty="0"/>
              <a:t>ste</a:t>
            </a:r>
            <a:r>
              <a:rPr lang="nl-NL" altLang="nl-NL" sz="8800" b="1" dirty="0"/>
              <a:t> THUIS-PUB-QUIZ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815" y="1900362"/>
            <a:ext cx="11129247" cy="4735569"/>
          </a:xfrm>
        </p:spPr>
        <p:txBody>
          <a:bodyPr numCol="1">
            <a:normAutofit fontScale="85000" lnSpcReduction="20000"/>
          </a:bodyPr>
          <a:lstStyle/>
          <a:p>
            <a:r>
              <a:rPr lang="nl-NL" altLang="nl-NL" sz="4800" b="1" dirty="0">
                <a:solidFill>
                  <a:srgbClr val="00B050"/>
                </a:solidFill>
              </a:rPr>
              <a:t>Per vraag 20 seconden bedenktijd</a:t>
            </a:r>
            <a:r>
              <a:rPr lang="nl-NL" altLang="nl-NL" sz="4800" dirty="0"/>
              <a:t>!</a:t>
            </a:r>
          </a:p>
          <a:p>
            <a:r>
              <a:rPr lang="nl-NL" altLang="nl-NL" sz="4800" dirty="0"/>
              <a:t>Er zijn 40 vragen voor de pauze &gt; </a:t>
            </a:r>
          </a:p>
          <a:p>
            <a:r>
              <a:rPr lang="nl-NL" altLang="nl-NL" sz="4800" dirty="0"/>
              <a:t>tijdsduur </a:t>
            </a:r>
            <a:r>
              <a:rPr lang="nl-NL" altLang="nl-NL" sz="4800" u="sng" dirty="0"/>
              <a:t>20</a:t>
            </a:r>
            <a:r>
              <a:rPr lang="nl-NL" altLang="nl-NL" sz="4800" dirty="0"/>
              <a:t> minuten</a:t>
            </a:r>
          </a:p>
          <a:p>
            <a:r>
              <a:rPr lang="nl-NL" altLang="nl-NL" sz="4800" dirty="0"/>
              <a:t>En 30 vragen na de pauze &gt; </a:t>
            </a:r>
          </a:p>
          <a:p>
            <a:r>
              <a:rPr lang="nl-NL" altLang="nl-NL" sz="4800" dirty="0"/>
              <a:t>tijdsduur </a:t>
            </a:r>
            <a:r>
              <a:rPr lang="nl-NL" altLang="nl-NL" sz="4800" u="sng" dirty="0"/>
              <a:t>15</a:t>
            </a:r>
            <a:r>
              <a:rPr lang="nl-NL" altLang="nl-NL" sz="4800" dirty="0"/>
              <a:t> minuten</a:t>
            </a:r>
          </a:p>
          <a:p>
            <a:r>
              <a:rPr lang="nl-NL" altLang="nl-NL" sz="4800" dirty="0"/>
              <a:t>Nakijken duurt met elkaar </a:t>
            </a:r>
            <a:r>
              <a:rPr lang="nl-NL" altLang="nl-NL" sz="4800" u="sng" dirty="0"/>
              <a:t>25</a:t>
            </a:r>
            <a:r>
              <a:rPr lang="nl-NL" altLang="nl-NL" sz="4800" dirty="0"/>
              <a:t> minuten</a:t>
            </a:r>
          </a:p>
          <a:p>
            <a:endParaRPr lang="nl-NL" altLang="nl-NL" sz="4800" dirty="0"/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781041" y="-314299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37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ode Wijn, Bril, Open Haard, Red, Wijn">
            <a:extLst>
              <a:ext uri="{FF2B5EF4-FFF2-40B4-BE49-F238E27FC236}">
                <a16:creationId xmlns:a16="http://schemas.microsoft.com/office/drawing/2014/main" id="{0CD1B10A-191E-447A-9BA3-D542497D2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4045" y="0"/>
            <a:ext cx="4228051" cy="32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23" y="2326890"/>
            <a:ext cx="11733901" cy="3141695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En weer door………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0558" y="3157268"/>
            <a:ext cx="8560429" cy="2587924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appuccino, Cup, Koffie Drinken, Drinken">
            <a:extLst>
              <a:ext uri="{FF2B5EF4-FFF2-40B4-BE49-F238E27FC236}">
                <a16:creationId xmlns:a16="http://schemas.microsoft.com/office/drawing/2014/main" id="{E9894ECF-B237-4A0E-9E63-A9E70872F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r="12968"/>
          <a:stretch/>
        </p:blipFill>
        <p:spPr>
          <a:xfrm>
            <a:off x="0" y="0"/>
            <a:ext cx="3658214" cy="329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1FF14FB0-9D6C-43C0-8D24-28EE62A1DE26}"/>
              </a:ext>
            </a:extLst>
          </p:cNvPr>
          <p:cNvSpPr txBox="1">
            <a:spLocks/>
          </p:cNvSpPr>
          <p:nvPr/>
        </p:nvSpPr>
        <p:spPr>
          <a:xfrm>
            <a:off x="138023" y="5468587"/>
            <a:ext cx="12053977" cy="110698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4800" dirty="0"/>
              <a:t>Koffie of wat anders over 10 vragen</a:t>
            </a:r>
          </a:p>
        </p:txBody>
      </p:sp>
    </p:spTree>
    <p:extLst>
      <p:ext uri="{BB962C8B-B14F-4D97-AF65-F5344CB8AC3E}">
        <p14:creationId xmlns:p14="http://schemas.microsoft.com/office/powerpoint/2010/main" val="4220393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ucovitaal Super Levertraan Vitamine A D Capsules">
            <a:extLst>
              <a:ext uri="{FF2B5EF4-FFF2-40B4-BE49-F238E27FC236}">
                <a16:creationId xmlns:a16="http://schemas.microsoft.com/office/drawing/2014/main" id="{F420DBB9-D744-4D87-A8FE-8E4C35D7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69004"/>
            <a:ext cx="3807305" cy="3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90173"/>
            <a:ext cx="8689976" cy="2860696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Ronde 4</a:t>
            </a:r>
            <a:br>
              <a:rPr lang="nl-NL" altLang="nl-NL" sz="8800" b="1" dirty="0"/>
            </a:br>
            <a:r>
              <a:rPr lang="nl-NL" altLang="nl-NL" sz="8800" b="1" dirty="0"/>
              <a:t>POLITIEK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5662" y="3886200"/>
            <a:ext cx="5382294" cy="1371599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143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981" y="1035170"/>
            <a:ext cx="11216081" cy="5822830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31: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was/is de langst zittende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Premier Van </a:t>
            </a:r>
            <a:r>
              <a:rPr lang="nl-NL" altLang="nl-NL" sz="3600" dirty="0" err="1">
                <a:solidFill>
                  <a:srgbClr val="002060"/>
                </a:solidFill>
              </a:rPr>
              <a:t>nederland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Mark </a:t>
            </a:r>
            <a:r>
              <a:rPr lang="nl-NL" altLang="nl-NL" sz="3200" dirty="0" err="1">
                <a:solidFill>
                  <a:srgbClr val="002060"/>
                </a:solidFill>
              </a:rPr>
              <a:t>rutte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Ruud </a:t>
            </a:r>
            <a:r>
              <a:rPr lang="nl-NL" altLang="nl-NL" sz="3200" dirty="0" err="1">
                <a:solidFill>
                  <a:srgbClr val="002060"/>
                </a:solidFill>
              </a:rPr>
              <a:t>lubbers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Wim kok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Dries van </a:t>
            </a:r>
            <a:r>
              <a:rPr lang="nl-NL" altLang="nl-NL" sz="3200" dirty="0" err="1">
                <a:solidFill>
                  <a:srgbClr val="002060"/>
                </a:solidFill>
              </a:rPr>
              <a:t>agt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5237698" y="2242868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ries van Agt">
            <a:extLst>
              <a:ext uri="{FF2B5EF4-FFF2-40B4-BE49-F238E27FC236}">
                <a16:creationId xmlns:a16="http://schemas.microsoft.com/office/drawing/2014/main" id="{C656A13F-BCB4-4129-BF98-1712116E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94227" y="4123426"/>
            <a:ext cx="2097773" cy="273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uud Lubbers">
            <a:extLst>
              <a:ext uri="{FF2B5EF4-FFF2-40B4-BE49-F238E27FC236}">
                <a16:creationId xmlns:a16="http://schemas.microsoft.com/office/drawing/2014/main" id="{4DFF4D65-931A-4127-A334-84AB3192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5806" y="1349491"/>
            <a:ext cx="2198419" cy="273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Wim Kok">
            <a:extLst>
              <a:ext uri="{FF2B5EF4-FFF2-40B4-BE49-F238E27FC236}">
                <a16:creationId xmlns:a16="http://schemas.microsoft.com/office/drawing/2014/main" id="{B6031D28-B8A4-40A1-A8FA-E276C2AB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5807" y="4079175"/>
            <a:ext cx="2198419" cy="27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Mark Rutte">
            <a:extLst>
              <a:ext uri="{FF2B5EF4-FFF2-40B4-BE49-F238E27FC236}">
                <a16:creationId xmlns:a16="http://schemas.microsoft.com/office/drawing/2014/main" id="{C0B80E4D-2763-4180-995C-B8FDB2E5A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94227" y="1349491"/>
            <a:ext cx="2097773" cy="27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93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hoort in dit rijtje niet thuis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Janny bakker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Jaap </a:t>
            </a:r>
            <a:r>
              <a:rPr lang="nl-NL" altLang="nl-NL" sz="3200" dirty="0" err="1">
                <a:solidFill>
                  <a:srgbClr val="002060"/>
                </a:solidFill>
              </a:rPr>
              <a:t>kos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Margot </a:t>
            </a:r>
            <a:r>
              <a:rPr lang="nl-NL" altLang="nl-NL" sz="3200" dirty="0" err="1">
                <a:solidFill>
                  <a:srgbClr val="002060"/>
                </a:solidFill>
              </a:rPr>
              <a:t>dierick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Jos </a:t>
            </a:r>
            <a:r>
              <a:rPr lang="nl-NL" altLang="nl-NL" sz="3200" dirty="0" err="1">
                <a:solidFill>
                  <a:srgbClr val="002060"/>
                </a:solidFill>
              </a:rPr>
              <a:t>verdier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2FAD0A1-7BE8-462A-90FB-91C66893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0" y="2981325"/>
            <a:ext cx="74295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35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ie Slob.">
            <a:extLst>
              <a:ext uri="{FF2B5EF4-FFF2-40B4-BE49-F238E27FC236}">
                <a16:creationId xmlns:a16="http://schemas.microsoft.com/office/drawing/2014/main" id="{AB65059F-7871-4612-8432-C7168D90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9578" y="1104178"/>
            <a:ext cx="2658108" cy="26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ora van Nieuwenhuizen.">
            <a:extLst>
              <a:ext uri="{FF2B5EF4-FFF2-40B4-BE49-F238E27FC236}">
                <a16:creationId xmlns:a16="http://schemas.microsoft.com/office/drawing/2014/main" id="{B37B85EA-4E98-46B2-A8D1-AC8704B35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4" t="-824" r="22301" b="1744"/>
          <a:stretch/>
        </p:blipFill>
        <p:spPr>
          <a:xfrm>
            <a:off x="8984686" y="3641573"/>
            <a:ext cx="2658106" cy="27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is de minister van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medische zorg ?</a:t>
            </a:r>
          </a:p>
          <a:p>
            <a:pPr algn="l"/>
            <a:r>
              <a:rPr lang="nl-NL" altLang="nl-NL" sz="2400" dirty="0">
                <a:solidFill>
                  <a:srgbClr val="002060"/>
                </a:solidFill>
              </a:rPr>
              <a:t>(</a:t>
            </a:r>
            <a:r>
              <a:rPr lang="nl-NL" altLang="nl-NL" sz="2400" dirty="0" err="1">
                <a:solidFill>
                  <a:srgbClr val="002060"/>
                </a:solidFill>
              </a:rPr>
              <a:t>oa</a:t>
            </a:r>
            <a:r>
              <a:rPr lang="nl-NL" altLang="nl-NL" sz="2400" dirty="0">
                <a:solidFill>
                  <a:srgbClr val="002060"/>
                </a:solidFill>
              </a:rPr>
              <a:t> Corona)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Arie slob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Martin van rijn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Hugo de jonge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Cora van nieuwenhuizen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455680" y="-285236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Martin van Rijn.">
            <a:extLst>
              <a:ext uri="{FF2B5EF4-FFF2-40B4-BE49-F238E27FC236}">
                <a16:creationId xmlns:a16="http://schemas.microsoft.com/office/drawing/2014/main" id="{B75FA853-8D56-49E9-BECE-62514D354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3478" y="1104179"/>
            <a:ext cx="2393900" cy="265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ugo de Jonge.">
            <a:extLst>
              <a:ext uri="{FF2B5EF4-FFF2-40B4-BE49-F238E27FC236}">
                <a16:creationId xmlns:a16="http://schemas.microsoft.com/office/drawing/2014/main" id="{87675261-B89F-4883-8BCD-9468FC5F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9578" y="3762287"/>
            <a:ext cx="2393900" cy="26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644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heet de burgemeester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</a:t>
            </a:r>
            <a:r>
              <a:rPr lang="nl-NL" altLang="nl-NL" sz="3600" dirty="0" err="1">
                <a:solidFill>
                  <a:srgbClr val="002060"/>
                </a:solidFill>
              </a:rPr>
              <a:t>blaricum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Joan de zwart-</a:t>
            </a:r>
            <a:r>
              <a:rPr lang="nl-NL" altLang="nl-NL" sz="3200" dirty="0" err="1">
                <a:solidFill>
                  <a:srgbClr val="002060"/>
                </a:solidFill>
              </a:rPr>
              <a:t>bloch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Gerard knoop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Annemarie kennis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Liesbeth </a:t>
            </a:r>
            <a:r>
              <a:rPr lang="nl-NL" altLang="nl-NL" sz="3200" dirty="0" err="1">
                <a:solidFill>
                  <a:srgbClr val="002060"/>
                </a:solidFill>
              </a:rPr>
              <a:t>boersen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533894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485B508-F7BD-4998-A6A9-5DB4D83B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993780"/>
            <a:ext cx="4894053" cy="45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8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heet de koning(in)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</a:t>
            </a:r>
            <a:r>
              <a:rPr lang="nl-NL" altLang="nl-NL" sz="3600" dirty="0" err="1">
                <a:solidFill>
                  <a:srgbClr val="002060"/>
                </a:solidFill>
              </a:rPr>
              <a:t>denemarken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Karel xvi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Margrethe</a:t>
            </a:r>
            <a:r>
              <a:rPr lang="nl-NL" altLang="nl-NL" sz="3200" dirty="0">
                <a:solidFill>
                  <a:srgbClr val="002060"/>
                </a:solidFill>
              </a:rPr>
              <a:t> ii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Harald v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filip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ED6D01-54ED-48DB-8A8B-937BE6A6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2945" y="2333781"/>
            <a:ext cx="1728029" cy="25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rald V van Noorwegen in 2013.">
            <a:extLst>
              <a:ext uri="{FF2B5EF4-FFF2-40B4-BE49-F238E27FC236}">
                <a16:creationId xmlns:a16="http://schemas.microsoft.com/office/drawing/2014/main" id="{E71E9436-D3FD-4B49-9975-73656F2F6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453" y="1320565"/>
            <a:ext cx="1895458" cy="22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7A91F15-6915-49EA-A7E9-447FA3AAD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454" y="3825483"/>
            <a:ext cx="1921720" cy="220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ning Filip in september 2013">
            <a:extLst>
              <a:ext uri="{FF2B5EF4-FFF2-40B4-BE49-F238E27FC236}">
                <a16:creationId xmlns:a16="http://schemas.microsoft.com/office/drawing/2014/main" id="{059B95D6-80AA-465D-BA08-8337EA343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7009" y="2333781"/>
            <a:ext cx="1691365" cy="25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341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36: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Huidige zetels in de tweede kamer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juist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Pvda</a:t>
            </a:r>
            <a:r>
              <a:rPr lang="nl-NL" altLang="nl-NL" sz="3200" dirty="0">
                <a:solidFill>
                  <a:srgbClr val="002060"/>
                </a:solidFill>
              </a:rPr>
              <a:t>             	12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Cda</a:t>
            </a:r>
            <a:r>
              <a:rPr lang="nl-NL" altLang="nl-NL" sz="3200" dirty="0">
                <a:solidFill>
                  <a:srgbClr val="002060"/>
                </a:solidFill>
              </a:rPr>
              <a:t>               	22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Vvd</a:t>
            </a:r>
            <a:r>
              <a:rPr lang="nl-NL" altLang="nl-NL" sz="3200" dirty="0">
                <a:solidFill>
                  <a:srgbClr val="002060"/>
                </a:solidFill>
              </a:rPr>
              <a:t> 	      	        32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Groen links   42</a:t>
            </a:r>
          </a:p>
        </p:txBody>
      </p:sp>
      <p:pic>
        <p:nvPicPr>
          <p:cNvPr id="3074" name="Picture 2" descr="Foto VVD Fractievoorzitter Klaas Dijkhoff">
            <a:extLst>
              <a:ext uri="{FF2B5EF4-FFF2-40B4-BE49-F238E27FC236}">
                <a16:creationId xmlns:a16="http://schemas.microsoft.com/office/drawing/2014/main" id="{808A3B8B-A12D-4179-8685-B03D0BF92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2998" y="3725224"/>
            <a:ext cx="2195543" cy="262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to VVD Fractievoorzitter Klaas Dijkhoff">
            <a:extLst>
              <a:ext uri="{FF2B5EF4-FFF2-40B4-BE49-F238E27FC236}">
                <a16:creationId xmlns:a16="http://schemas.microsoft.com/office/drawing/2014/main" id="{A720358C-3EDE-4F55-9F23-7AEED14B9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1299" y="2627453"/>
            <a:ext cx="2195542" cy="219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oto VVD Fractievoorzitter Klaas Dijkhoff">
            <a:extLst>
              <a:ext uri="{FF2B5EF4-FFF2-40B4-BE49-F238E27FC236}">
                <a16:creationId xmlns:a16="http://schemas.microsoft.com/office/drawing/2014/main" id="{CE1802E1-931A-4E89-A406-A476ED14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0042" y="2982190"/>
            <a:ext cx="3445764" cy="38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oto VVD Fractievoorzitter Klaas Dijkhoff">
            <a:extLst>
              <a:ext uri="{FF2B5EF4-FFF2-40B4-BE49-F238E27FC236}">
                <a16:creationId xmlns:a16="http://schemas.microsoft.com/office/drawing/2014/main" id="{1072756B-4536-4626-B6F0-6A8EAEC3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1299" y="5177732"/>
            <a:ext cx="3267250" cy="9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moe.gif">
            <a:extLst>
              <a:ext uri="{FF2B5EF4-FFF2-40B4-BE49-F238E27FC236}">
                <a16:creationId xmlns:a16="http://schemas.microsoft.com/office/drawing/2014/main" id="{3B4C3439-75EE-45C9-9078-D654BA663C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437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37: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is de voorzitter van de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europese</a:t>
            </a:r>
            <a:r>
              <a:rPr lang="nl-NL" altLang="nl-NL" sz="3600" dirty="0">
                <a:solidFill>
                  <a:srgbClr val="002060"/>
                </a:solidFill>
              </a:rPr>
              <a:t> commissie ?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Frans </a:t>
            </a:r>
            <a:r>
              <a:rPr lang="nl-NL" altLang="nl-NL" sz="3200" dirty="0" err="1">
                <a:solidFill>
                  <a:srgbClr val="002060"/>
                </a:solidFill>
              </a:rPr>
              <a:t>timmermans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Jean </a:t>
            </a:r>
            <a:r>
              <a:rPr lang="nl-NL" altLang="nl-NL" sz="3200" dirty="0" err="1">
                <a:solidFill>
                  <a:srgbClr val="002060"/>
                </a:solidFill>
              </a:rPr>
              <a:t>claude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juncker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Elisa </a:t>
            </a:r>
            <a:r>
              <a:rPr lang="nl-NL" altLang="nl-NL" sz="3200" dirty="0" err="1">
                <a:solidFill>
                  <a:srgbClr val="002060"/>
                </a:solidFill>
              </a:rPr>
              <a:t>ferreira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Ursula </a:t>
            </a:r>
            <a:r>
              <a:rPr lang="nl-NL" altLang="nl-NL" sz="3200" dirty="0" err="1">
                <a:solidFill>
                  <a:srgbClr val="002060"/>
                </a:solidFill>
              </a:rPr>
              <a:t>von</a:t>
            </a:r>
            <a:r>
              <a:rPr lang="nl-NL" altLang="nl-NL" sz="3200" dirty="0">
                <a:solidFill>
                  <a:srgbClr val="002060"/>
                </a:solidFill>
              </a:rPr>
              <a:t> der </a:t>
            </a:r>
            <a:r>
              <a:rPr lang="nl-NL" altLang="nl-NL" sz="3200" dirty="0" err="1">
                <a:solidFill>
                  <a:srgbClr val="002060"/>
                </a:solidFill>
              </a:rPr>
              <a:t>leyen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D55CC08-C2A9-44CD-89D1-96AE9359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2233613"/>
            <a:ext cx="6361420" cy="442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225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38: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Vanaf welke leeftijd mag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je stemmen In </a:t>
            </a:r>
            <a:r>
              <a:rPr lang="nl-NL" altLang="nl-NL" sz="3600" dirty="0" err="1">
                <a:solidFill>
                  <a:srgbClr val="002060"/>
                </a:solidFill>
              </a:rPr>
              <a:t>nederland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16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18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21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23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946110" y="-164123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9436197-EC01-4A5B-BB7E-A06289A26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6338" y="2314892"/>
            <a:ext cx="5815937" cy="43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585" y="1300785"/>
            <a:ext cx="8919713" cy="3204103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Ronde 1</a:t>
            </a:r>
            <a:br>
              <a:rPr lang="nl-NL" altLang="nl-NL" sz="8800" b="1" dirty="0"/>
            </a:br>
            <a:r>
              <a:rPr lang="nl-NL" altLang="nl-NL" sz="8800" b="1" dirty="0"/>
              <a:t>SPORT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28" y="4504888"/>
            <a:ext cx="9782355" cy="1300785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Melk, Glas, Vers, Gezonde, Drinken">
            <a:extLst>
              <a:ext uri="{FF2B5EF4-FFF2-40B4-BE49-F238E27FC236}">
                <a16:creationId xmlns:a16="http://schemas.microsoft.com/office/drawing/2014/main" id="{B6D46601-AE29-4CEF-8761-955EA3128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2977" y="3258987"/>
            <a:ext cx="4095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897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39: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welke partij is </a:t>
            </a:r>
            <a:r>
              <a:rPr lang="nl-NL" altLang="nl-NL" sz="3600" dirty="0" err="1">
                <a:solidFill>
                  <a:srgbClr val="002060"/>
                </a:solidFill>
              </a:rPr>
              <a:t>pim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fortuyn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Nooit lid geweest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Partij van de arbeid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Leefbaar </a:t>
            </a:r>
            <a:r>
              <a:rPr lang="nl-NL" altLang="nl-NL" sz="3200" dirty="0" err="1">
                <a:solidFill>
                  <a:srgbClr val="002060"/>
                </a:solidFill>
              </a:rPr>
              <a:t>nederland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Vvd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cda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Pim Fortuyn op 4 mei 2002 (Foto: Roy Beusker)">
            <a:extLst>
              <a:ext uri="{FF2B5EF4-FFF2-40B4-BE49-F238E27FC236}">
                <a16:creationId xmlns:a16="http://schemas.microsoft.com/office/drawing/2014/main" id="{FD387AAE-763B-4317-8B0F-5D996499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177" y="2245564"/>
            <a:ext cx="3424384" cy="46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697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zou de nieuwe gemeente huizen - </a:t>
            </a:r>
            <a:r>
              <a:rPr lang="nl-NL" altLang="nl-NL" sz="3600" dirty="0" err="1">
                <a:solidFill>
                  <a:srgbClr val="002060"/>
                </a:solidFill>
              </a:rPr>
              <a:t>blaricum</a:t>
            </a:r>
            <a:r>
              <a:rPr lang="nl-NL" altLang="nl-NL" sz="3600" dirty="0">
                <a:solidFill>
                  <a:srgbClr val="002060"/>
                </a:solidFill>
              </a:rPr>
              <a:t> - Eemnes - laren na de fusie met </a:t>
            </a:r>
            <a:r>
              <a:rPr lang="nl-NL" altLang="nl-NL" sz="3600" dirty="0" err="1">
                <a:solidFill>
                  <a:srgbClr val="002060"/>
                </a:solidFill>
              </a:rPr>
              <a:t>hlversum</a:t>
            </a:r>
            <a:r>
              <a:rPr lang="nl-NL" altLang="nl-NL" sz="3600" dirty="0">
                <a:solidFill>
                  <a:srgbClr val="002060"/>
                </a:solidFill>
              </a:rPr>
              <a:t> heten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gooiland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 e l b &gt; H</a:t>
            </a:r>
            <a:r>
              <a:rPr lang="nl-NL" altLang="nl-NL" sz="1600" dirty="0">
                <a:solidFill>
                  <a:srgbClr val="002060"/>
                </a:solidFill>
              </a:rPr>
              <a:t>uizen </a:t>
            </a:r>
            <a:r>
              <a:rPr lang="nl-NL" altLang="nl-NL" sz="3200" dirty="0" err="1">
                <a:solidFill>
                  <a:srgbClr val="002060"/>
                </a:solidFill>
              </a:rPr>
              <a:t>e</a:t>
            </a:r>
            <a:r>
              <a:rPr lang="nl-NL" altLang="nl-NL" sz="1600" dirty="0" err="1">
                <a:solidFill>
                  <a:srgbClr val="002060"/>
                </a:solidFill>
              </a:rPr>
              <a:t>emnes</a:t>
            </a:r>
            <a:r>
              <a:rPr lang="nl-NL" altLang="nl-NL" sz="1600" dirty="0">
                <a:solidFill>
                  <a:srgbClr val="002060"/>
                </a:solidFill>
              </a:rPr>
              <a:t> </a:t>
            </a:r>
            <a:r>
              <a:rPr lang="nl-NL" altLang="nl-NL" sz="3200" dirty="0">
                <a:solidFill>
                  <a:srgbClr val="002060"/>
                </a:solidFill>
              </a:rPr>
              <a:t>l</a:t>
            </a:r>
            <a:r>
              <a:rPr lang="nl-NL" altLang="nl-NL" sz="1600" dirty="0">
                <a:solidFill>
                  <a:srgbClr val="002060"/>
                </a:solidFill>
              </a:rPr>
              <a:t>aren </a:t>
            </a:r>
            <a:r>
              <a:rPr lang="nl-NL" altLang="nl-NL" sz="3200" dirty="0" err="1">
                <a:solidFill>
                  <a:srgbClr val="002060"/>
                </a:solidFill>
              </a:rPr>
              <a:t>b</a:t>
            </a:r>
            <a:r>
              <a:rPr lang="nl-NL" altLang="nl-NL" sz="1600" dirty="0" err="1">
                <a:solidFill>
                  <a:srgbClr val="002060"/>
                </a:solidFill>
              </a:rPr>
              <a:t>laricum</a:t>
            </a:r>
            <a:endParaRPr lang="nl-NL" altLang="nl-NL" sz="16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‘t gooi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gooistad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533894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FA541DC-9022-4284-AB21-F28090210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3323" y="3181410"/>
            <a:ext cx="4853354" cy="367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438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D2261B7-6EF1-4ED0-A236-BD00F89EF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r="22233" b="4611"/>
          <a:stretch/>
        </p:blipFill>
        <p:spPr>
          <a:xfrm>
            <a:off x="330853" y="230697"/>
            <a:ext cx="3378505" cy="3383436"/>
          </a:xfrm>
          <a:prstGeom prst="rect">
            <a:avLst/>
          </a:prstGeom>
        </p:spPr>
      </p:pic>
      <p:pic>
        <p:nvPicPr>
          <p:cNvPr id="4" name="Picture 2" descr="Manneken Pis">
            <a:extLst>
              <a:ext uri="{FF2B5EF4-FFF2-40B4-BE49-F238E27FC236}">
                <a16:creationId xmlns:a16="http://schemas.microsoft.com/office/drawing/2014/main" id="{A445777D-5098-4E5B-95E1-B7015765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1294" y="2805765"/>
            <a:ext cx="1996647" cy="38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E9B175E-DBCA-4BA2-8756-ECF08852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037" y="528506"/>
            <a:ext cx="3686189" cy="6098797"/>
          </a:xfrm>
        </p:spPr>
        <p:txBody>
          <a:bodyPr numCol="1">
            <a:normAutofit fontScale="90000"/>
          </a:bodyPr>
          <a:lstStyle/>
          <a:p>
            <a:br>
              <a:rPr lang="nl-NL" altLang="nl-NL" sz="4000" b="1" dirty="0"/>
            </a:br>
            <a:r>
              <a:rPr lang="nl-NL" altLang="nl-NL" sz="4000" b="1" u="sng" dirty="0">
                <a:solidFill>
                  <a:srgbClr val="002060"/>
                </a:solidFill>
              </a:rPr>
              <a:t>pauze</a:t>
            </a:r>
            <a:br>
              <a:rPr lang="nl-NL" altLang="nl-NL" sz="4000" b="1" dirty="0">
                <a:solidFill>
                  <a:srgbClr val="002060"/>
                </a:solidFill>
              </a:rPr>
            </a:br>
            <a:br>
              <a:rPr lang="nl-NL" altLang="nl-NL" sz="4000" b="1" dirty="0">
                <a:solidFill>
                  <a:srgbClr val="002060"/>
                </a:solidFill>
              </a:rPr>
            </a:br>
            <a:r>
              <a:rPr lang="nl-NL" altLang="nl-NL" sz="4000" b="1" dirty="0">
                <a:solidFill>
                  <a:srgbClr val="002060"/>
                </a:solidFill>
              </a:rPr>
              <a:t>in de pauze je antwoorden</a:t>
            </a:r>
            <a:br>
              <a:rPr lang="nl-NL" altLang="nl-NL" sz="4000" b="1" dirty="0">
                <a:solidFill>
                  <a:srgbClr val="002060"/>
                </a:solidFill>
              </a:rPr>
            </a:br>
            <a:r>
              <a:rPr lang="nl-NL" altLang="nl-NL" sz="4000" b="1" dirty="0">
                <a:solidFill>
                  <a:srgbClr val="002060"/>
                </a:solidFill>
              </a:rPr>
              <a:t>doorgeven</a:t>
            </a:r>
            <a:br>
              <a:rPr lang="nl-NL" altLang="nl-NL" sz="4000" b="1" dirty="0">
                <a:solidFill>
                  <a:srgbClr val="002060"/>
                </a:solidFill>
              </a:rPr>
            </a:br>
            <a:br>
              <a:rPr lang="nl-NL" altLang="nl-NL" sz="4000" b="1" dirty="0">
                <a:solidFill>
                  <a:srgbClr val="002060"/>
                </a:solidFill>
              </a:rPr>
            </a:br>
            <a:r>
              <a:rPr lang="nl-NL" altLang="nl-NL" sz="4000" b="1" dirty="0">
                <a:solidFill>
                  <a:srgbClr val="002060"/>
                </a:solidFill>
              </a:rPr>
              <a:t>zie  volgende</a:t>
            </a:r>
            <a:br>
              <a:rPr lang="nl-NL" altLang="nl-NL" sz="4000" b="1" dirty="0">
                <a:solidFill>
                  <a:srgbClr val="002060"/>
                </a:solidFill>
              </a:rPr>
            </a:br>
            <a:r>
              <a:rPr lang="nl-NL" altLang="nl-NL" sz="4000" b="1" dirty="0">
                <a:solidFill>
                  <a:srgbClr val="002060"/>
                </a:solidFill>
              </a:rPr>
              <a:t>slide</a:t>
            </a:r>
            <a:br>
              <a:rPr lang="nl-NL" altLang="nl-NL" sz="4000" b="1" u="sng" dirty="0">
                <a:solidFill>
                  <a:srgbClr val="00B0F0"/>
                </a:solidFill>
              </a:rPr>
            </a:br>
            <a:br>
              <a:rPr lang="nl-NL" altLang="nl-NL" sz="4000" b="1" u="sng" dirty="0">
                <a:solidFill>
                  <a:srgbClr val="00B0F0"/>
                </a:solidFill>
              </a:rPr>
            </a:br>
            <a:br>
              <a:rPr lang="nl-NL" altLang="nl-NL" dirty="0"/>
            </a:br>
            <a:endParaRPr lang="nl-NL" altLang="nl-NL" dirty="0"/>
          </a:p>
        </p:txBody>
      </p:sp>
      <p:pic>
        <p:nvPicPr>
          <p:cNvPr id="5" name="Picture 2" descr="Rode Wijn, Bril, Open Haard, Red, Wijn">
            <a:extLst>
              <a:ext uri="{FF2B5EF4-FFF2-40B4-BE49-F238E27FC236}">
                <a16:creationId xmlns:a16="http://schemas.microsoft.com/office/drawing/2014/main" id="{1D7D9864-67F4-42A0-B198-3EFDDE0E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853" y="3902064"/>
            <a:ext cx="3499275" cy="272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er, Bierglas, Alcohol, Glas, Drinken, Bar, Publicatie">
            <a:extLst>
              <a:ext uri="{FF2B5EF4-FFF2-40B4-BE49-F238E27FC236}">
                <a16:creationId xmlns:a16="http://schemas.microsoft.com/office/drawing/2014/main" id="{5B130B77-C6E5-40F0-96C8-C946B2DF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1294" y="230697"/>
            <a:ext cx="2618807" cy="221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3643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0144C-C12D-4BF2-A599-E1DEDAAC0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13" y="2420983"/>
            <a:ext cx="10221213" cy="3932109"/>
          </a:xfrm>
        </p:spPr>
        <p:txBody>
          <a:bodyPr numCol="1">
            <a:normAutofit fontScale="90000"/>
          </a:bodyPr>
          <a:lstStyle/>
          <a:p>
            <a:br>
              <a:rPr lang="nl-NL" altLang="nl-NL" sz="4000" b="1" dirty="0"/>
            </a:br>
            <a:r>
              <a:rPr lang="nl-NL" altLang="nl-NL" sz="4000" b="1" dirty="0"/>
              <a:t>de eerste 40 antwoorden </a:t>
            </a:r>
            <a:br>
              <a:rPr lang="nl-NL" altLang="nl-NL" sz="4000" b="1" dirty="0"/>
            </a:br>
            <a:r>
              <a:rPr lang="nl-NL" altLang="nl-NL" sz="4000" b="1" dirty="0"/>
              <a:t>op je formulier </a:t>
            </a:r>
            <a:r>
              <a:rPr lang="nl-NL" altLang="nl-NL" sz="4000" b="1" u="sng" dirty="0"/>
              <a:t>+ je naam </a:t>
            </a:r>
            <a:br>
              <a:rPr lang="nl-NL" altLang="nl-NL" sz="4000" b="1" dirty="0"/>
            </a:br>
            <a:r>
              <a:rPr lang="nl-NL" altLang="nl-NL" sz="4000" b="1" dirty="0"/>
              <a:t>nu scannen en mailen naar </a:t>
            </a:r>
            <a:r>
              <a:rPr lang="nl-NL" altLang="nl-NL" sz="40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HAN@LANDMANMAIL.NL</a:t>
            </a:r>
            <a:br>
              <a:rPr lang="nl-NL" altLang="nl-NL" sz="4000" b="1" dirty="0">
                <a:solidFill>
                  <a:srgbClr val="0070C0"/>
                </a:solidFill>
              </a:rPr>
            </a:br>
            <a:r>
              <a:rPr lang="nl-NL" altLang="nl-NL" sz="4000" b="1" dirty="0"/>
              <a:t>---------------------------------------------------</a:t>
            </a:r>
            <a:br>
              <a:rPr lang="nl-NL" altLang="nl-NL" sz="4000" b="1" dirty="0"/>
            </a:br>
            <a:r>
              <a:rPr lang="nl-NL" altLang="nl-NL" sz="4000" b="1" dirty="0"/>
              <a:t>OF VIA Whatsapp fotograferen </a:t>
            </a:r>
            <a:br>
              <a:rPr lang="nl-NL" altLang="nl-NL" sz="4000" b="1" dirty="0"/>
            </a:br>
            <a:r>
              <a:rPr lang="nl-NL" altLang="nl-NL" sz="4000" b="1" dirty="0"/>
              <a:t>en sturen naar han:</a:t>
            </a:r>
            <a:br>
              <a:rPr lang="nl-NL" altLang="nl-NL" sz="4000" b="1" dirty="0"/>
            </a:br>
            <a:r>
              <a:rPr lang="nl-NL" altLang="nl-NL" sz="4000" b="1" u="sng" dirty="0">
                <a:solidFill>
                  <a:srgbClr val="0070C0"/>
                </a:solidFill>
              </a:rPr>
              <a:t>06 515 97 693</a:t>
            </a:r>
            <a:br>
              <a:rPr lang="nl-NL" altLang="nl-NL" sz="4000" b="1" u="sng" dirty="0">
                <a:solidFill>
                  <a:srgbClr val="00B0F0"/>
                </a:solidFill>
              </a:rPr>
            </a:br>
            <a:r>
              <a:rPr lang="nl-NL" altLang="nl-NL" sz="4000" b="1" dirty="0">
                <a:solidFill>
                  <a:srgbClr val="FF0000"/>
                </a:solidFill>
              </a:rPr>
              <a:t>of appen als: 1a-2b-3c-4d-5a </a:t>
            </a:r>
            <a:r>
              <a:rPr lang="nl-NL" altLang="nl-NL" sz="4000" b="1" dirty="0" err="1">
                <a:solidFill>
                  <a:srgbClr val="FF0000"/>
                </a:solidFill>
              </a:rPr>
              <a:t>etc</a:t>
            </a:r>
            <a:r>
              <a:rPr lang="nl-NL" altLang="nl-NL" sz="4000" b="1" dirty="0">
                <a:solidFill>
                  <a:srgbClr val="FF0000"/>
                </a:solidFill>
              </a:rPr>
              <a:t> t/m 40d</a:t>
            </a:r>
            <a:br>
              <a:rPr lang="nl-NL" altLang="nl-NL" sz="4000" b="1" u="sng" dirty="0">
                <a:solidFill>
                  <a:srgbClr val="00B0F0"/>
                </a:solidFill>
              </a:rPr>
            </a:br>
            <a:br>
              <a:rPr lang="nl-NL" altLang="nl-NL" sz="4000" b="1" u="sng" dirty="0">
                <a:solidFill>
                  <a:srgbClr val="00B0F0"/>
                </a:solidFill>
              </a:rPr>
            </a:br>
            <a:br>
              <a:rPr lang="nl-NL" altLang="nl-NL" sz="4000" b="1" u="sng" dirty="0">
                <a:solidFill>
                  <a:srgbClr val="00B0F0"/>
                </a:solidFill>
              </a:rPr>
            </a:br>
            <a:br>
              <a:rPr lang="nl-NL" altLang="nl-NL" dirty="0"/>
            </a:br>
            <a:endParaRPr lang="nl-NL" alt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2261B7-6EF1-4ED0-A236-BD00F89EFB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r="22233" b="4611"/>
          <a:stretch/>
        </p:blipFill>
        <p:spPr>
          <a:xfrm>
            <a:off x="167780" y="2587651"/>
            <a:ext cx="2248249" cy="2251530"/>
          </a:xfrm>
          <a:prstGeom prst="rect">
            <a:avLst/>
          </a:prstGeom>
        </p:spPr>
      </p:pic>
      <p:pic>
        <p:nvPicPr>
          <p:cNvPr id="4" name="Picture 2" descr="Manneken Pis">
            <a:extLst>
              <a:ext uri="{FF2B5EF4-FFF2-40B4-BE49-F238E27FC236}">
                <a16:creationId xmlns:a16="http://schemas.microsoft.com/office/drawing/2014/main" id="{A445777D-5098-4E5B-95E1-B7015765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6665" y="1756029"/>
            <a:ext cx="1748161" cy="334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7AC3C46-8A07-4398-94D2-54DEE076A322}"/>
              </a:ext>
            </a:extLst>
          </p:cNvPr>
          <p:cNvSpPr txBox="1">
            <a:spLocks/>
          </p:cNvSpPr>
          <p:nvPr/>
        </p:nvSpPr>
        <p:spPr>
          <a:xfrm>
            <a:off x="167780" y="1"/>
            <a:ext cx="3254929" cy="1449238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8800" b="1" dirty="0"/>
              <a:t>pauze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CD60ABC-C691-421A-B81F-3DAAA6201603}"/>
              </a:ext>
            </a:extLst>
          </p:cNvPr>
          <p:cNvSpPr txBox="1">
            <a:spLocks/>
          </p:cNvSpPr>
          <p:nvPr/>
        </p:nvSpPr>
        <p:spPr>
          <a:xfrm>
            <a:off x="4658264" y="134226"/>
            <a:ext cx="7533736" cy="855676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b="1" u="sng" dirty="0">
                <a:solidFill>
                  <a:srgbClr val="FF0000"/>
                </a:solidFill>
              </a:rPr>
              <a:t>Deel 2 Start Om 20.15</a:t>
            </a:r>
            <a:r>
              <a:rPr lang="nl-NL" altLang="nl-NL" sz="3200" b="1" u="sng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48966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D2261B7-6EF1-4ED0-A236-BD00F89EF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r="22233" b="4611"/>
          <a:stretch/>
        </p:blipFill>
        <p:spPr>
          <a:xfrm>
            <a:off x="330853" y="230697"/>
            <a:ext cx="3378505" cy="3383436"/>
          </a:xfrm>
          <a:prstGeom prst="rect">
            <a:avLst/>
          </a:prstGeom>
        </p:spPr>
      </p:pic>
      <p:pic>
        <p:nvPicPr>
          <p:cNvPr id="4" name="Picture 2" descr="Manneken Pis">
            <a:extLst>
              <a:ext uri="{FF2B5EF4-FFF2-40B4-BE49-F238E27FC236}">
                <a16:creationId xmlns:a16="http://schemas.microsoft.com/office/drawing/2014/main" id="{A445777D-5098-4E5B-95E1-B7015765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1294" y="2805765"/>
            <a:ext cx="1996647" cy="38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E9B175E-DBCA-4BA2-8756-ECF08852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037" y="528507"/>
            <a:ext cx="4370100" cy="5021504"/>
          </a:xfrm>
        </p:spPr>
        <p:txBody>
          <a:bodyPr numCol="1">
            <a:normAutofit fontScale="90000"/>
          </a:bodyPr>
          <a:lstStyle/>
          <a:p>
            <a:br>
              <a:rPr lang="nl-NL" altLang="nl-NL" sz="4000" b="1" dirty="0"/>
            </a:br>
            <a:r>
              <a:rPr lang="nl-NL" altLang="nl-NL" sz="4000" b="1" u="sng" dirty="0">
                <a:solidFill>
                  <a:srgbClr val="002060"/>
                </a:solidFill>
              </a:rPr>
              <a:t>pauze</a:t>
            </a:r>
            <a:br>
              <a:rPr lang="nl-NL" altLang="nl-NL" sz="4000" b="1" dirty="0">
                <a:solidFill>
                  <a:srgbClr val="002060"/>
                </a:solidFill>
              </a:rPr>
            </a:br>
            <a:br>
              <a:rPr lang="nl-NL" altLang="nl-NL" sz="4000" b="1" dirty="0">
                <a:solidFill>
                  <a:srgbClr val="002060"/>
                </a:solidFill>
              </a:rPr>
            </a:br>
            <a:r>
              <a:rPr lang="nl-NL" altLang="nl-NL" sz="4000" b="1" dirty="0">
                <a:solidFill>
                  <a:srgbClr val="002060"/>
                </a:solidFill>
              </a:rPr>
              <a:t>heb je de antwoorden</a:t>
            </a:r>
            <a:br>
              <a:rPr lang="nl-NL" altLang="nl-NL" sz="4000" b="1" dirty="0">
                <a:solidFill>
                  <a:srgbClr val="002060"/>
                </a:solidFill>
              </a:rPr>
            </a:br>
            <a:r>
              <a:rPr lang="nl-NL" altLang="nl-NL" sz="4000" b="1" dirty="0">
                <a:solidFill>
                  <a:srgbClr val="002060"/>
                </a:solidFill>
              </a:rPr>
              <a:t>doorgegeven ?</a:t>
            </a:r>
            <a:br>
              <a:rPr lang="nl-NL" altLang="nl-NL" sz="4000" b="1" dirty="0">
                <a:solidFill>
                  <a:srgbClr val="002060"/>
                </a:solidFill>
              </a:rPr>
            </a:br>
            <a:br>
              <a:rPr lang="nl-NL" altLang="nl-NL" sz="4000" b="1" dirty="0">
                <a:solidFill>
                  <a:srgbClr val="002060"/>
                </a:solidFill>
              </a:rPr>
            </a:br>
            <a:r>
              <a:rPr lang="nl-NL" altLang="nl-NL" sz="4000" b="1" dirty="0">
                <a:solidFill>
                  <a:srgbClr val="002060"/>
                </a:solidFill>
              </a:rPr>
              <a:t>App Han &gt; 0651597693</a:t>
            </a:r>
            <a:br>
              <a:rPr lang="nl-NL" altLang="nl-NL" sz="4000" b="1" u="sng" dirty="0">
                <a:solidFill>
                  <a:srgbClr val="00B0F0"/>
                </a:solidFill>
              </a:rPr>
            </a:br>
            <a:br>
              <a:rPr lang="nl-NL" altLang="nl-NL" sz="4000" b="1" u="sng" dirty="0">
                <a:solidFill>
                  <a:srgbClr val="00B0F0"/>
                </a:solidFill>
              </a:rPr>
            </a:br>
            <a:br>
              <a:rPr lang="nl-NL" altLang="nl-NL" dirty="0"/>
            </a:br>
            <a:endParaRPr lang="nl-NL" altLang="nl-NL" dirty="0"/>
          </a:p>
        </p:txBody>
      </p:sp>
      <p:pic>
        <p:nvPicPr>
          <p:cNvPr id="5" name="Picture 2" descr="Rode Wijn, Bril, Open Haard, Red, Wijn">
            <a:extLst>
              <a:ext uri="{FF2B5EF4-FFF2-40B4-BE49-F238E27FC236}">
                <a16:creationId xmlns:a16="http://schemas.microsoft.com/office/drawing/2014/main" id="{1D7D9864-67F4-42A0-B198-3EFDDE0E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853" y="3902064"/>
            <a:ext cx="3499275" cy="272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er, Bierglas, Alcohol, Glas, Drinken, Bar, Publicatie">
            <a:extLst>
              <a:ext uri="{FF2B5EF4-FFF2-40B4-BE49-F238E27FC236}">
                <a16:creationId xmlns:a16="http://schemas.microsoft.com/office/drawing/2014/main" id="{5B130B77-C6E5-40F0-96C8-C946B2DF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1294" y="230697"/>
            <a:ext cx="2618807" cy="221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BB99004-2BF5-4F0E-95D8-3337583E8678}"/>
              </a:ext>
            </a:extLst>
          </p:cNvPr>
          <p:cNvSpPr txBox="1">
            <a:spLocks/>
          </p:cNvSpPr>
          <p:nvPr/>
        </p:nvSpPr>
        <p:spPr>
          <a:xfrm>
            <a:off x="6849107" y="4898003"/>
            <a:ext cx="4601864" cy="1431491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b="1" u="sng" dirty="0">
                <a:solidFill>
                  <a:srgbClr val="FF0000"/>
                </a:solidFill>
              </a:rPr>
              <a:t>Start Om 20.15 &gt; deel 2</a:t>
            </a:r>
          </a:p>
        </p:txBody>
      </p:sp>
    </p:spTree>
    <p:extLst>
      <p:ext uri="{BB962C8B-B14F-4D97-AF65-F5344CB8AC3E}">
        <p14:creationId xmlns:p14="http://schemas.microsoft.com/office/powerpoint/2010/main" val="20541199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4045" y="3174521"/>
            <a:ext cx="8666672" cy="3683479"/>
          </a:xfrm>
        </p:spPr>
        <p:txBody>
          <a:bodyPr numCol="1">
            <a:normAutofit fontScale="90000"/>
          </a:bodyPr>
          <a:lstStyle/>
          <a:p>
            <a:pPr algn="l"/>
            <a:r>
              <a:rPr lang="nl-NL" altLang="nl-NL" sz="8800" b="1" dirty="0">
                <a:solidFill>
                  <a:srgbClr val="0070C0"/>
                </a:solidFill>
              </a:rPr>
              <a:t>Iedereen weer </a:t>
            </a:r>
            <a:br>
              <a:rPr lang="nl-NL" altLang="nl-NL" sz="8800" b="1" dirty="0">
                <a:solidFill>
                  <a:srgbClr val="0070C0"/>
                </a:solidFill>
              </a:rPr>
            </a:br>
            <a:r>
              <a:rPr lang="nl-NL" altLang="nl-NL" sz="8800" b="1" dirty="0">
                <a:solidFill>
                  <a:srgbClr val="0070C0"/>
                </a:solidFill>
              </a:rPr>
              <a:t>in  de startblokken ?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583362" y="-209006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D2C5129-19F6-4F61-96EF-769855FC2D79}"/>
              </a:ext>
            </a:extLst>
          </p:cNvPr>
          <p:cNvSpPr txBox="1">
            <a:spLocks/>
          </p:cNvSpPr>
          <p:nvPr/>
        </p:nvSpPr>
        <p:spPr>
          <a:xfrm>
            <a:off x="3108960" y="724619"/>
            <a:ext cx="7280366" cy="2610764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8800" b="1" dirty="0"/>
              <a:t>Thuis-Pub-quiz</a:t>
            </a:r>
          </a:p>
          <a:p>
            <a:r>
              <a:rPr lang="nl-NL" altLang="nl-NL" sz="8800" b="1" dirty="0"/>
              <a:t> deel 2</a:t>
            </a:r>
          </a:p>
        </p:txBody>
      </p:sp>
      <p:pic>
        <p:nvPicPr>
          <p:cNvPr id="4102" name="Picture 6" descr="Start van de finale 100 m op de OS in 2012, Londen">
            <a:extLst>
              <a:ext uri="{FF2B5EF4-FFF2-40B4-BE49-F238E27FC236}">
                <a16:creationId xmlns:a16="http://schemas.microsoft.com/office/drawing/2014/main" id="{CE352109-A906-41B2-AEC9-9F5CF1409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33698"/>
            <a:ext cx="2941637" cy="53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CE90C0D-09EF-41C2-ABF3-802C86AD5A81}"/>
              </a:ext>
            </a:extLst>
          </p:cNvPr>
          <p:cNvSpPr txBox="1"/>
          <p:nvPr/>
        </p:nvSpPr>
        <p:spPr>
          <a:xfrm rot="770718">
            <a:off x="8201674" y="4882068"/>
            <a:ext cx="3450388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3600" b="1" dirty="0">
                <a:solidFill>
                  <a:srgbClr val="FF0000"/>
                </a:solidFill>
              </a:rPr>
              <a:t>nog 2 minuten!</a:t>
            </a:r>
          </a:p>
        </p:txBody>
      </p:sp>
    </p:spTree>
    <p:extLst>
      <p:ext uri="{BB962C8B-B14F-4D97-AF65-F5344CB8AC3E}">
        <p14:creationId xmlns:p14="http://schemas.microsoft.com/office/powerpoint/2010/main" val="12620112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5072" y="1300785"/>
            <a:ext cx="6955916" cy="2509213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Ronde 5</a:t>
            </a:r>
            <a:br>
              <a:rPr lang="nl-NL" altLang="nl-NL" sz="8800" b="1" dirty="0"/>
            </a:br>
            <a:r>
              <a:rPr lang="nl-NL" altLang="nl-NL" sz="8800" b="1" dirty="0"/>
              <a:t>MUZIEK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1116" y="4209690"/>
            <a:ext cx="6679871" cy="1604513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Rock-Ola Jukeboxen">
            <a:extLst>
              <a:ext uri="{FF2B5EF4-FFF2-40B4-BE49-F238E27FC236}">
                <a16:creationId xmlns:a16="http://schemas.microsoft.com/office/drawing/2014/main" id="{D39ED6E5-2A85-48BB-96AB-0810D1CED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4" r="1791" b="3144"/>
          <a:stretch/>
        </p:blipFill>
        <p:spPr>
          <a:xfrm>
            <a:off x="172528" y="107830"/>
            <a:ext cx="3588589" cy="66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78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41: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was de best verkochte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Single van 2019 ? uit de                             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Hoe het danst    </a:t>
            </a:r>
            <a:r>
              <a:rPr lang="nl-NL" altLang="nl-NL" dirty="0">
                <a:solidFill>
                  <a:srgbClr val="002060"/>
                </a:solidFill>
              </a:rPr>
              <a:t>Marco </a:t>
            </a:r>
            <a:r>
              <a:rPr lang="nl-NL" altLang="nl-NL" dirty="0" err="1">
                <a:solidFill>
                  <a:srgbClr val="002060"/>
                </a:solidFill>
              </a:rPr>
              <a:t>borsato</a:t>
            </a:r>
            <a:r>
              <a:rPr lang="nl-NL" altLang="nl-NL" dirty="0">
                <a:solidFill>
                  <a:srgbClr val="002060"/>
                </a:solidFill>
              </a:rPr>
              <a:t> &amp; </a:t>
            </a:r>
            <a:r>
              <a:rPr lang="nl-NL" altLang="nl-NL" dirty="0" err="1">
                <a:solidFill>
                  <a:srgbClr val="002060"/>
                </a:solidFill>
              </a:rPr>
              <a:t>armin</a:t>
            </a:r>
            <a:r>
              <a:rPr lang="nl-NL" altLang="nl-NL" dirty="0">
                <a:solidFill>
                  <a:srgbClr val="002060"/>
                </a:solidFill>
              </a:rPr>
              <a:t> van </a:t>
            </a:r>
            <a:r>
              <a:rPr lang="nl-NL" altLang="nl-NL" dirty="0" err="1">
                <a:solidFill>
                  <a:srgbClr val="002060"/>
                </a:solidFill>
              </a:rPr>
              <a:t>buuren</a:t>
            </a:r>
            <a:r>
              <a:rPr lang="nl-NL" altLang="nl-NL" dirty="0">
                <a:solidFill>
                  <a:srgbClr val="002060"/>
                </a:solidFill>
              </a:rPr>
              <a:t> &amp; </a:t>
            </a:r>
            <a:r>
              <a:rPr lang="nl-NL" altLang="nl-NL" dirty="0" err="1">
                <a:solidFill>
                  <a:srgbClr val="002060"/>
                </a:solidFill>
              </a:rPr>
              <a:t>davina</a:t>
            </a:r>
            <a:r>
              <a:rPr lang="nl-NL" altLang="nl-NL" dirty="0">
                <a:solidFill>
                  <a:srgbClr val="002060"/>
                </a:solidFill>
              </a:rPr>
              <a:t> </a:t>
            </a:r>
            <a:r>
              <a:rPr lang="nl-NL" altLang="nl-NL" dirty="0" err="1">
                <a:solidFill>
                  <a:srgbClr val="002060"/>
                </a:solidFill>
              </a:rPr>
              <a:t>michelle</a:t>
            </a:r>
            <a:endParaRPr lang="nl-NL" altLang="nl-NL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I </a:t>
            </a:r>
            <a:r>
              <a:rPr lang="nl-NL" altLang="nl-NL" sz="3200" dirty="0" err="1">
                <a:solidFill>
                  <a:srgbClr val="002060"/>
                </a:solidFill>
              </a:rPr>
              <a:t>don’t</a:t>
            </a:r>
            <a:r>
              <a:rPr lang="nl-NL" altLang="nl-NL" sz="3200" dirty="0">
                <a:solidFill>
                  <a:srgbClr val="002060"/>
                </a:solidFill>
              </a:rPr>
              <a:t> care 	    </a:t>
            </a:r>
            <a:r>
              <a:rPr lang="nl-NL" altLang="nl-NL" dirty="0" err="1">
                <a:solidFill>
                  <a:srgbClr val="002060"/>
                </a:solidFill>
              </a:rPr>
              <a:t>ed</a:t>
            </a:r>
            <a:r>
              <a:rPr lang="nl-NL" altLang="nl-NL" dirty="0">
                <a:solidFill>
                  <a:srgbClr val="002060"/>
                </a:solidFill>
              </a:rPr>
              <a:t> </a:t>
            </a:r>
            <a:r>
              <a:rPr lang="nl-NL" altLang="nl-NL" dirty="0" err="1">
                <a:solidFill>
                  <a:srgbClr val="002060"/>
                </a:solidFill>
              </a:rPr>
              <a:t>Sheeran</a:t>
            </a:r>
            <a:r>
              <a:rPr lang="nl-NL" altLang="nl-NL" dirty="0">
                <a:solidFill>
                  <a:srgbClr val="002060"/>
                </a:solidFill>
              </a:rPr>
              <a:t> &amp; </a:t>
            </a:r>
            <a:r>
              <a:rPr lang="nl-NL" altLang="nl-NL" dirty="0" err="1">
                <a:solidFill>
                  <a:srgbClr val="002060"/>
                </a:solidFill>
              </a:rPr>
              <a:t>justin</a:t>
            </a:r>
            <a:r>
              <a:rPr lang="nl-NL" altLang="nl-NL" dirty="0">
                <a:solidFill>
                  <a:srgbClr val="002060"/>
                </a:solidFill>
              </a:rPr>
              <a:t> </a:t>
            </a:r>
            <a:r>
              <a:rPr lang="nl-NL" altLang="nl-NL" dirty="0" err="1">
                <a:solidFill>
                  <a:srgbClr val="002060"/>
                </a:solidFill>
              </a:rPr>
              <a:t>bieber</a:t>
            </a:r>
            <a:endParaRPr lang="nl-NL" altLang="nl-NL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Arcade 		    </a:t>
            </a:r>
            <a:r>
              <a:rPr lang="nl-NL" altLang="nl-NL" dirty="0" err="1">
                <a:solidFill>
                  <a:srgbClr val="002060"/>
                </a:solidFill>
              </a:rPr>
              <a:t>duncan</a:t>
            </a:r>
            <a:r>
              <a:rPr lang="nl-NL" altLang="nl-NL" dirty="0">
                <a:solidFill>
                  <a:srgbClr val="002060"/>
                </a:solidFill>
              </a:rPr>
              <a:t> </a:t>
            </a:r>
            <a:r>
              <a:rPr lang="nl-NL" altLang="nl-NL" dirty="0" err="1">
                <a:solidFill>
                  <a:srgbClr val="002060"/>
                </a:solidFill>
              </a:rPr>
              <a:t>laurence</a:t>
            </a:r>
            <a:endParaRPr lang="nl-NL" altLang="nl-NL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Als het avond is </a:t>
            </a:r>
            <a:r>
              <a:rPr lang="nl-NL" altLang="nl-NL" dirty="0" err="1">
                <a:solidFill>
                  <a:srgbClr val="002060"/>
                </a:solidFill>
              </a:rPr>
              <a:t>suzan</a:t>
            </a:r>
            <a:r>
              <a:rPr lang="nl-NL" altLang="nl-NL" dirty="0">
                <a:solidFill>
                  <a:srgbClr val="002060"/>
                </a:solidFill>
              </a:rPr>
              <a:t> &amp; </a:t>
            </a:r>
            <a:r>
              <a:rPr lang="nl-NL" altLang="nl-NL" dirty="0" err="1">
                <a:solidFill>
                  <a:srgbClr val="002060"/>
                </a:solidFill>
              </a:rPr>
              <a:t>freek</a:t>
            </a:r>
            <a:endParaRPr lang="nl-NL" altLang="nl-NL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4" descr="Nederlandse Top 40 - naar homepage">
            <a:extLst>
              <a:ext uri="{FF2B5EF4-FFF2-40B4-BE49-F238E27FC236}">
                <a16:creationId xmlns:a16="http://schemas.microsoft.com/office/drawing/2014/main" id="{07630990-C3F6-4221-B398-0C774C10F586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599" y="3276599"/>
            <a:ext cx="1181819" cy="118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9C84DF-8BF4-4246-8985-9BB5EA75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0518" y="2714625"/>
            <a:ext cx="35623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903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hoort</a:t>
            </a:r>
            <a:r>
              <a:rPr lang="nl-NL" altLang="nl-NL" sz="3600">
                <a:solidFill>
                  <a:srgbClr val="002060"/>
                </a:solidFill>
              </a:rPr>
              <a:t>/hoorde </a:t>
            </a:r>
            <a:r>
              <a:rPr lang="nl-NL" altLang="nl-NL" sz="3600" dirty="0">
                <a:solidFill>
                  <a:srgbClr val="002060"/>
                </a:solidFill>
              </a:rPr>
              <a:t>niet bij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gevleugelde vrienden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Pim </a:t>
            </a:r>
            <a:r>
              <a:rPr lang="nl-NL" altLang="nl-NL" sz="3200" dirty="0" err="1">
                <a:solidFill>
                  <a:srgbClr val="002060"/>
                </a:solidFill>
              </a:rPr>
              <a:t>jacobs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Pieter van </a:t>
            </a:r>
            <a:r>
              <a:rPr lang="nl-NL" altLang="nl-NL" sz="3200" dirty="0" err="1">
                <a:solidFill>
                  <a:srgbClr val="002060"/>
                </a:solidFill>
              </a:rPr>
              <a:t>vollenhoven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Cor bakker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Louis van dijk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leugelpiano">
            <a:extLst>
              <a:ext uri="{FF2B5EF4-FFF2-40B4-BE49-F238E27FC236}">
                <a16:creationId xmlns:a16="http://schemas.microsoft.com/office/drawing/2014/main" id="{49ED696E-E12B-4FA4-A4AC-5B4736A5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1293" y="2076251"/>
            <a:ext cx="4900569" cy="471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2480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de leeftijd van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Bruce </a:t>
            </a:r>
            <a:r>
              <a:rPr lang="nl-NL" altLang="nl-NL" sz="3600" dirty="0" err="1">
                <a:solidFill>
                  <a:srgbClr val="002060"/>
                </a:solidFill>
              </a:rPr>
              <a:t>springsteen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56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61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66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71</a:t>
            </a:r>
          </a:p>
        </p:txBody>
      </p:sp>
      <p:pic>
        <p:nvPicPr>
          <p:cNvPr id="10244" name="Picture 4" descr="Bruce Springsteen tijdens Roskilde Festival in 2012">
            <a:extLst>
              <a:ext uri="{FF2B5EF4-FFF2-40B4-BE49-F238E27FC236}">
                <a16:creationId xmlns:a16="http://schemas.microsoft.com/office/drawing/2014/main" id="{AFCF80EA-CA03-49EF-8173-921E4429A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511" y="362260"/>
            <a:ext cx="4078764" cy="613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5201872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756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et Centre Court">
            <a:extLst>
              <a:ext uri="{FF2B5EF4-FFF2-40B4-BE49-F238E27FC236}">
                <a16:creationId xmlns:a16="http://schemas.microsoft.com/office/drawing/2014/main" id="{F9590CDC-710A-4168-BFF1-A93F7ACA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1383" y="2479026"/>
            <a:ext cx="5624423" cy="42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690113"/>
            <a:ext cx="11216081" cy="529123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1: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WIE </a:t>
            </a:r>
            <a:r>
              <a:rPr lang="nl-NL" altLang="nl-NL" sz="4000" dirty="0" err="1">
                <a:solidFill>
                  <a:srgbClr val="002060"/>
                </a:solidFill>
              </a:rPr>
              <a:t>waS</a:t>
            </a:r>
            <a:r>
              <a:rPr lang="nl-NL" altLang="nl-NL" sz="4000" dirty="0">
                <a:solidFill>
                  <a:srgbClr val="002060"/>
                </a:solidFill>
              </a:rPr>
              <a:t> DE eerste NEDERLANDER DIE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Wimbledon won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Tom </a:t>
            </a:r>
            <a:r>
              <a:rPr lang="nl-NL" altLang="nl-NL" sz="3200" dirty="0" err="1">
                <a:solidFill>
                  <a:srgbClr val="002060"/>
                </a:solidFill>
              </a:rPr>
              <a:t>Okker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Martin </a:t>
            </a:r>
            <a:r>
              <a:rPr lang="nl-NL" altLang="nl-NL" sz="3200" dirty="0" err="1">
                <a:solidFill>
                  <a:srgbClr val="002060"/>
                </a:solidFill>
              </a:rPr>
              <a:t>verkerk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Richard </a:t>
            </a:r>
            <a:r>
              <a:rPr lang="nl-NL" altLang="nl-NL" sz="3200" dirty="0" err="1">
                <a:solidFill>
                  <a:srgbClr val="002060"/>
                </a:solidFill>
              </a:rPr>
              <a:t>krajicek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Betty </a:t>
            </a:r>
            <a:r>
              <a:rPr lang="nl-NL" altLang="nl-NL" sz="3200" dirty="0" err="1">
                <a:solidFill>
                  <a:srgbClr val="002060"/>
                </a:solidFill>
              </a:rPr>
              <a:t>stöve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61568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was de eerste naam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De golden </a:t>
            </a:r>
            <a:r>
              <a:rPr lang="nl-NL" altLang="nl-NL" sz="3600" dirty="0" err="1">
                <a:solidFill>
                  <a:srgbClr val="002060"/>
                </a:solidFill>
              </a:rPr>
              <a:t>earring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Silver </a:t>
            </a:r>
            <a:r>
              <a:rPr lang="nl-NL" altLang="nl-NL" sz="3200" dirty="0" err="1">
                <a:solidFill>
                  <a:srgbClr val="002060"/>
                </a:solidFill>
              </a:rPr>
              <a:t>earring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Golden </a:t>
            </a:r>
            <a:r>
              <a:rPr lang="nl-NL" altLang="nl-NL" sz="3200" dirty="0" err="1">
                <a:solidFill>
                  <a:srgbClr val="002060"/>
                </a:solidFill>
              </a:rPr>
              <a:t>earrings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earring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Golden </a:t>
            </a:r>
            <a:r>
              <a:rPr lang="nl-NL" altLang="nl-NL" sz="3200" dirty="0" err="1">
                <a:solidFill>
                  <a:srgbClr val="002060"/>
                </a:solidFill>
              </a:rPr>
              <a:t>pearcing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A3255214-37AA-4C97-92A7-18D2398A0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9698" y="0"/>
            <a:ext cx="64123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689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25563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4 jaargetijden </a:t>
            </a:r>
            <a:r>
              <a:rPr lang="nl-NL" altLang="nl-NL" sz="2400" dirty="0">
                <a:solidFill>
                  <a:srgbClr val="002060"/>
                </a:solidFill>
              </a:rPr>
              <a:t>(</a:t>
            </a:r>
            <a:r>
              <a:rPr lang="nl-NL" altLang="nl-NL" sz="2400" dirty="0" err="1">
                <a:solidFill>
                  <a:srgbClr val="002060"/>
                </a:solidFill>
              </a:rPr>
              <a:t>quattro</a:t>
            </a:r>
            <a:r>
              <a:rPr lang="nl-NL" altLang="nl-NL" sz="2400" dirty="0">
                <a:solidFill>
                  <a:srgbClr val="002060"/>
                </a:solidFill>
              </a:rPr>
              <a:t> </a:t>
            </a:r>
            <a:r>
              <a:rPr lang="nl-NL" altLang="nl-NL" sz="2400" dirty="0" err="1">
                <a:solidFill>
                  <a:srgbClr val="002060"/>
                </a:solidFill>
              </a:rPr>
              <a:t>stagione</a:t>
            </a:r>
            <a:r>
              <a:rPr lang="nl-NL" altLang="nl-NL" sz="2400" dirty="0">
                <a:solidFill>
                  <a:srgbClr val="002060"/>
                </a:solidFill>
              </a:rPr>
              <a:t>)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is geschreven door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Chopin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vivaldi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bach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mantovani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Vier seizoenen pizza (pizza 4 stagioni)">
            <a:extLst>
              <a:ext uri="{FF2B5EF4-FFF2-40B4-BE49-F238E27FC236}">
                <a16:creationId xmlns:a16="http://schemas.microsoft.com/office/drawing/2014/main" id="{23F9DDB1-A8F8-4501-9DF5-28E4234AC631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5" name="AutoShape 4" descr="Vier seizoenen pizza (pizza 4 stagioni)">
            <a:extLst>
              <a:ext uri="{FF2B5EF4-FFF2-40B4-BE49-F238E27FC236}">
                <a16:creationId xmlns:a16="http://schemas.microsoft.com/office/drawing/2014/main" id="{FF984908-19C7-461B-8F0A-8A23A1186DC2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7174" name="Picture 6" descr="Baking Powder">
            <a:extLst>
              <a:ext uri="{FF2B5EF4-FFF2-40B4-BE49-F238E27FC236}">
                <a16:creationId xmlns:a16="http://schemas.microsoft.com/office/drawing/2014/main" id="{AD8F9FC4-FCD0-464B-8372-4B5C3DDB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0906" y="2205538"/>
            <a:ext cx="4147300" cy="43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3776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46: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heeft </a:t>
            </a:r>
            <a:r>
              <a:rPr lang="nl-NL" altLang="nl-NL" sz="3600" u="sng" dirty="0">
                <a:solidFill>
                  <a:srgbClr val="002060"/>
                </a:solidFill>
              </a:rPr>
              <a:t>niet</a:t>
            </a:r>
            <a:r>
              <a:rPr lang="nl-NL" altLang="nl-NL" sz="3600" dirty="0">
                <a:solidFill>
                  <a:srgbClr val="002060"/>
                </a:solidFill>
              </a:rPr>
              <a:t> op de plek van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freddie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mercury</a:t>
            </a:r>
            <a:r>
              <a:rPr lang="nl-NL" altLang="nl-NL" sz="3600" dirty="0">
                <a:solidFill>
                  <a:srgbClr val="002060"/>
                </a:solidFill>
              </a:rPr>
              <a:t> Van </a:t>
            </a:r>
            <a:r>
              <a:rPr lang="nl-NL" altLang="nl-NL" sz="3600" dirty="0" err="1">
                <a:solidFill>
                  <a:srgbClr val="002060"/>
                </a:solidFill>
              </a:rPr>
              <a:t>queen</a:t>
            </a:r>
            <a:r>
              <a:rPr lang="nl-NL" altLang="nl-NL" sz="3600" dirty="0">
                <a:solidFill>
                  <a:srgbClr val="002060"/>
                </a:solidFill>
              </a:rPr>
              <a:t> gespeeld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Paul </a:t>
            </a:r>
            <a:r>
              <a:rPr lang="nl-NL" altLang="nl-NL" sz="3200" dirty="0" err="1">
                <a:solidFill>
                  <a:srgbClr val="002060"/>
                </a:solidFill>
              </a:rPr>
              <a:t>rogers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Adam lambert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Rami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malek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Tom </a:t>
            </a:r>
            <a:r>
              <a:rPr lang="nl-NL" altLang="nl-NL" sz="3200" dirty="0" err="1">
                <a:solidFill>
                  <a:srgbClr val="002060"/>
                </a:solidFill>
              </a:rPr>
              <a:t>jones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6096000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&lt;3">
            <a:extLst>
              <a:ext uri="{FF2B5EF4-FFF2-40B4-BE49-F238E27FC236}">
                <a16:creationId xmlns:a16="http://schemas.microsoft.com/office/drawing/2014/main" id="{574EC879-9862-4906-9D9C-7A7300E1B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1140" y="1104181"/>
            <a:ext cx="3511135" cy="529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605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47: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</a:t>
            </a:r>
            <a:r>
              <a:rPr lang="nl-NL" altLang="nl-NL" sz="3600" u="sng" dirty="0">
                <a:solidFill>
                  <a:srgbClr val="002060"/>
                </a:solidFill>
              </a:rPr>
              <a:t>geen</a:t>
            </a:r>
            <a:r>
              <a:rPr lang="nl-NL" altLang="nl-NL" sz="3600" dirty="0">
                <a:solidFill>
                  <a:srgbClr val="002060"/>
                </a:solidFill>
              </a:rPr>
              <a:t> titelsong van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Een </a:t>
            </a:r>
            <a:r>
              <a:rPr lang="nl-NL" altLang="nl-NL" sz="3600" dirty="0" err="1">
                <a:solidFill>
                  <a:srgbClr val="002060"/>
                </a:solidFill>
              </a:rPr>
              <a:t>james</a:t>
            </a:r>
            <a:r>
              <a:rPr lang="nl-NL" altLang="nl-NL" sz="3600" dirty="0">
                <a:solidFill>
                  <a:srgbClr val="002060"/>
                </a:solidFill>
              </a:rPr>
              <a:t> bond 007 film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goldfinger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Sky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fall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You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only</a:t>
            </a:r>
            <a:r>
              <a:rPr lang="nl-NL" altLang="nl-NL" sz="3200" dirty="0">
                <a:solidFill>
                  <a:srgbClr val="002060"/>
                </a:solidFill>
              </a:rPr>
              <a:t> live </a:t>
            </a:r>
            <a:r>
              <a:rPr lang="nl-NL" altLang="nl-NL" sz="3200" dirty="0" err="1">
                <a:solidFill>
                  <a:srgbClr val="002060"/>
                </a:solidFill>
              </a:rPr>
              <a:t>once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moonraker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F495056-3C67-459A-B12F-17385C712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0921" y="4529211"/>
            <a:ext cx="1618066" cy="2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91D137F-C748-4B6B-878E-833C6CE2F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338" y="4529211"/>
            <a:ext cx="1703665" cy="207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BD87FBC-6A33-43DE-BCE7-CA5403385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338" y="491849"/>
            <a:ext cx="1954463" cy="18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2AD1E5B8-04F1-4F4A-A020-DDDD76B88F33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4EBA0C-4770-4EB2-B86A-7FE9E17BA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338" y="2304824"/>
            <a:ext cx="4316836" cy="2248352"/>
          </a:xfrm>
          <a:prstGeom prst="rect">
            <a:avLst/>
          </a:prstGeom>
        </p:spPr>
      </p:pic>
      <p:pic>
        <p:nvPicPr>
          <p:cNvPr id="1030" name="Picture 6" descr="009-from-russia-with-love-theredlist">
            <a:extLst>
              <a:ext uri="{FF2B5EF4-FFF2-40B4-BE49-F238E27FC236}">
                <a16:creationId xmlns:a16="http://schemas.microsoft.com/office/drawing/2014/main" id="{6F07F832-1F89-4589-AB2E-EFA2188E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3578" y="3276600"/>
            <a:ext cx="1795760" cy="14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778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48: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is de Leadzanger van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take </a:t>
            </a:r>
            <a:r>
              <a:rPr lang="nl-NL" altLang="nl-NL" sz="3600" dirty="0" err="1">
                <a:solidFill>
                  <a:srgbClr val="002060"/>
                </a:solidFill>
              </a:rPr>
              <a:t>that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Gary </a:t>
            </a:r>
            <a:r>
              <a:rPr lang="nl-NL" altLang="nl-NL" sz="3200" dirty="0" err="1">
                <a:solidFill>
                  <a:srgbClr val="002060"/>
                </a:solidFill>
              </a:rPr>
              <a:t>barlow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Howard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donald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Robbie </a:t>
            </a:r>
            <a:r>
              <a:rPr lang="nl-NL" altLang="nl-NL" sz="3200" dirty="0" err="1">
                <a:solidFill>
                  <a:srgbClr val="002060"/>
                </a:solidFill>
              </a:rPr>
              <a:t>williams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Mark </a:t>
            </a:r>
            <a:r>
              <a:rPr lang="nl-NL" altLang="nl-NL" sz="3200" dirty="0" err="1">
                <a:solidFill>
                  <a:srgbClr val="002060"/>
                </a:solidFill>
              </a:rPr>
              <a:t>owen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Robbie Williams op de openingsceremonie van het WK voetbal in Rusland in 2018">
            <a:extLst>
              <a:ext uri="{FF2B5EF4-FFF2-40B4-BE49-F238E27FC236}">
                <a16:creationId xmlns:a16="http://schemas.microsoft.com/office/drawing/2014/main" id="{32411A33-3CC5-46BA-9B16-59C7F73A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8442" y="12663"/>
            <a:ext cx="4563558" cy="68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970336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Artiestafbeelding Take That">
            <a:extLst>
              <a:ext uri="{FF2B5EF4-FFF2-40B4-BE49-F238E27FC236}">
                <a16:creationId xmlns:a16="http://schemas.microsoft.com/office/drawing/2014/main" id="{469BD8F7-5AE1-4A39-ACF5-00C4DE2C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517" y="2725600"/>
            <a:ext cx="4119737" cy="41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68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001486"/>
            <a:ext cx="11216081" cy="5856514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49: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you’ll</a:t>
            </a:r>
            <a:r>
              <a:rPr lang="nl-NL" altLang="nl-NL" sz="3600" dirty="0">
                <a:solidFill>
                  <a:srgbClr val="002060"/>
                </a:solidFill>
              </a:rPr>
              <a:t> never walk </a:t>
            </a:r>
            <a:r>
              <a:rPr lang="nl-NL" altLang="nl-NL" sz="3600" dirty="0" err="1">
                <a:solidFill>
                  <a:srgbClr val="002060"/>
                </a:solidFill>
              </a:rPr>
              <a:t>alone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Werd gezongen door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Lee </a:t>
            </a:r>
            <a:r>
              <a:rPr lang="nl-NL" altLang="nl-NL" sz="3200" dirty="0" err="1">
                <a:solidFill>
                  <a:srgbClr val="002060"/>
                </a:solidFill>
              </a:rPr>
              <a:t>towers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Gerry &amp; </a:t>
            </a:r>
            <a:r>
              <a:rPr lang="nl-NL" altLang="nl-NL" sz="3200" dirty="0" err="1">
                <a:solidFill>
                  <a:srgbClr val="002060"/>
                </a:solidFill>
              </a:rPr>
              <a:t>the</a:t>
            </a:r>
            <a:r>
              <a:rPr lang="nl-NL" altLang="nl-NL" sz="3200" dirty="0">
                <a:solidFill>
                  <a:srgbClr val="002060"/>
                </a:solidFill>
              </a:rPr>
              <a:t> pacemakers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Andre </a:t>
            </a:r>
            <a:r>
              <a:rPr lang="nl-NL" altLang="nl-NL" sz="3200" dirty="0" err="1">
                <a:solidFill>
                  <a:srgbClr val="002060"/>
                </a:solidFill>
              </a:rPr>
              <a:t>hazes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Barbra </a:t>
            </a:r>
            <a:r>
              <a:rPr lang="nl-NL" altLang="nl-NL" sz="3200" dirty="0" err="1">
                <a:solidFill>
                  <a:srgbClr val="002060"/>
                </a:solidFill>
              </a:rPr>
              <a:t>streisand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2" name="Picture 4" descr="You'll Never Walk Alone - Shankly-poort van het Anfield-stadion, Liverpool">
            <a:extLst>
              <a:ext uri="{FF2B5EF4-FFF2-40B4-BE49-F238E27FC236}">
                <a16:creationId xmlns:a16="http://schemas.microsoft.com/office/drawing/2014/main" id="{2362C2F1-BE43-4AC9-965C-1D14B541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273" y="-48978"/>
            <a:ext cx="5206727" cy="333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941134" y="-468735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AD3ECF3-6B81-46FC-8B33-81F9F2AC8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3970" y="3929743"/>
            <a:ext cx="4188305" cy="278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mbleem van FC Liverpo">
            <a:extLst>
              <a:ext uri="{FF2B5EF4-FFF2-40B4-BE49-F238E27FC236}">
                <a16:creationId xmlns:a16="http://schemas.microsoft.com/office/drawing/2014/main" id="{9E4913F2-F5D4-47AC-9345-D3335AA71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506582"/>
            <a:ext cx="1923061" cy="256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5484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zijn Julio </a:t>
            </a:r>
            <a:r>
              <a:rPr lang="nl-NL" altLang="nl-NL" sz="3600" dirty="0" err="1">
                <a:solidFill>
                  <a:srgbClr val="002060"/>
                </a:solidFill>
              </a:rPr>
              <a:t>iglesias</a:t>
            </a:r>
            <a:r>
              <a:rPr lang="nl-NL" altLang="nl-NL" sz="3600" dirty="0">
                <a:solidFill>
                  <a:srgbClr val="002060"/>
                </a:solidFill>
              </a:rPr>
              <a:t> en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enrique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iglesias</a:t>
            </a:r>
            <a:r>
              <a:rPr lang="nl-NL" altLang="nl-NL" sz="3600" dirty="0">
                <a:solidFill>
                  <a:srgbClr val="002060"/>
                </a:solidFill>
              </a:rPr>
              <a:t> van elkaar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broers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Oom en neef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Vader en zoon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niets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5579483" y="2999312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overafbeelding Julio Iglesias - Un Canto A Galicia">
            <a:extLst>
              <a:ext uri="{FF2B5EF4-FFF2-40B4-BE49-F238E27FC236}">
                <a16:creationId xmlns:a16="http://schemas.microsoft.com/office/drawing/2014/main" id="{5BB4C4A7-A1BF-4046-92A0-988CEE60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53275" y="10232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overafbeelding Enrique Iglesias featuring Wisin - Duele el corazon">
            <a:extLst>
              <a:ext uri="{FF2B5EF4-FFF2-40B4-BE49-F238E27FC236}">
                <a16:creationId xmlns:a16="http://schemas.microsoft.com/office/drawing/2014/main" id="{53C0F8DC-B864-4992-8830-ED62A714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53275" y="353132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990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3062" y="1300785"/>
            <a:ext cx="7437121" cy="2509213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Ronde 6  </a:t>
            </a:r>
            <a:br>
              <a:rPr lang="nl-NL" altLang="nl-NL" sz="8800" b="1" dirty="0"/>
            </a:br>
            <a:r>
              <a:rPr lang="nl-NL" altLang="nl-NL" sz="8800" b="1" dirty="0"/>
              <a:t>bitterballen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7006" y="3886200"/>
            <a:ext cx="7855130" cy="1371599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11796" y="-16483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Bitterballen">
            <a:extLst>
              <a:ext uri="{FF2B5EF4-FFF2-40B4-BE49-F238E27FC236}">
                <a16:creationId xmlns:a16="http://schemas.microsoft.com/office/drawing/2014/main" id="{C9DD0A93-ED8D-404B-B8AF-C030E285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164" y="1444126"/>
            <a:ext cx="3813673" cy="381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5ADAC8D-C77E-4E6C-B256-07D843005C70}"/>
              </a:ext>
            </a:extLst>
          </p:cNvPr>
          <p:cNvSpPr txBox="1"/>
          <p:nvPr/>
        </p:nvSpPr>
        <p:spPr>
          <a:xfrm>
            <a:off x="4275015" y="4917374"/>
            <a:ext cx="6924207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3600" dirty="0">
                <a:solidFill>
                  <a:srgbClr val="0070C0"/>
                </a:solidFill>
              </a:rPr>
              <a:t>op speciaal verzoek </a:t>
            </a:r>
          </a:p>
          <a:p>
            <a:r>
              <a:rPr lang="nl-NL" altLang="nl-NL" sz="3600" dirty="0">
                <a:solidFill>
                  <a:srgbClr val="0070C0"/>
                </a:solidFill>
              </a:rPr>
              <a:t>van Janny</a:t>
            </a:r>
          </a:p>
        </p:txBody>
      </p:sp>
    </p:spTree>
    <p:extLst>
      <p:ext uri="{BB962C8B-B14F-4D97-AF65-F5344CB8AC3E}">
        <p14:creationId xmlns:p14="http://schemas.microsoft.com/office/powerpoint/2010/main" val="26136809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51: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hete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bliksem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Gerecht: Aardappelen/appels/uien + bloedworst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blonde </a:t>
            </a:r>
            <a:r>
              <a:rPr lang="nl-NL" altLang="nl-NL" sz="3200" dirty="0" err="1">
                <a:solidFill>
                  <a:srgbClr val="002060"/>
                </a:solidFill>
              </a:rPr>
              <a:t>sjaan</a:t>
            </a:r>
            <a:r>
              <a:rPr lang="nl-NL" altLang="nl-NL" sz="3200" dirty="0">
                <a:solidFill>
                  <a:srgbClr val="002060"/>
                </a:solidFill>
              </a:rPr>
              <a:t> uit de </a:t>
            </a:r>
            <a:r>
              <a:rPr lang="nl-NL" altLang="nl-NL" sz="3200" dirty="0" err="1">
                <a:solidFill>
                  <a:srgbClr val="002060"/>
                </a:solidFill>
              </a:rPr>
              <a:t>jordaan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Chinees gerecht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blikseminslag met een enorme hitte van 100.000°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C79A28-A868-4661-B48A-04281CC7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4536" y="65910"/>
            <a:ext cx="8888699" cy="316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385129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23315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betekent dit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Verkeersbord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Einde vluchtstrook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Einde invoegstrook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Spitsstrook vrijmaken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Einde spitsstrook</a:t>
            </a: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Spitsstrook vrijmaken">
            <a:extLst>
              <a:ext uri="{FF2B5EF4-FFF2-40B4-BE49-F238E27FC236}">
                <a16:creationId xmlns:a16="http://schemas.microsoft.com/office/drawing/2014/main" id="{10ABC497-B091-4B76-98C8-1E455F30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088" y="2315503"/>
            <a:ext cx="5078822" cy="407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11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801189"/>
            <a:ext cx="11216081" cy="582389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2: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Welke vrouw won de meeste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olympische, </a:t>
            </a:r>
            <a:r>
              <a:rPr lang="nl-NL" altLang="nl-NL" sz="4000" dirty="0" err="1">
                <a:solidFill>
                  <a:srgbClr val="002060"/>
                </a:solidFill>
              </a:rPr>
              <a:t>ek</a:t>
            </a:r>
            <a:r>
              <a:rPr lang="nl-NL" altLang="nl-NL" sz="4000" dirty="0">
                <a:solidFill>
                  <a:srgbClr val="002060"/>
                </a:solidFill>
              </a:rPr>
              <a:t>  en  </a:t>
            </a:r>
            <a:r>
              <a:rPr lang="nl-NL" altLang="nl-NL" sz="4000" dirty="0" err="1">
                <a:solidFill>
                  <a:srgbClr val="002060"/>
                </a:solidFill>
              </a:rPr>
              <a:t>wk</a:t>
            </a:r>
            <a:r>
              <a:rPr lang="nl-NL" altLang="nl-NL" sz="4000" dirty="0">
                <a:solidFill>
                  <a:srgbClr val="002060"/>
                </a:solidFill>
              </a:rPr>
              <a:t>  schaats-titels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Atje </a:t>
            </a:r>
            <a:r>
              <a:rPr lang="nl-NL" altLang="nl-NL" sz="3200" dirty="0" err="1">
                <a:solidFill>
                  <a:srgbClr val="002060"/>
                </a:solidFill>
              </a:rPr>
              <a:t>keulen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deelstra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Sjoukje </a:t>
            </a:r>
            <a:r>
              <a:rPr lang="nl-NL" altLang="nl-NL" sz="3200" dirty="0" err="1">
                <a:solidFill>
                  <a:srgbClr val="002060"/>
                </a:solidFill>
              </a:rPr>
              <a:t>dijkstra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Yvonne van </a:t>
            </a:r>
            <a:r>
              <a:rPr lang="nl-NL" altLang="nl-NL" sz="3200" dirty="0" err="1">
                <a:solidFill>
                  <a:srgbClr val="002060"/>
                </a:solidFill>
              </a:rPr>
              <a:t>gennip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Ireen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wust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883430" y="-55158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5DBDE2-19C9-4939-AB91-B0F4A57C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1299" y="3653287"/>
            <a:ext cx="6291069" cy="31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joukje Dijkstra in 1965">
            <a:extLst>
              <a:ext uri="{FF2B5EF4-FFF2-40B4-BE49-F238E27FC236}">
                <a16:creationId xmlns:a16="http://schemas.microsoft.com/office/drawing/2014/main" id="{63BF74CB-825E-4359-B77B-68ABA2C1D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4904" y="1701480"/>
            <a:ext cx="2098845" cy="246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vonne van Gennip in 1987">
            <a:extLst>
              <a:ext uri="{FF2B5EF4-FFF2-40B4-BE49-F238E27FC236}">
                <a16:creationId xmlns:a16="http://schemas.microsoft.com/office/drawing/2014/main" id="{D628DDE9-8AE4-4687-ABD1-33B7D1CA7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5" b="11903"/>
          <a:stretch/>
        </p:blipFill>
        <p:spPr>
          <a:xfrm>
            <a:off x="7739864" y="467383"/>
            <a:ext cx="2143566" cy="195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tje Keulen-Deelstra">
            <a:extLst>
              <a:ext uri="{FF2B5EF4-FFF2-40B4-BE49-F238E27FC236}">
                <a16:creationId xmlns:a16="http://schemas.microsoft.com/office/drawing/2014/main" id="{F235EBB8-561B-4006-A968-B1CECA21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9709" y="4220780"/>
            <a:ext cx="1602872" cy="24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üst in 2013">
            <a:extLst>
              <a:ext uri="{FF2B5EF4-FFF2-40B4-BE49-F238E27FC236}">
                <a16:creationId xmlns:a16="http://schemas.microsoft.com/office/drawing/2014/main" id="{31A96B3A-AD4B-4375-97D7-D95D5BAFF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4154" y="3320137"/>
            <a:ext cx="2242767" cy="168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024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</a:t>
            </a:r>
            <a:r>
              <a:rPr lang="nl-NL" altLang="nl-NL" sz="3600" u="sng" dirty="0" err="1">
                <a:solidFill>
                  <a:srgbClr val="002060"/>
                </a:solidFill>
              </a:rPr>
              <a:t>gEen</a:t>
            </a:r>
            <a:r>
              <a:rPr lang="nl-NL" altLang="nl-NL" sz="3600" dirty="0">
                <a:solidFill>
                  <a:srgbClr val="002060"/>
                </a:solidFill>
              </a:rPr>
              <a:t> vallende ster ?</a:t>
            </a:r>
          </a:p>
          <a:p>
            <a:pPr algn="l"/>
            <a:endParaRPr lang="nl-NL" altLang="nl-NL" sz="36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ruimtepuin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meteoriet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Bill </a:t>
            </a:r>
            <a:r>
              <a:rPr lang="nl-NL" altLang="nl-NL" sz="3200" dirty="0" err="1">
                <a:solidFill>
                  <a:srgbClr val="002060"/>
                </a:solidFill>
              </a:rPr>
              <a:t>cosby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ster</a:t>
            </a: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C5E887-7CDC-4FA3-8836-9D1863C6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013932" y="3429000"/>
            <a:ext cx="7968343" cy="322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3279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Een </a:t>
            </a:r>
            <a:r>
              <a:rPr lang="nl-NL" altLang="nl-NL" sz="3600" dirty="0" err="1">
                <a:solidFill>
                  <a:srgbClr val="002060"/>
                </a:solidFill>
              </a:rPr>
              <a:t>be</a:t>
            </a:r>
            <a:r>
              <a:rPr lang="nl-NL" altLang="nl-NL" sz="3600" dirty="0">
                <a:solidFill>
                  <a:srgbClr val="002060"/>
                </a:solidFill>
              </a:rPr>
              <a:t>(a)</a:t>
            </a:r>
            <a:r>
              <a:rPr lang="nl-NL" altLang="nl-NL" sz="3600" dirty="0" err="1">
                <a:solidFill>
                  <a:srgbClr val="002060"/>
                </a:solidFill>
              </a:rPr>
              <a:t>etle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is </a:t>
            </a:r>
            <a:r>
              <a:rPr lang="nl-NL" altLang="nl-NL" sz="3600" u="sng" dirty="0">
                <a:solidFill>
                  <a:srgbClr val="002060"/>
                </a:solidFill>
              </a:rPr>
              <a:t>niet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kever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muziekartiest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</a:t>
            </a:r>
            <a:r>
              <a:rPr lang="nl-NL" altLang="nl-NL" sz="3200" dirty="0" err="1">
                <a:solidFill>
                  <a:srgbClr val="002060"/>
                </a:solidFill>
              </a:rPr>
              <a:t>volkswagen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kapsel</a:t>
            </a:r>
          </a:p>
        </p:txBody>
      </p:sp>
      <p:pic>
        <p:nvPicPr>
          <p:cNvPr id="3074" name="Picture 2" descr="Volkswagen Kever 1303 bj 1973 APK TOT 31-03-2022!">
            <a:extLst>
              <a:ext uri="{FF2B5EF4-FFF2-40B4-BE49-F238E27FC236}">
                <a16:creationId xmlns:a16="http://schemas.microsoft.com/office/drawing/2014/main" id="{453091C4-B61E-4264-A3E6-D5930954E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2239" y="4401185"/>
            <a:ext cx="3640934" cy="243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1D27036-8A18-46F5-990A-C9E9A02B8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0398" y="320420"/>
            <a:ext cx="28575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erenkapsels 2019 2020. De jaren '60 komen terug. Fashion Show: M1992">
            <a:extLst>
              <a:ext uri="{FF2B5EF4-FFF2-40B4-BE49-F238E27FC236}">
                <a16:creationId xmlns:a16="http://schemas.microsoft.com/office/drawing/2014/main" id="{3BF7458F-1C93-4743-9F4D-BDDB20E9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6239" y="3038571"/>
            <a:ext cx="2286000" cy="373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75D977-F675-48AC-B39B-64662655B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8223" y="-420403"/>
            <a:ext cx="6142175" cy="373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873887" y="2124756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09733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D0AA4EC-4B7C-42C3-8CC4-87D44F1F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700" y="2027209"/>
            <a:ext cx="6793300" cy="483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kop van jut is ?</a:t>
            </a:r>
          </a:p>
          <a:p>
            <a:pPr algn="l"/>
            <a:endParaRPr lang="nl-NL" altLang="nl-NL" sz="36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Een kermis attractie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Ik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punt van de haven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Hoogste punt van </a:t>
            </a:r>
            <a:r>
              <a:rPr lang="nl-NL" altLang="nl-NL" sz="3200" dirty="0" err="1">
                <a:solidFill>
                  <a:srgbClr val="002060"/>
                </a:solidFill>
              </a:rPr>
              <a:t>nederland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67577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FF0B805-889C-48D8-A63A-193FE362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3159" y="3196042"/>
            <a:ext cx="6288841" cy="352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56: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kameel van de </a:t>
            </a:r>
            <a:r>
              <a:rPr lang="nl-NL" altLang="nl-NL" sz="3600" dirty="0" err="1">
                <a:solidFill>
                  <a:srgbClr val="002060"/>
                </a:solidFill>
              </a:rPr>
              <a:t>nederlandse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spoorwegen was: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boemel in </a:t>
            </a:r>
            <a:r>
              <a:rPr lang="nl-NL" altLang="nl-NL" sz="3200" dirty="0" err="1">
                <a:solidFill>
                  <a:srgbClr val="002060"/>
                </a:solidFill>
              </a:rPr>
              <a:t>groningen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Het feestrijtuig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De schakel tussen </a:t>
            </a:r>
            <a:r>
              <a:rPr lang="nl-NL" altLang="nl-NL" sz="3200" dirty="0" err="1">
                <a:solidFill>
                  <a:srgbClr val="002060"/>
                </a:solidFill>
              </a:rPr>
              <a:t>parijs</a:t>
            </a:r>
            <a:r>
              <a:rPr lang="nl-NL" altLang="nl-NL" sz="3200" dirty="0">
                <a:solidFill>
                  <a:srgbClr val="002060"/>
                </a:solidFill>
              </a:rPr>
              <a:t>,                                       BRUSSEL EN A’DAM (</a:t>
            </a:r>
            <a:r>
              <a:rPr lang="nl-NL" altLang="nl-NL" sz="3200" dirty="0" err="1">
                <a:solidFill>
                  <a:srgbClr val="002060"/>
                </a:solidFill>
              </a:rPr>
              <a:t>pba</a:t>
            </a:r>
            <a:r>
              <a:rPr lang="nl-NL" altLang="nl-NL" sz="3200" dirty="0">
                <a:solidFill>
                  <a:srgbClr val="002060"/>
                </a:solidFill>
              </a:rPr>
              <a:t>)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Het </a:t>
            </a:r>
            <a:r>
              <a:rPr lang="nl-NL" altLang="nl-NL" sz="3200" dirty="0" err="1">
                <a:solidFill>
                  <a:srgbClr val="002060"/>
                </a:solidFill>
              </a:rPr>
              <a:t>n.s.</a:t>
            </a:r>
            <a:r>
              <a:rPr lang="nl-NL" altLang="nl-NL" sz="3200" dirty="0">
                <a:solidFill>
                  <a:srgbClr val="002060"/>
                </a:solidFill>
              </a:rPr>
              <a:t> directie rijtuig</a:t>
            </a: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50039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57: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Welke hoort niet in het rijtje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voor digitaal overleg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teams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Zoom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Scoop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skype</a:t>
            </a: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767700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AFD2382-283E-4C7A-B325-FF195AACB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9"/>
          <a:stretch/>
        </p:blipFill>
        <p:spPr>
          <a:xfrm>
            <a:off x="6849374" y="2242868"/>
            <a:ext cx="5078083" cy="44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248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58: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is de captain van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De </a:t>
            </a:r>
            <a:r>
              <a:rPr lang="nl-NL" altLang="nl-NL" sz="3600" dirty="0" err="1">
                <a:solidFill>
                  <a:srgbClr val="002060"/>
                </a:solidFill>
              </a:rPr>
              <a:t>Uss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enterprise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James T. </a:t>
            </a:r>
            <a:r>
              <a:rPr lang="nl-NL" altLang="nl-NL" sz="3200" dirty="0" err="1">
                <a:solidFill>
                  <a:srgbClr val="002060"/>
                </a:solidFill>
              </a:rPr>
              <a:t>kirk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Mr </a:t>
            </a:r>
            <a:r>
              <a:rPr lang="nl-NL" altLang="nl-NL" sz="3200" dirty="0" err="1">
                <a:solidFill>
                  <a:srgbClr val="002060"/>
                </a:solidFill>
              </a:rPr>
              <a:t>Spock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kathryn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janeway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Jean </a:t>
            </a:r>
            <a:r>
              <a:rPr lang="nl-NL" altLang="nl-NL" sz="3200" dirty="0" err="1">
                <a:solidFill>
                  <a:srgbClr val="002060"/>
                </a:solidFill>
              </a:rPr>
              <a:t>luc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picard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453965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D71A04-C370-4874-A5ED-9A7B4E4D6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894" y="0"/>
            <a:ext cx="2476500" cy="3143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E7E724-DA2C-42DA-BE06-50D090000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932" y="3994032"/>
            <a:ext cx="4190139" cy="279127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33D3280-3C28-4346-8213-F9D6FC48C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897"/>
          <a:stretch/>
        </p:blipFill>
        <p:spPr>
          <a:xfrm>
            <a:off x="5302124" y="3981091"/>
            <a:ext cx="2476500" cy="279127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AD35D3-D9CD-4E13-8467-A1F74D622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765" y="2454620"/>
            <a:ext cx="6469811" cy="15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722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59: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Welke plant is er afgebeeld ?</a:t>
            </a:r>
          </a:p>
          <a:p>
            <a:pPr algn="l"/>
            <a:endParaRPr lang="nl-NL" altLang="nl-NL" sz="36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sneeuwklokje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rhodondendron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magnolia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hydrangea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Magnolia soulangeana">
            <a:extLst>
              <a:ext uri="{FF2B5EF4-FFF2-40B4-BE49-F238E27FC236}">
                <a16:creationId xmlns:a16="http://schemas.microsoft.com/office/drawing/2014/main" id="{3B2ACC93-C4CD-487E-A637-20819F528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1351" y="1414497"/>
            <a:ext cx="5270924" cy="527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151597" y="21738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26520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Barbie is een product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disney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jumbo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lego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mattel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Barbie tienerpop Dreamhouse Adventures op reis 30 cm">
            <a:extLst>
              <a:ext uri="{FF2B5EF4-FFF2-40B4-BE49-F238E27FC236}">
                <a16:creationId xmlns:a16="http://schemas.microsoft.com/office/drawing/2014/main" id="{CD255BF9-8407-45A4-BF19-2DDA2CB1E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9391" y="1161702"/>
            <a:ext cx="5442609" cy="544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moe.gif">
            <a:extLst>
              <a:ext uri="{FF2B5EF4-FFF2-40B4-BE49-F238E27FC236}">
                <a16:creationId xmlns:a16="http://schemas.microsoft.com/office/drawing/2014/main" id="{0A0F2AFA-C5DB-46A0-A77A-5A9F00A5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681258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36704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otary steunt babyspullen.nl">
            <a:extLst>
              <a:ext uri="{FF2B5EF4-FFF2-40B4-BE49-F238E27FC236}">
                <a16:creationId xmlns:a16="http://schemas.microsoft.com/office/drawing/2014/main" id="{35458CE8-BAE9-461D-91E8-2913551E3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62250"/>
            <a:ext cx="696277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numCol="1">
            <a:normAutofit/>
          </a:bodyPr>
          <a:lstStyle/>
          <a:p>
            <a:r>
              <a:rPr lang="nl-NL" altLang="nl-NL" sz="8800" b="1" dirty="0"/>
              <a:t>Ronde 7</a:t>
            </a:r>
            <a:br>
              <a:rPr lang="nl-NL" altLang="nl-NL" sz="8800" b="1" dirty="0"/>
            </a:br>
            <a:r>
              <a:rPr lang="nl-NL" altLang="nl-NL" sz="8800" b="1" dirty="0"/>
              <a:t>ROTARY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0341" y="3886200"/>
            <a:ext cx="8689976" cy="1371599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67590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61: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Waar en wanneer is Rotary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international</a:t>
            </a:r>
            <a:r>
              <a:rPr lang="nl-NL" altLang="nl-NL" sz="3600" dirty="0">
                <a:solidFill>
                  <a:srgbClr val="002060"/>
                </a:solidFill>
              </a:rPr>
              <a:t> Opgericht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Amsterdam 1923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Montreal 1910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Chicago 1905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fuengirola</a:t>
            </a:r>
            <a:r>
              <a:rPr lang="nl-NL" altLang="nl-NL" sz="3200" dirty="0">
                <a:solidFill>
                  <a:srgbClr val="002060"/>
                </a:solidFill>
              </a:rPr>
              <a:t> 1912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517AA30-6227-4E99-AB10-2D359C4F3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8981" y="215660"/>
            <a:ext cx="4843294" cy="642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5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92500" lnSpcReduction="1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3: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Hoe lang is de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marathon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42 km en 185 meter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42 km en 195 meter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44 km en 185 meter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44 km en 195 meter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Waar ligt Attica">
            <a:extLst>
              <a:ext uri="{FF2B5EF4-FFF2-40B4-BE49-F238E27FC236}">
                <a16:creationId xmlns:a16="http://schemas.microsoft.com/office/drawing/2014/main" id="{290BE67B-F2ED-4CD0-A625-EA45F66C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2175" y="2778825"/>
            <a:ext cx="62198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DA9BEAE-2F73-4F68-8B8E-AF060F0B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1486" y="0"/>
            <a:ext cx="4380601" cy="29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286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62: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heet de dijkgraaf van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Amstel, gooi en vecht ?</a:t>
            </a:r>
          </a:p>
          <a:p>
            <a:pPr algn="l"/>
            <a:r>
              <a:rPr lang="nl-NL" altLang="nl-NL" sz="2400" dirty="0">
                <a:solidFill>
                  <a:srgbClr val="002060"/>
                </a:solidFill>
              </a:rPr>
              <a:t>Hij/zij was bij ons op bezoek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Hetty klavers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Patrick </a:t>
            </a:r>
            <a:r>
              <a:rPr lang="nl-NL" altLang="nl-NL" sz="3200" dirty="0" err="1">
                <a:solidFill>
                  <a:srgbClr val="002060"/>
                </a:solidFill>
              </a:rPr>
              <a:t>poelmann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Kees jan de vet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Gerhard van den top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Wapen van het Waterschapschap Amstel, Gooi en Vecht">
            <a:extLst>
              <a:ext uri="{FF2B5EF4-FFF2-40B4-BE49-F238E27FC236}">
                <a16:creationId xmlns:a16="http://schemas.microsoft.com/office/drawing/2014/main" id="{F56FE967-ADC8-4362-92FD-0FD63908E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2068" y="273815"/>
            <a:ext cx="2024019" cy="25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B7A6F2F-4575-4021-A796-37E6A2739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355" y="3081934"/>
            <a:ext cx="6713005" cy="37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020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63: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Wat is het thema van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Onze club dit jaar ?</a:t>
            </a:r>
          </a:p>
          <a:p>
            <a:pPr algn="l"/>
            <a:endParaRPr lang="nl-NL" altLang="nl-NL" sz="36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Verbinden - Vertrouwen - vitaliteit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Vriendschap - verbinden - vertrouwen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Vitaliteit – verbinden - vriendschap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Handen uit de mouwen</a:t>
            </a:r>
          </a:p>
        </p:txBody>
      </p:sp>
      <p:pic>
        <p:nvPicPr>
          <p:cNvPr id="2052" name="Picture 4" descr="Afbeelding met tafel  Automatisch gegenereerde beschrijving">
            <a:extLst>
              <a:ext uri="{FF2B5EF4-FFF2-40B4-BE49-F238E27FC236}">
                <a16:creationId xmlns:a16="http://schemas.microsoft.com/office/drawing/2014/main" id="{25248DDF-7873-46C9-914A-92481063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9379" y="0"/>
            <a:ext cx="6203021" cy="414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 met man, mobiele telefoon, vrouw, telefoon  Automatisch gegenereerde beschrijving">
            <a:extLst>
              <a:ext uri="{FF2B5EF4-FFF2-40B4-BE49-F238E27FC236}">
                <a16:creationId xmlns:a16="http://schemas.microsoft.com/office/drawing/2014/main" id="{D8789052-E54F-4401-9DEA-C4BBFD592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599"/>
          <a:stretch/>
        </p:blipFill>
        <p:spPr>
          <a:xfrm>
            <a:off x="5999379" y="2353888"/>
            <a:ext cx="1505602" cy="18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663082" y="-88513"/>
            <a:ext cx="2336297" cy="244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98259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64: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is geen </a:t>
            </a:r>
            <a:r>
              <a:rPr lang="nl-NL" altLang="nl-NL" sz="3600" dirty="0" err="1">
                <a:solidFill>
                  <a:srgbClr val="002060"/>
                </a:solidFill>
              </a:rPr>
              <a:t>founding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  <a:r>
              <a:rPr lang="nl-NL" altLang="nl-NL" sz="3600" dirty="0" err="1">
                <a:solidFill>
                  <a:srgbClr val="002060"/>
                </a:solidFill>
              </a:rPr>
              <a:t>father</a:t>
            </a:r>
            <a:r>
              <a:rPr lang="nl-NL" altLang="nl-NL" sz="36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onze </a:t>
            </a:r>
            <a:r>
              <a:rPr lang="nl-NL" altLang="nl-NL" sz="3600" dirty="0" err="1">
                <a:solidFill>
                  <a:srgbClr val="002060"/>
                </a:solidFill>
              </a:rPr>
              <a:t>cluB</a:t>
            </a:r>
            <a:r>
              <a:rPr lang="nl-NL" altLang="nl-NL" sz="3600" dirty="0">
                <a:solidFill>
                  <a:srgbClr val="002060"/>
                </a:solidFill>
              </a:rPr>
              <a:t>, Maar is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er wel al heel lang bij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Jan schipper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Gerard knoop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Dick van der aart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Hans van vuurde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Afbeelding kan het volgende bevatten: 3 mensen, staande mensen">
            <a:extLst>
              <a:ext uri="{FF2B5EF4-FFF2-40B4-BE49-F238E27FC236}">
                <a16:creationId xmlns:a16="http://schemas.microsoft.com/office/drawing/2014/main" id="{9B8C13AE-E303-43BC-9DDC-FDF7F042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3792" y="2669768"/>
            <a:ext cx="5405887" cy="40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9798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65: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heten de eigenaren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Van aan-de-kade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Antonia en frank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Antonija</a:t>
            </a:r>
            <a:r>
              <a:rPr lang="nl-NL" altLang="nl-NL" sz="3200" dirty="0">
                <a:solidFill>
                  <a:srgbClr val="002060"/>
                </a:solidFill>
              </a:rPr>
              <a:t> en frank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2060"/>
                </a:solidFill>
              </a:rPr>
              <a:t>Antonija</a:t>
            </a:r>
            <a:r>
              <a:rPr lang="nl-NL" altLang="nl-NL" sz="3200" dirty="0">
                <a:solidFill>
                  <a:srgbClr val="002060"/>
                </a:solidFill>
              </a:rPr>
              <a:t> en frans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Antonia en frans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2E266F9-D68E-475E-9BBC-3C8BE67BD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9149" y="2785686"/>
            <a:ext cx="7767962" cy="33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3867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66: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Hoeveel botters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Heeft De stichting </a:t>
            </a:r>
          </a:p>
          <a:p>
            <a:pPr algn="l"/>
            <a:r>
              <a:rPr lang="nl-NL" altLang="nl-NL" sz="3600" dirty="0" err="1">
                <a:solidFill>
                  <a:srgbClr val="002060"/>
                </a:solidFill>
              </a:rPr>
              <a:t>huizer</a:t>
            </a:r>
            <a:r>
              <a:rPr lang="nl-NL" altLang="nl-NL" sz="3600" dirty="0">
                <a:solidFill>
                  <a:srgbClr val="002060"/>
                </a:solidFill>
              </a:rPr>
              <a:t> botters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3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                                </a:t>
            </a:r>
            <a:r>
              <a:rPr lang="nl-NL" altLang="nl-NL" sz="1800" dirty="0">
                <a:solidFill>
                  <a:schemeClr val="accent3">
                    <a:lumMod val="50000"/>
                  </a:schemeClr>
                </a:solidFill>
              </a:rPr>
              <a:t>worden  vaak door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		                    </a:t>
            </a:r>
            <a:r>
              <a:rPr lang="nl-NL" altLang="nl-NL" sz="1800" dirty="0" err="1">
                <a:solidFill>
                  <a:schemeClr val="accent3">
                    <a:lumMod val="50000"/>
                  </a:schemeClr>
                </a:solidFill>
              </a:rPr>
              <a:t>rotary</a:t>
            </a:r>
            <a:r>
              <a:rPr lang="nl-NL" altLang="nl-NL" sz="1800" dirty="0">
                <a:solidFill>
                  <a:schemeClr val="accent3">
                    <a:lumMod val="50000"/>
                  </a:schemeClr>
                </a:solidFill>
              </a:rPr>
              <a:t> gebruikt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6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60D4AF7-BDD7-4022-851B-81BC8539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193" y="255600"/>
            <a:ext cx="4836543" cy="362740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8D7619E-DE47-4689-BDA5-6BA9A0580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458" y="3138895"/>
            <a:ext cx="4836542" cy="36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089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67: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Welke miljardair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Is lid van de </a:t>
            </a:r>
            <a:r>
              <a:rPr lang="nl-NL" altLang="nl-NL" sz="3600" dirty="0" err="1">
                <a:solidFill>
                  <a:srgbClr val="002060"/>
                </a:solidFill>
              </a:rPr>
              <a:t>rotary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Bill gates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Wladimir </a:t>
            </a:r>
            <a:r>
              <a:rPr lang="nl-NL" altLang="nl-NL" sz="3200" dirty="0" err="1">
                <a:solidFill>
                  <a:srgbClr val="002060"/>
                </a:solidFill>
              </a:rPr>
              <a:t>poetin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John de mol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Dagobert </a:t>
            </a:r>
            <a:r>
              <a:rPr lang="nl-NL" altLang="nl-NL" sz="3200" dirty="0" err="1">
                <a:solidFill>
                  <a:srgbClr val="002060"/>
                </a:solidFill>
              </a:rPr>
              <a:t>duck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E9DF5A2-53A0-4A20-AB7F-4E8EB30A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3147" y="367367"/>
            <a:ext cx="3237781" cy="61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2795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104182"/>
            <a:ext cx="1121608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68: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Hoeveel </a:t>
            </a:r>
            <a:r>
              <a:rPr lang="nl-NL" altLang="nl-NL" sz="3600" dirty="0" err="1">
                <a:solidFill>
                  <a:srgbClr val="002060"/>
                </a:solidFill>
              </a:rPr>
              <a:t>rotary</a:t>
            </a:r>
            <a:r>
              <a:rPr lang="nl-NL" altLang="nl-NL" sz="3600" dirty="0">
                <a:solidFill>
                  <a:srgbClr val="002060"/>
                </a:solidFill>
              </a:rPr>
              <a:t> clubs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Heeft </a:t>
            </a:r>
            <a:r>
              <a:rPr lang="nl-NL" altLang="nl-NL" sz="3600" dirty="0" err="1">
                <a:solidFill>
                  <a:srgbClr val="002060"/>
                </a:solidFill>
              </a:rPr>
              <a:t>nederland</a:t>
            </a:r>
            <a:r>
              <a:rPr lang="nl-NL" altLang="nl-NL" sz="3600" dirty="0">
                <a:solidFill>
                  <a:srgbClr val="002060"/>
                </a:solidFill>
              </a:rPr>
              <a:t> ?</a:t>
            </a:r>
          </a:p>
          <a:p>
            <a:pPr marL="971550" lvl="1" indent="-514350" algn="l">
              <a:buAutoNum type="alphaLcPeriod"/>
            </a:pPr>
            <a:r>
              <a:rPr lang="nl-NL" altLang="nl-NL" sz="3200" u="sng" dirty="0">
                <a:solidFill>
                  <a:srgbClr val="002060"/>
                </a:solidFill>
              </a:rPr>
              <a:t>+</a:t>
            </a:r>
            <a:r>
              <a:rPr lang="nl-NL" altLang="nl-NL" sz="3200" dirty="0">
                <a:solidFill>
                  <a:srgbClr val="002060"/>
                </a:solidFill>
              </a:rPr>
              <a:t> 450</a:t>
            </a:r>
          </a:p>
          <a:p>
            <a:pPr marL="971550" lvl="1" indent="-514350" algn="l">
              <a:buAutoNum type="alphaLcPeriod"/>
            </a:pPr>
            <a:r>
              <a:rPr lang="nl-NL" altLang="nl-NL" sz="3200" u="sng" dirty="0">
                <a:solidFill>
                  <a:srgbClr val="002060"/>
                </a:solidFill>
              </a:rPr>
              <a:t>+</a:t>
            </a:r>
            <a:r>
              <a:rPr lang="nl-NL" altLang="nl-NL" sz="3200" dirty="0">
                <a:solidFill>
                  <a:srgbClr val="002060"/>
                </a:solidFill>
              </a:rPr>
              <a:t> 500</a:t>
            </a:r>
          </a:p>
          <a:p>
            <a:pPr marL="971550" lvl="1" indent="-514350" algn="l">
              <a:buAutoNum type="alphaLcPeriod"/>
            </a:pPr>
            <a:r>
              <a:rPr lang="nl-NL" altLang="nl-NL" sz="3200" u="sng" dirty="0">
                <a:solidFill>
                  <a:srgbClr val="002060"/>
                </a:solidFill>
              </a:rPr>
              <a:t>+</a:t>
            </a:r>
            <a:r>
              <a:rPr lang="nl-NL" altLang="nl-NL" sz="3200" dirty="0">
                <a:solidFill>
                  <a:srgbClr val="002060"/>
                </a:solidFill>
              </a:rPr>
              <a:t> 550</a:t>
            </a:r>
          </a:p>
          <a:p>
            <a:pPr marL="971550" lvl="1" indent="-514350" algn="l">
              <a:buAutoNum type="alphaLcPeriod"/>
            </a:pPr>
            <a:r>
              <a:rPr lang="nl-NL" altLang="nl-NL" sz="3200" u="sng" dirty="0">
                <a:solidFill>
                  <a:srgbClr val="002060"/>
                </a:solidFill>
              </a:rPr>
              <a:t>+</a:t>
            </a:r>
            <a:r>
              <a:rPr lang="nl-NL" altLang="nl-NL" sz="3200" dirty="0">
                <a:solidFill>
                  <a:srgbClr val="002060"/>
                </a:solidFill>
              </a:rPr>
              <a:t> 600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86736" y="-10905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istrictmap">
            <a:extLst>
              <a:ext uri="{FF2B5EF4-FFF2-40B4-BE49-F238E27FC236}">
                <a16:creationId xmlns:a16="http://schemas.microsoft.com/office/drawing/2014/main" id="{E2F8A16D-E419-4C41-B0BA-ECFF45006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3081" y="442579"/>
            <a:ext cx="5566526" cy="64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9715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452846"/>
            <a:ext cx="11216081" cy="6405154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69: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Hoe is de verdeling</a:t>
            </a:r>
          </a:p>
          <a:p>
            <a:pPr algn="l"/>
            <a:r>
              <a:rPr lang="nl-NL" altLang="nl-NL" sz="3600" dirty="0">
                <a:solidFill>
                  <a:srgbClr val="FF0000"/>
                </a:solidFill>
              </a:rPr>
              <a:t>v / m </a:t>
            </a:r>
            <a:r>
              <a:rPr lang="nl-NL" altLang="nl-NL" sz="3600" dirty="0">
                <a:solidFill>
                  <a:srgbClr val="002060"/>
                </a:solidFill>
              </a:rPr>
              <a:t>binnen onze 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club per vandaag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 8 /17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 9 /16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10/15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11/14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28523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4" descr="foto Helen Hofman">
            <a:extLst>
              <a:ext uri="{FF2B5EF4-FFF2-40B4-BE49-F238E27FC236}">
                <a16:creationId xmlns:a16="http://schemas.microsoft.com/office/drawing/2014/main" id="{FE56410D-8EBE-4F80-A40E-0C36CB203578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2158042" cy="215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7" name="AutoShape 8" descr="foto Evelien Schipper">
            <a:extLst>
              <a:ext uri="{FF2B5EF4-FFF2-40B4-BE49-F238E27FC236}">
                <a16:creationId xmlns:a16="http://schemas.microsoft.com/office/drawing/2014/main" id="{A05C940A-66C6-4F0C-9FD6-45BA70882A8B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5943600" y="3276600"/>
            <a:ext cx="1968260" cy="196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9B274D-EECA-44B9-8C18-4CD239622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04"/>
          <a:stretch/>
        </p:blipFill>
        <p:spPr>
          <a:xfrm>
            <a:off x="4608029" y="2046514"/>
            <a:ext cx="7498570" cy="415398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4EFE2DA-A500-450A-BF88-2933EDD54904}"/>
              </a:ext>
            </a:extLst>
          </p:cNvPr>
          <p:cNvSpPr txBox="1"/>
          <p:nvPr/>
        </p:nvSpPr>
        <p:spPr>
          <a:xfrm flipH="1">
            <a:off x="5291013" y="930032"/>
            <a:ext cx="3540371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dirty="0"/>
              <a:t>“ons erelid Bart meegerekend”</a:t>
            </a:r>
          </a:p>
        </p:txBody>
      </p:sp>
    </p:spTree>
    <p:extLst>
      <p:ext uri="{BB962C8B-B14F-4D97-AF65-F5344CB8AC3E}">
        <p14:creationId xmlns:p14="http://schemas.microsoft.com/office/powerpoint/2010/main" val="24914832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99" y="844687"/>
            <a:ext cx="11579041" cy="575381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3600" u="sng" dirty="0">
                <a:solidFill>
                  <a:srgbClr val="002060"/>
                </a:solidFill>
              </a:rPr>
              <a:t>Vraag 70: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Wie wordt volgend jaar 2020/2021</a:t>
            </a:r>
          </a:p>
          <a:p>
            <a:pPr algn="l"/>
            <a:r>
              <a:rPr lang="nl-NL" altLang="nl-NL" sz="3600" dirty="0">
                <a:solidFill>
                  <a:srgbClr val="002060"/>
                </a:solidFill>
              </a:rPr>
              <a:t>Voorzitter / president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Marjolein </a:t>
            </a:r>
            <a:r>
              <a:rPr lang="nl-NL" altLang="nl-NL" sz="3200" dirty="0" err="1">
                <a:solidFill>
                  <a:srgbClr val="002060"/>
                </a:solidFill>
              </a:rPr>
              <a:t>ronday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Alexander leidekker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Henk mos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Gertjan eekel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601931" y="-416899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0EE0B74-610C-465F-929B-D64CDD21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8794" y="1960361"/>
            <a:ext cx="1849134" cy="22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B4D5509-FB5F-4554-922E-07F35D20F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9893" y="4188232"/>
            <a:ext cx="1878035" cy="23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10F627D-7F98-40FA-A5B6-790A6EDC7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7"/>
          <a:stretch/>
        </p:blipFill>
        <p:spPr>
          <a:xfrm>
            <a:off x="10138783" y="1960359"/>
            <a:ext cx="1928218" cy="222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2E9F799-F6A5-4BAA-9073-AEF72FA01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7372" y="4188233"/>
            <a:ext cx="1928218" cy="241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8864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0144C-C12D-4BF2-A599-E1DEDAAC0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781537"/>
            <a:ext cx="9933354" cy="5298831"/>
          </a:xfrm>
        </p:spPr>
        <p:txBody>
          <a:bodyPr numCol="1">
            <a:normAutofit fontScale="90000"/>
          </a:bodyPr>
          <a:lstStyle/>
          <a:p>
            <a:br>
              <a:rPr lang="nl-NL" altLang="nl-NL" sz="4000" b="1" dirty="0"/>
            </a:br>
            <a:r>
              <a:rPr lang="nl-NL" altLang="nl-NL" sz="4000" b="1" dirty="0"/>
              <a:t>nu het </a:t>
            </a:r>
            <a:r>
              <a:rPr lang="nl-NL" altLang="nl-NL" sz="4000" b="1" u="sng" dirty="0"/>
              <a:t>totale</a:t>
            </a:r>
            <a:r>
              <a:rPr lang="nl-NL" altLang="nl-NL" sz="4000" b="1" dirty="0"/>
              <a:t> formulier </a:t>
            </a:r>
            <a:r>
              <a:rPr lang="nl-NL" altLang="nl-NL" sz="4000" b="1" u="sng" dirty="0"/>
              <a:t>met je naam </a:t>
            </a:r>
            <a:br>
              <a:rPr lang="nl-NL" altLang="nl-NL" sz="4000" b="1" dirty="0"/>
            </a:br>
            <a:r>
              <a:rPr lang="nl-NL" altLang="nl-NL" sz="4000" b="1" dirty="0"/>
              <a:t>+ de antwoorden 1 - 70 </a:t>
            </a:r>
            <a:br>
              <a:rPr lang="nl-NL" altLang="nl-NL" sz="4000" b="1" dirty="0"/>
            </a:br>
            <a:r>
              <a:rPr lang="nl-NL" altLang="nl-NL" sz="4000" b="1" dirty="0"/>
              <a:t>scannen en mailen naar </a:t>
            </a:r>
            <a:r>
              <a:rPr lang="nl-NL" altLang="nl-NL" sz="40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HAN@LANDMANMAIL.NL</a:t>
            </a:r>
            <a:br>
              <a:rPr lang="nl-NL" altLang="nl-NL" sz="4000" b="1" dirty="0">
                <a:solidFill>
                  <a:srgbClr val="0070C0"/>
                </a:solidFill>
              </a:rPr>
            </a:br>
            <a:br>
              <a:rPr lang="nl-NL" altLang="nl-NL" sz="4000" b="1" dirty="0">
                <a:solidFill>
                  <a:srgbClr val="0070C0"/>
                </a:solidFill>
              </a:rPr>
            </a:br>
            <a:r>
              <a:rPr lang="nl-NL" altLang="nl-NL" sz="4000" b="1" dirty="0"/>
              <a:t>OF VIA Whatsapp fotograferen </a:t>
            </a:r>
            <a:br>
              <a:rPr lang="nl-NL" altLang="nl-NL" sz="4000" b="1" dirty="0"/>
            </a:br>
            <a:r>
              <a:rPr lang="nl-NL" altLang="nl-NL" sz="4000" b="1" dirty="0"/>
              <a:t>en sturen naar han:</a:t>
            </a:r>
            <a:br>
              <a:rPr lang="nl-NL" altLang="nl-NL" sz="4000" b="1" dirty="0"/>
            </a:br>
            <a:r>
              <a:rPr lang="nl-NL" altLang="nl-NL" sz="4000" b="1" u="sng" dirty="0">
                <a:solidFill>
                  <a:srgbClr val="0070C0"/>
                </a:solidFill>
              </a:rPr>
              <a:t>06 515 97 693</a:t>
            </a:r>
            <a:br>
              <a:rPr lang="nl-NL" altLang="nl-NL" sz="4000" b="1" u="sng" dirty="0">
                <a:solidFill>
                  <a:srgbClr val="00B0F0"/>
                </a:solidFill>
              </a:rPr>
            </a:br>
            <a:r>
              <a:rPr lang="nl-NL" altLang="nl-NL" sz="4000" b="1" dirty="0">
                <a:solidFill>
                  <a:srgbClr val="FF0000"/>
                </a:solidFill>
              </a:rPr>
              <a:t>of </a:t>
            </a:r>
            <a:r>
              <a:rPr lang="nl-NL" altLang="nl-NL" sz="4000" b="1" u="sng" dirty="0">
                <a:solidFill>
                  <a:srgbClr val="FF0000"/>
                </a:solidFill>
              </a:rPr>
              <a:t>de laatste 30 antwoorden </a:t>
            </a:r>
            <a:r>
              <a:rPr lang="nl-NL" altLang="nl-NL" sz="4000" b="1" dirty="0">
                <a:solidFill>
                  <a:srgbClr val="FF0000"/>
                </a:solidFill>
              </a:rPr>
              <a:t>appen </a:t>
            </a:r>
            <a:br>
              <a:rPr lang="nl-NL" altLang="nl-NL" sz="4000" b="1" dirty="0">
                <a:solidFill>
                  <a:srgbClr val="FF0000"/>
                </a:solidFill>
              </a:rPr>
            </a:br>
            <a:r>
              <a:rPr lang="nl-NL" altLang="nl-NL" sz="4000" b="1" dirty="0">
                <a:solidFill>
                  <a:srgbClr val="FF0000"/>
                </a:solidFill>
              </a:rPr>
              <a:t>als: 41a-42b-43c-51d-69a </a:t>
            </a:r>
            <a:r>
              <a:rPr lang="nl-NL" altLang="nl-NL" sz="4000" b="1" dirty="0" err="1">
                <a:solidFill>
                  <a:srgbClr val="FF0000"/>
                </a:solidFill>
              </a:rPr>
              <a:t>etc</a:t>
            </a:r>
            <a:r>
              <a:rPr lang="nl-NL" altLang="nl-NL" sz="4000" b="1" dirty="0">
                <a:solidFill>
                  <a:srgbClr val="FF0000"/>
                </a:solidFill>
              </a:rPr>
              <a:t> t/m 70a</a:t>
            </a:r>
            <a:br>
              <a:rPr lang="nl-NL" altLang="nl-NL" sz="4000" b="1" u="sng" dirty="0">
                <a:solidFill>
                  <a:srgbClr val="00B0F0"/>
                </a:solidFill>
              </a:rPr>
            </a:br>
            <a:br>
              <a:rPr lang="nl-NL" altLang="nl-NL" sz="4000" b="1" u="sng" dirty="0">
                <a:solidFill>
                  <a:srgbClr val="00B0F0"/>
                </a:solidFill>
              </a:rPr>
            </a:br>
            <a:r>
              <a:rPr lang="nl-NL" altLang="nl-NL" b="1" u="sng" dirty="0">
                <a:solidFill>
                  <a:schemeClr val="accent3">
                    <a:lumMod val="50000"/>
                  </a:schemeClr>
                </a:solidFill>
              </a:rPr>
              <a:t>nu een kleine pauze en daarna gaan we door met de antwoorden en wie wordt de winnaar ?</a:t>
            </a:r>
            <a:br>
              <a:rPr lang="nl-NL" altLang="nl-NL" dirty="0"/>
            </a:br>
            <a:endParaRPr lang="nl-NL" alt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FC9DABF-3F32-432A-B90B-5044E9B96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r="22233" b="4611"/>
          <a:stretch/>
        </p:blipFill>
        <p:spPr>
          <a:xfrm>
            <a:off x="217166" y="2111136"/>
            <a:ext cx="1979802" cy="1982692"/>
          </a:xfrm>
          <a:prstGeom prst="rect">
            <a:avLst/>
          </a:prstGeom>
        </p:spPr>
      </p:pic>
      <p:pic>
        <p:nvPicPr>
          <p:cNvPr id="4" name="Picture 2" descr="Manneken Pis">
            <a:extLst>
              <a:ext uri="{FF2B5EF4-FFF2-40B4-BE49-F238E27FC236}">
                <a16:creationId xmlns:a16="http://schemas.microsoft.com/office/drawing/2014/main" id="{461E5EBF-5C6D-4751-81EE-6B23D7BA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8615" y="1688398"/>
            <a:ext cx="1868642" cy="249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07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734646"/>
            <a:ext cx="11216081" cy="5246706"/>
          </a:xfrm>
        </p:spPr>
        <p:txBody>
          <a:bodyPr numCol="1">
            <a:normAutofit fontScale="92500" lnSpcReduction="1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4: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WIE IS DE HUIDIGE (2019) WERELDKAMPIOEN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WEGWIELRENNEN BIJ DE DAMES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ANNEMIEK VAN VLEUTEN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ANNA VAN DER BREGGEN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MARIANNE VOS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KIRSTEN WILD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ABE2ACA-1D74-4850-81A2-5A5552FD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3209" y="3032407"/>
            <a:ext cx="6982330" cy="336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5714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" y="1767839"/>
            <a:ext cx="11181806" cy="2264229"/>
          </a:xfrm>
        </p:spPr>
        <p:txBody>
          <a:bodyPr numCol="1">
            <a:normAutofit fontScale="90000"/>
          </a:bodyPr>
          <a:lstStyle/>
          <a:p>
            <a:r>
              <a:rPr lang="nl-NL" altLang="nl-NL" sz="8800" b="1" dirty="0">
                <a:solidFill>
                  <a:srgbClr val="FF0000"/>
                </a:solidFill>
              </a:rPr>
              <a:t>Spannend:</a:t>
            </a:r>
            <a:br>
              <a:rPr lang="nl-NL" altLang="nl-NL" sz="8800" b="1" dirty="0">
                <a:solidFill>
                  <a:srgbClr val="FF0000"/>
                </a:solidFill>
              </a:rPr>
            </a:br>
            <a:r>
              <a:rPr lang="nl-NL" altLang="nl-NL" sz="8800" b="1" dirty="0">
                <a:solidFill>
                  <a:srgbClr val="FF0000"/>
                </a:solidFill>
              </a:rPr>
              <a:t>over 5 minuten</a:t>
            </a:r>
            <a:br>
              <a:rPr lang="nl-NL" altLang="nl-NL" sz="8800" b="1" dirty="0"/>
            </a:br>
            <a:r>
              <a:rPr lang="nl-NL" altLang="nl-NL" sz="8800" b="1" dirty="0">
                <a:solidFill>
                  <a:srgbClr val="00B050"/>
                </a:solidFill>
              </a:rPr>
              <a:t>De  &gt;&gt; antwoorden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77E792D-58CB-4911-B400-D1E05C19C043}"/>
              </a:ext>
            </a:extLst>
          </p:cNvPr>
          <p:cNvSpPr txBox="1">
            <a:spLocks/>
          </p:cNvSpPr>
          <p:nvPr/>
        </p:nvSpPr>
        <p:spPr>
          <a:xfrm>
            <a:off x="665938" y="1123406"/>
            <a:ext cx="11038382" cy="5140128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8800" b="1" dirty="0"/>
              <a:t>1</a:t>
            </a:r>
            <a:r>
              <a:rPr lang="nl-NL" altLang="nl-NL" sz="8800" b="1" baseline="30000" dirty="0"/>
              <a:t>ste</a:t>
            </a:r>
            <a:r>
              <a:rPr lang="nl-NL" altLang="nl-NL" sz="8800" b="1" dirty="0"/>
              <a:t> THUIS-PUB-QUIZ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B58CBF1-DA6A-4530-B983-3F6E84F69740}"/>
              </a:ext>
            </a:extLst>
          </p:cNvPr>
          <p:cNvSpPr txBox="1"/>
          <p:nvPr/>
        </p:nvSpPr>
        <p:spPr>
          <a:xfrm rot="20718983">
            <a:off x="195741" y="3912739"/>
            <a:ext cx="3318229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3200" dirty="0">
                <a:solidFill>
                  <a:srgbClr val="0070C0"/>
                </a:solidFill>
              </a:rPr>
              <a:t>pak nog even </a:t>
            </a:r>
          </a:p>
          <a:p>
            <a:r>
              <a:rPr lang="nl-NL" altLang="nl-NL" sz="3200" dirty="0">
                <a:solidFill>
                  <a:srgbClr val="0070C0"/>
                </a:solidFill>
              </a:rPr>
              <a:t>een drankje</a:t>
            </a:r>
          </a:p>
        </p:txBody>
      </p:sp>
    </p:spTree>
    <p:extLst>
      <p:ext uri="{BB962C8B-B14F-4D97-AF65-F5344CB8AC3E}">
        <p14:creationId xmlns:p14="http://schemas.microsoft.com/office/powerpoint/2010/main" val="9168370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AC68-C7FF-4A48-953E-E5D8C2A1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585" y="1300785"/>
            <a:ext cx="8919713" cy="3204103"/>
          </a:xfrm>
        </p:spPr>
        <p:txBody>
          <a:bodyPr numCol="1">
            <a:normAutofit/>
          </a:bodyPr>
          <a:lstStyle/>
          <a:p>
            <a:r>
              <a:rPr lang="nl-NL" altLang="nl-NL" sz="8800" b="1" dirty="0"/>
              <a:t>Ronde 1</a:t>
            </a:r>
            <a:br>
              <a:rPr lang="nl-NL" altLang="nl-NL" sz="8800" b="1" dirty="0"/>
            </a:br>
            <a:r>
              <a:rPr lang="nl-NL" altLang="nl-NL" sz="8800" b="1" dirty="0"/>
              <a:t>SPORT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28" y="4504888"/>
            <a:ext cx="9782355" cy="1300785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29 APRIL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Melk, Glas, Vers, Gezonde, Drinken">
            <a:extLst>
              <a:ext uri="{FF2B5EF4-FFF2-40B4-BE49-F238E27FC236}">
                <a16:creationId xmlns:a16="http://schemas.microsoft.com/office/drawing/2014/main" id="{B6D46601-AE29-4CEF-8761-955EA3128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2977" y="3258987"/>
            <a:ext cx="4095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2134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et Centre Court">
            <a:extLst>
              <a:ext uri="{FF2B5EF4-FFF2-40B4-BE49-F238E27FC236}">
                <a16:creationId xmlns:a16="http://schemas.microsoft.com/office/drawing/2014/main" id="{F9590CDC-710A-4168-BFF1-A93F7ACA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1383" y="2479026"/>
            <a:ext cx="5624423" cy="42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690113"/>
            <a:ext cx="11216081" cy="529123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1: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WIE </a:t>
            </a:r>
            <a:r>
              <a:rPr lang="nl-NL" altLang="nl-NL" sz="4000" dirty="0" err="1">
                <a:solidFill>
                  <a:srgbClr val="002060"/>
                </a:solidFill>
              </a:rPr>
              <a:t>waS</a:t>
            </a:r>
            <a:r>
              <a:rPr lang="nl-NL" altLang="nl-NL" sz="4000" dirty="0">
                <a:solidFill>
                  <a:srgbClr val="002060"/>
                </a:solidFill>
              </a:rPr>
              <a:t> DE eerste NEDERLANDER DIE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                                           Wimbledon won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Tom </a:t>
            </a:r>
            <a:r>
              <a:rPr lang="nl-NL" altLang="nl-NL" sz="3200" dirty="0" err="1">
                <a:solidFill>
                  <a:srgbClr val="002060"/>
                </a:solidFill>
              </a:rPr>
              <a:t>Okker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Martin </a:t>
            </a:r>
            <a:r>
              <a:rPr lang="nl-NL" altLang="nl-NL" sz="3200" dirty="0" err="1">
                <a:solidFill>
                  <a:srgbClr val="002060"/>
                </a:solidFill>
              </a:rPr>
              <a:t>verkerk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Richard </a:t>
            </a:r>
            <a:r>
              <a:rPr lang="nl-NL" altLang="nl-NL" sz="3200" dirty="0" err="1">
                <a:solidFill>
                  <a:srgbClr val="00B050"/>
                </a:solidFill>
              </a:rPr>
              <a:t>krajicek</a:t>
            </a:r>
            <a:endParaRPr lang="nl-NL" altLang="nl-NL" sz="3200" dirty="0">
              <a:solidFill>
                <a:srgbClr val="00B05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Betty </a:t>
            </a:r>
            <a:r>
              <a:rPr lang="nl-NL" altLang="nl-NL" sz="3200" dirty="0" err="1">
                <a:solidFill>
                  <a:srgbClr val="002060"/>
                </a:solidFill>
              </a:rPr>
              <a:t>stöve</a:t>
            </a:r>
            <a:endParaRPr lang="nl-NL" altLang="nl-NL" sz="3200" dirty="0">
              <a:solidFill>
                <a:srgbClr val="00206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043548-265E-4178-8622-32E0D074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3385" y="3193051"/>
            <a:ext cx="2818227" cy="32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7752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801189"/>
            <a:ext cx="11216081" cy="5823898"/>
          </a:xfrm>
        </p:spPr>
        <p:txBody>
          <a:bodyPr numCol="1">
            <a:noAutofit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2: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Welke vrouw won de meeste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olympische, </a:t>
            </a:r>
            <a:r>
              <a:rPr lang="nl-NL" altLang="nl-NL" sz="4000" dirty="0" err="1">
                <a:solidFill>
                  <a:srgbClr val="002060"/>
                </a:solidFill>
              </a:rPr>
              <a:t>ek</a:t>
            </a:r>
            <a:r>
              <a:rPr lang="nl-NL" altLang="nl-NL" sz="4000" dirty="0">
                <a:solidFill>
                  <a:srgbClr val="002060"/>
                </a:solidFill>
              </a:rPr>
              <a:t>  en  </a:t>
            </a:r>
            <a:r>
              <a:rPr lang="nl-NL" altLang="nl-NL" sz="4000" dirty="0" err="1">
                <a:solidFill>
                  <a:srgbClr val="002060"/>
                </a:solidFill>
              </a:rPr>
              <a:t>wk</a:t>
            </a:r>
            <a:r>
              <a:rPr lang="nl-NL" altLang="nl-NL" sz="4000" dirty="0">
                <a:solidFill>
                  <a:srgbClr val="002060"/>
                </a:solidFill>
              </a:rPr>
              <a:t>  schaats-titels ?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Atje </a:t>
            </a:r>
            <a:r>
              <a:rPr lang="nl-NL" altLang="nl-NL" sz="3200" dirty="0" err="1">
                <a:solidFill>
                  <a:srgbClr val="002060"/>
                </a:solidFill>
              </a:rPr>
              <a:t>keulen</a:t>
            </a:r>
            <a:r>
              <a:rPr lang="nl-NL" altLang="nl-NL" sz="3200" dirty="0">
                <a:solidFill>
                  <a:srgbClr val="002060"/>
                </a:solidFill>
              </a:rPr>
              <a:t> </a:t>
            </a:r>
            <a:r>
              <a:rPr lang="nl-NL" altLang="nl-NL" sz="3200" dirty="0" err="1">
                <a:solidFill>
                  <a:srgbClr val="002060"/>
                </a:solidFill>
              </a:rPr>
              <a:t>deelstra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Sjoukje </a:t>
            </a:r>
            <a:r>
              <a:rPr lang="nl-NL" altLang="nl-NL" sz="3200" dirty="0" err="1">
                <a:solidFill>
                  <a:srgbClr val="002060"/>
                </a:solidFill>
              </a:rPr>
              <a:t>dijkstra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Yvonne van </a:t>
            </a:r>
            <a:r>
              <a:rPr lang="nl-NL" altLang="nl-NL" sz="3200" dirty="0" err="1">
                <a:solidFill>
                  <a:srgbClr val="002060"/>
                </a:solidFill>
              </a:rPr>
              <a:t>gennip</a:t>
            </a:r>
            <a:endParaRPr lang="nl-NL" altLang="nl-NL" sz="32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 err="1">
                <a:solidFill>
                  <a:srgbClr val="00B050"/>
                </a:solidFill>
              </a:rPr>
              <a:t>Ireen</a:t>
            </a:r>
            <a:r>
              <a:rPr lang="nl-NL" altLang="nl-NL" sz="3200" dirty="0">
                <a:solidFill>
                  <a:srgbClr val="00B050"/>
                </a:solidFill>
              </a:rPr>
              <a:t> </a:t>
            </a:r>
            <a:r>
              <a:rPr lang="nl-NL" altLang="nl-NL" sz="3200" dirty="0" err="1">
                <a:solidFill>
                  <a:srgbClr val="00B050"/>
                </a:solidFill>
              </a:rPr>
              <a:t>wust</a:t>
            </a:r>
            <a:endParaRPr lang="nl-NL" altLang="nl-NL" sz="3200" dirty="0">
              <a:solidFill>
                <a:srgbClr val="00B050"/>
              </a:solidFill>
            </a:endParaRP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883430" y="-551587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5DBDE2-19C9-4939-AB91-B0F4A57C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1299" y="3653287"/>
            <a:ext cx="6291069" cy="31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joukje Dijkstra in 1965">
            <a:extLst>
              <a:ext uri="{FF2B5EF4-FFF2-40B4-BE49-F238E27FC236}">
                <a16:creationId xmlns:a16="http://schemas.microsoft.com/office/drawing/2014/main" id="{63BF74CB-825E-4359-B77B-68ABA2C1D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4904" y="1701480"/>
            <a:ext cx="2098845" cy="246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vonne van Gennip in 1987">
            <a:extLst>
              <a:ext uri="{FF2B5EF4-FFF2-40B4-BE49-F238E27FC236}">
                <a16:creationId xmlns:a16="http://schemas.microsoft.com/office/drawing/2014/main" id="{D628DDE9-8AE4-4687-ABD1-33B7D1CA7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5" b="11903"/>
          <a:stretch/>
        </p:blipFill>
        <p:spPr>
          <a:xfrm>
            <a:off x="7739864" y="467383"/>
            <a:ext cx="2143566" cy="195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tje Keulen-Deelstra">
            <a:extLst>
              <a:ext uri="{FF2B5EF4-FFF2-40B4-BE49-F238E27FC236}">
                <a16:creationId xmlns:a16="http://schemas.microsoft.com/office/drawing/2014/main" id="{F235EBB8-561B-4006-A968-B1CECA21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4905" y="4265430"/>
            <a:ext cx="2077464" cy="295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üst in 2013">
            <a:extLst>
              <a:ext uri="{FF2B5EF4-FFF2-40B4-BE49-F238E27FC236}">
                <a16:creationId xmlns:a16="http://schemas.microsoft.com/office/drawing/2014/main" id="{31A96B3A-AD4B-4375-97D7-D95D5BAFF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1513" y="3653287"/>
            <a:ext cx="4192459" cy="31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221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lnSpcReduction="1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3: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Hoe lang is de marathon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42 km en 185 meter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42 km en 195 meter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44 km en 185 meter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44 km en 195 meter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Waar ligt Attica">
            <a:extLst>
              <a:ext uri="{FF2B5EF4-FFF2-40B4-BE49-F238E27FC236}">
                <a16:creationId xmlns:a16="http://schemas.microsoft.com/office/drawing/2014/main" id="{290BE67B-F2ED-4CD0-A625-EA45F66C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2175" y="2778825"/>
            <a:ext cx="62198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924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5348376"/>
          </a:xfrm>
        </p:spPr>
        <p:txBody>
          <a:bodyPr numCol="1">
            <a:normAutofit fontScale="925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4: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WIE IS DE HUIDIGE (2019) WERELDKAMPIOEN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WEGWIELRENNEN BIJ DE DAMES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ANNEMIEK VAN VLEUTEN                                                     </a:t>
            </a:r>
            <a:r>
              <a:rPr lang="nl-NL" altLang="nl-NL" sz="2200" dirty="0">
                <a:solidFill>
                  <a:srgbClr val="00B050"/>
                </a:solidFill>
              </a:rPr>
              <a:t>geboren in Vleuten 1982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ANNA VAN DER BREGGEN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MARIANNE VOS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KIRSTEN WILD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Annemiek van Vleuten prolongeerde haar wereldtitel tijdrijden in 2018 in het Oostenrijkse Innsbruck.">
            <a:extLst>
              <a:ext uri="{FF2B5EF4-FFF2-40B4-BE49-F238E27FC236}">
                <a16:creationId xmlns:a16="http://schemas.microsoft.com/office/drawing/2014/main" id="{4A4256FA-F8EB-434C-A15C-E1CC0D5FC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7063" y="3192737"/>
            <a:ext cx="5495211" cy="36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8667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775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5: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WANNEER zou DE FORMULE 1 RACE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Gereden worden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OP ZANDVOORT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 MEI 2020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2 MEI 2020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3 MEI 2020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6 MEI 2020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3A73331-F116-46D0-B885-A7C9219C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578029"/>
            <a:ext cx="5892202" cy="41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7491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925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6: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HOEVEEL SPORTEN STAAN ER OP DE OLYMPISCHE SPELEN VAN 2020 die IN 2021 WORDEN GEHOUDEN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52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38 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88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75 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324169" y="-164461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Olympische Zomerspelen 2020">
            <a:extLst>
              <a:ext uri="{FF2B5EF4-FFF2-40B4-BE49-F238E27FC236}">
                <a16:creationId xmlns:a16="http://schemas.microsoft.com/office/drawing/2014/main" id="{5C5D83F7-4D0A-4551-982D-DC2660E06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8524" y="3836741"/>
            <a:ext cx="5416062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3187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ieuwjaarsduik Huizen 2020">
            <a:extLst>
              <a:ext uri="{FF2B5EF4-FFF2-40B4-BE49-F238E27FC236}">
                <a16:creationId xmlns:a16="http://schemas.microsoft.com/office/drawing/2014/main" id="{717C2FC0-CC92-495A-9D5A-BC3A6B00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362" y="2828387"/>
            <a:ext cx="6032638" cy="40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850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7: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HOEVEEL MENSEN DEDEN ER MEE AAN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DE NIEUWJAARSDUIK IN HUIZEN OP 1 JAN 2020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148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249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351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419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6310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C1A961-A887-4DB9-A72A-A73D1FA3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5" y="1224952"/>
            <a:ext cx="11216081" cy="4756400"/>
          </a:xfrm>
        </p:spPr>
        <p:txBody>
          <a:bodyPr numCol="1">
            <a:normAutofit fontScale="85000" lnSpcReduction="20000"/>
          </a:bodyPr>
          <a:lstStyle/>
          <a:p>
            <a:pPr algn="l"/>
            <a:r>
              <a:rPr lang="nl-NL" altLang="nl-NL" sz="4000" u="sng" dirty="0">
                <a:solidFill>
                  <a:srgbClr val="002060"/>
                </a:solidFill>
              </a:rPr>
              <a:t>Vraag 8: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WIE IS DE HUIDIGE </a:t>
            </a:r>
            <a:r>
              <a:rPr lang="nl-NL" altLang="nl-NL" sz="4000" dirty="0" err="1">
                <a:solidFill>
                  <a:srgbClr val="002060"/>
                </a:solidFill>
              </a:rPr>
              <a:t>wereldKAMPIOEN</a:t>
            </a:r>
            <a:r>
              <a:rPr lang="nl-NL" altLang="nl-NL" sz="4000" dirty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nl-NL" altLang="nl-NL" sz="4000" dirty="0">
                <a:solidFill>
                  <a:srgbClr val="002060"/>
                </a:solidFill>
              </a:rPr>
              <a:t>WINDSURFEN ?</a:t>
            </a:r>
          </a:p>
          <a:p>
            <a:pPr algn="l"/>
            <a:endParaRPr lang="nl-NL" altLang="nl-NL" sz="4000" dirty="0">
              <a:solidFill>
                <a:srgbClr val="002060"/>
              </a:solidFill>
            </a:endParaRP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DORIAN RIJSSELBERGHE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B050"/>
                </a:solidFill>
              </a:rPr>
              <a:t>KIRAN BADLOE 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ARNOUD WILDSCHUT</a:t>
            </a:r>
          </a:p>
          <a:p>
            <a:pPr marL="971550" lvl="1" indent="-514350" algn="l">
              <a:buAutoNum type="alphaLcPeriod"/>
            </a:pPr>
            <a:r>
              <a:rPr lang="nl-NL" altLang="nl-NL" sz="3200" dirty="0">
                <a:solidFill>
                  <a:srgbClr val="002060"/>
                </a:solidFill>
              </a:rPr>
              <a:t>KOEN VERWEIJ</a:t>
            </a:r>
          </a:p>
        </p:txBody>
      </p:sp>
      <p:pic>
        <p:nvPicPr>
          <p:cNvPr id="4" name="Afbeelding 3" descr="moe.gif">
            <a:extLst>
              <a:ext uri="{FF2B5EF4-FFF2-40B4-BE49-F238E27FC236}">
                <a16:creationId xmlns:a16="http://schemas.microsoft.com/office/drawing/2014/main" id="{5772EEEB-7697-473A-A2C9-064177A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867956" y="0"/>
            <a:ext cx="2658106" cy="27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A7CA6D0-6257-4BCB-B87A-035E5232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3956" y="2915728"/>
            <a:ext cx="4415709" cy="37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909306"/>
      </p:ext>
    </p:extLst>
  </p:cSld>
  <p:clrMapOvr>
    <a:masterClrMapping/>
  </p:clrMapOvr>
</p:sld>
</file>

<file path=ppt/theme/theme1.xml><?xml version="1.0" encoding="utf-8"?>
<a:theme xmlns:a="http://schemas.openxmlformats.org/drawingml/2006/main" name="Druppel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2360</TotalTime>
  <Words>4007</Words>
  <Application>Microsoft Office PowerPoint</Application>
  <PresentationFormat>Breedbeeld</PresentationFormat>
  <Paragraphs>1190</Paragraphs>
  <Slides>169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169</vt:i4>
      </vt:variant>
    </vt:vector>
  </HeadingPairs>
  <TitlesOfParts>
    <vt:vector size="174" baseType="lpstr">
      <vt:lpstr>Arial</vt:lpstr>
      <vt:lpstr>Baskerville Old Face</vt:lpstr>
      <vt:lpstr>Calibri</vt:lpstr>
      <vt:lpstr>Tw Cen MT</vt:lpstr>
      <vt:lpstr>Druppel</vt:lpstr>
      <vt:lpstr>THUIS-PUB-QUIZ</vt:lpstr>
      <vt:lpstr>voo</vt:lpstr>
      <vt:lpstr>PowerPoint-presentatie</vt:lpstr>
      <vt:lpstr> 1ste THUIS-PUB-QUIZ</vt:lpstr>
      <vt:lpstr>Ronde 1 SPORT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Pffff……. even bijkomen</vt:lpstr>
      <vt:lpstr>Ronde 2 GESCHIEDENIS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En  weer even bijkomen</vt:lpstr>
      <vt:lpstr>Ronde 3 geografie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En weer door………</vt:lpstr>
      <vt:lpstr>Ronde 4 POLITIEK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pauze  in de pauze je antwoorden doorgeven  zie  volgende slide   </vt:lpstr>
      <vt:lpstr> de eerste 40 antwoorden  op je formulier + je naam  nu scannen en mailen naar HAN@LANDMANMAIL.NL --------------------------------------------------- OF VIA Whatsapp fotograferen  en sturen naar han: 06 515 97 693 of appen als: 1a-2b-3c-4d-5a etc t/m 40d    </vt:lpstr>
      <vt:lpstr> pauze  heb je de antwoorden doorgegeven ?  App Han &gt; 0651597693   </vt:lpstr>
      <vt:lpstr>Iedereen weer  in  de startblokken ?</vt:lpstr>
      <vt:lpstr>Ronde 5 MUZIEK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6   bitterballen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7 ROTARY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nu het totale formulier met je naam  + de antwoorden 1 - 70  scannen en mailen naar HAN@LANDMANMAIL.NL  OF VIA Whatsapp fotograferen  en sturen naar han: 06 515 97 693 of de laatste 30 antwoorden appen  als: 41a-42b-43c-51d-69a etc t/m 70a  nu een kleine pauze en daarna gaan we door met de antwoorden en wie wordt de winnaar ? </vt:lpstr>
      <vt:lpstr>Spannend: over 5 minuten De  &gt;&gt; antwoorden</vt:lpstr>
      <vt:lpstr>Ronde 1 SPORT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2 GESCHIEDENIS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3 geografie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4 POLITIEK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5 MUZIEK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6   bitterballen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7 ROTARY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hou je zoom aan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THUIS-PUB-QUIZ</dc:title>
  <dc:creator>han landman</dc:creator>
  <cp:lastModifiedBy>han landman</cp:lastModifiedBy>
  <cp:revision>540</cp:revision>
  <dcterms:created xsi:type="dcterms:W3CDTF">2020-04-06T16:34:42Z</dcterms:created>
  <dcterms:modified xsi:type="dcterms:W3CDTF">2020-04-30T09:02:59Z</dcterms:modified>
</cp:coreProperties>
</file>