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8" r:id="rId2"/>
    <p:sldId id="257" r:id="rId3"/>
    <p:sldId id="263" r:id="rId4"/>
    <p:sldId id="259" r:id="rId5"/>
    <p:sldId id="264" r:id="rId6"/>
    <p:sldId id="267" r:id="rId7"/>
    <p:sldId id="268" r:id="rId8"/>
    <p:sldId id="269" r:id="rId9"/>
    <p:sldId id="270" r:id="rId10"/>
    <p:sldId id="271"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8" r:id="rId25"/>
    <p:sldId id="289" r:id="rId26"/>
    <p:sldId id="290" r:id="rId27"/>
    <p:sldId id="291" r:id="rId28"/>
    <p:sldId id="299" r:id="rId29"/>
    <p:sldId id="293" r:id="rId30"/>
    <p:sldId id="300" r:id="rId31"/>
    <p:sldId id="297" r:id="rId32"/>
    <p:sldId id="301" r:id="rId33"/>
    <p:sldId id="302" r:id="rId34"/>
    <p:sldId id="303" r:id="rId35"/>
    <p:sldId id="305" r:id="rId36"/>
    <p:sldId id="304" r:id="rId37"/>
    <p:sldId id="306" r:id="rId38"/>
    <p:sldId id="307" r:id="rId39"/>
    <p:sldId id="298" r:id="rId40"/>
    <p:sldId id="308" r:id="rId4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284CB36B-3BB8-4D49-9585-8B780CED5AFB}">
          <p14:sldIdLst>
            <p14:sldId id="258"/>
            <p14:sldId id="257"/>
            <p14:sldId id="263"/>
            <p14:sldId id="259"/>
            <p14:sldId id="264"/>
            <p14:sldId id="267"/>
            <p14:sldId id="268"/>
            <p14:sldId id="269"/>
            <p14:sldId id="270"/>
            <p14:sldId id="271"/>
            <p14:sldId id="273"/>
            <p14:sldId id="274"/>
            <p14:sldId id="275"/>
            <p14:sldId id="276"/>
            <p14:sldId id="277"/>
            <p14:sldId id="278"/>
            <p14:sldId id="279"/>
            <p14:sldId id="280"/>
            <p14:sldId id="281"/>
            <p14:sldId id="282"/>
            <p14:sldId id="283"/>
            <p14:sldId id="284"/>
            <p14:sldId id="285"/>
            <p14:sldId id="288"/>
            <p14:sldId id="289"/>
            <p14:sldId id="290"/>
            <p14:sldId id="291"/>
            <p14:sldId id="299"/>
            <p14:sldId id="293"/>
            <p14:sldId id="300"/>
            <p14:sldId id="297"/>
            <p14:sldId id="301"/>
            <p14:sldId id="302"/>
            <p14:sldId id="303"/>
            <p14:sldId id="305"/>
            <p14:sldId id="304"/>
            <p14:sldId id="306"/>
            <p14:sldId id="307"/>
            <p14:sldId id="298"/>
            <p14:sldId id="30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929718-2DB9-47CE-9676-F2F3793307C2}" type="datetimeFigureOut">
              <a:rPr lang="nl-NL" smtClean="0"/>
              <a:pPr/>
              <a:t>11-11-2012</a:t>
            </a:fld>
            <a:endParaRPr lang="en-GB"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FF3F7-E7C1-4556-A532-4985FAD9FED8}" type="slidenum">
              <a:rPr lang="en-GB" smtClean="0"/>
              <a:pPr/>
              <a:t>‹nr.›</a:t>
            </a:fld>
            <a:endParaRPr lang="en-GB" dirty="0"/>
          </a:p>
        </p:txBody>
      </p:sp>
    </p:spTree>
    <p:extLst>
      <p:ext uri="{BB962C8B-B14F-4D97-AF65-F5344CB8AC3E}">
        <p14:creationId xmlns:p14="http://schemas.microsoft.com/office/powerpoint/2010/main" val="597241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3</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25</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26</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27</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28</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29</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30</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31</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32</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33</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34</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4</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35</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36</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37</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38</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39</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40</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5</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6</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7</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8</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9</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10</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dirty="0"/>
          </a:p>
        </p:txBody>
      </p:sp>
      <p:sp>
        <p:nvSpPr>
          <p:cNvPr id="4" name="Tijdelijke aanduiding voor dianummer 3"/>
          <p:cNvSpPr>
            <a:spLocks noGrp="1"/>
          </p:cNvSpPr>
          <p:nvPr>
            <p:ph type="sldNum" sz="quarter" idx="10"/>
          </p:nvPr>
        </p:nvSpPr>
        <p:spPr/>
        <p:txBody>
          <a:bodyPr/>
          <a:lstStyle/>
          <a:p>
            <a:fld id="{BE3FF3F7-E7C1-4556-A532-4985FAD9FED8}" type="slidenum">
              <a:rPr lang="en-GB" smtClean="0"/>
              <a:pPr/>
              <a:t>24</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1BB3484-9A5C-4AA3-89A9-B02D392C2B31}" type="datetimeFigureOut">
              <a:rPr lang="nl-NL" smtClean="0"/>
              <a:pPr/>
              <a:t>11-11-2012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54B6AA2-E809-49A1-AE36-E11C5CEB15A5}" type="slidenum">
              <a:rPr lang="nl-NL" smtClean="0"/>
              <a:pPr/>
              <a:t>‹nr.›</a:t>
            </a:fld>
            <a:endParaRPr lang="nl-NL" dirty="0"/>
          </a:p>
        </p:txBody>
      </p:sp>
    </p:spTree>
    <p:extLst>
      <p:ext uri="{BB962C8B-B14F-4D97-AF65-F5344CB8AC3E}">
        <p14:creationId xmlns:p14="http://schemas.microsoft.com/office/powerpoint/2010/main" val="104962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1BB3484-9A5C-4AA3-89A9-B02D392C2B31}" type="datetimeFigureOut">
              <a:rPr lang="nl-NL" smtClean="0"/>
              <a:pPr/>
              <a:t>11-11-2012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54B6AA2-E809-49A1-AE36-E11C5CEB15A5}" type="slidenum">
              <a:rPr lang="nl-NL" smtClean="0"/>
              <a:pPr/>
              <a:t>‹nr.›</a:t>
            </a:fld>
            <a:endParaRPr lang="nl-NL" dirty="0"/>
          </a:p>
        </p:txBody>
      </p:sp>
    </p:spTree>
    <p:extLst>
      <p:ext uri="{BB962C8B-B14F-4D97-AF65-F5344CB8AC3E}">
        <p14:creationId xmlns:p14="http://schemas.microsoft.com/office/powerpoint/2010/main" val="3050129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1BB3484-9A5C-4AA3-89A9-B02D392C2B31}" type="datetimeFigureOut">
              <a:rPr lang="nl-NL" smtClean="0"/>
              <a:pPr/>
              <a:t>11-11-2012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54B6AA2-E809-49A1-AE36-E11C5CEB15A5}" type="slidenum">
              <a:rPr lang="nl-NL" smtClean="0"/>
              <a:pPr/>
              <a:t>‹nr.›</a:t>
            </a:fld>
            <a:endParaRPr lang="nl-NL" dirty="0"/>
          </a:p>
        </p:txBody>
      </p:sp>
    </p:spTree>
    <p:extLst>
      <p:ext uri="{BB962C8B-B14F-4D97-AF65-F5344CB8AC3E}">
        <p14:creationId xmlns:p14="http://schemas.microsoft.com/office/powerpoint/2010/main" val="416165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1BB3484-9A5C-4AA3-89A9-B02D392C2B31}" type="datetimeFigureOut">
              <a:rPr lang="nl-NL" smtClean="0"/>
              <a:pPr/>
              <a:t>11-11-2012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54B6AA2-E809-49A1-AE36-E11C5CEB15A5}" type="slidenum">
              <a:rPr lang="nl-NL" smtClean="0"/>
              <a:pPr/>
              <a:t>‹nr.›</a:t>
            </a:fld>
            <a:endParaRPr lang="nl-NL" dirty="0"/>
          </a:p>
        </p:txBody>
      </p:sp>
    </p:spTree>
    <p:extLst>
      <p:ext uri="{BB962C8B-B14F-4D97-AF65-F5344CB8AC3E}">
        <p14:creationId xmlns:p14="http://schemas.microsoft.com/office/powerpoint/2010/main" val="333670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1BB3484-9A5C-4AA3-89A9-B02D392C2B31}" type="datetimeFigureOut">
              <a:rPr lang="nl-NL" smtClean="0"/>
              <a:pPr/>
              <a:t>11-11-2012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54B6AA2-E809-49A1-AE36-E11C5CEB15A5}" type="slidenum">
              <a:rPr lang="nl-NL" smtClean="0"/>
              <a:pPr/>
              <a:t>‹nr.›</a:t>
            </a:fld>
            <a:endParaRPr lang="nl-NL" dirty="0"/>
          </a:p>
        </p:txBody>
      </p:sp>
    </p:spTree>
    <p:extLst>
      <p:ext uri="{BB962C8B-B14F-4D97-AF65-F5344CB8AC3E}">
        <p14:creationId xmlns:p14="http://schemas.microsoft.com/office/powerpoint/2010/main" val="114128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1BB3484-9A5C-4AA3-89A9-B02D392C2B31}" type="datetimeFigureOut">
              <a:rPr lang="nl-NL" smtClean="0"/>
              <a:pPr/>
              <a:t>11-11-2012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54B6AA2-E809-49A1-AE36-E11C5CEB15A5}" type="slidenum">
              <a:rPr lang="nl-NL" smtClean="0"/>
              <a:pPr/>
              <a:t>‹nr.›</a:t>
            </a:fld>
            <a:endParaRPr lang="nl-NL" dirty="0"/>
          </a:p>
        </p:txBody>
      </p:sp>
    </p:spTree>
    <p:extLst>
      <p:ext uri="{BB962C8B-B14F-4D97-AF65-F5344CB8AC3E}">
        <p14:creationId xmlns:p14="http://schemas.microsoft.com/office/powerpoint/2010/main" val="287186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1BB3484-9A5C-4AA3-89A9-B02D392C2B31}" type="datetimeFigureOut">
              <a:rPr lang="nl-NL" smtClean="0"/>
              <a:pPr/>
              <a:t>11-11-2012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54B6AA2-E809-49A1-AE36-E11C5CEB15A5}" type="slidenum">
              <a:rPr lang="nl-NL" smtClean="0"/>
              <a:pPr/>
              <a:t>‹nr.›</a:t>
            </a:fld>
            <a:endParaRPr lang="nl-NL" dirty="0"/>
          </a:p>
        </p:txBody>
      </p:sp>
    </p:spTree>
    <p:extLst>
      <p:ext uri="{BB962C8B-B14F-4D97-AF65-F5344CB8AC3E}">
        <p14:creationId xmlns:p14="http://schemas.microsoft.com/office/powerpoint/2010/main" val="262935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1BB3484-9A5C-4AA3-89A9-B02D392C2B31}" type="datetimeFigureOut">
              <a:rPr lang="nl-NL" smtClean="0"/>
              <a:pPr/>
              <a:t>11-11-2012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C54B6AA2-E809-49A1-AE36-E11C5CEB15A5}" type="slidenum">
              <a:rPr lang="nl-NL" smtClean="0"/>
              <a:pPr/>
              <a:t>‹nr.›</a:t>
            </a:fld>
            <a:endParaRPr lang="nl-NL" dirty="0"/>
          </a:p>
        </p:txBody>
      </p:sp>
    </p:spTree>
    <p:extLst>
      <p:ext uri="{BB962C8B-B14F-4D97-AF65-F5344CB8AC3E}">
        <p14:creationId xmlns:p14="http://schemas.microsoft.com/office/powerpoint/2010/main" val="247101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1BB3484-9A5C-4AA3-89A9-B02D392C2B31}" type="datetimeFigureOut">
              <a:rPr lang="nl-NL" smtClean="0"/>
              <a:pPr/>
              <a:t>11-11-2012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C54B6AA2-E809-49A1-AE36-E11C5CEB15A5}" type="slidenum">
              <a:rPr lang="nl-NL" smtClean="0"/>
              <a:pPr/>
              <a:t>‹nr.›</a:t>
            </a:fld>
            <a:endParaRPr lang="nl-NL" dirty="0"/>
          </a:p>
        </p:txBody>
      </p:sp>
    </p:spTree>
    <p:extLst>
      <p:ext uri="{BB962C8B-B14F-4D97-AF65-F5344CB8AC3E}">
        <p14:creationId xmlns:p14="http://schemas.microsoft.com/office/powerpoint/2010/main" val="209499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1BB3484-9A5C-4AA3-89A9-B02D392C2B31}" type="datetimeFigureOut">
              <a:rPr lang="nl-NL" smtClean="0"/>
              <a:pPr/>
              <a:t>11-11-2012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54B6AA2-E809-49A1-AE36-E11C5CEB15A5}" type="slidenum">
              <a:rPr lang="nl-NL" smtClean="0"/>
              <a:pPr/>
              <a:t>‹nr.›</a:t>
            </a:fld>
            <a:endParaRPr lang="nl-NL" dirty="0"/>
          </a:p>
        </p:txBody>
      </p:sp>
    </p:spTree>
    <p:extLst>
      <p:ext uri="{BB962C8B-B14F-4D97-AF65-F5344CB8AC3E}">
        <p14:creationId xmlns:p14="http://schemas.microsoft.com/office/powerpoint/2010/main" val="2563082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1BB3484-9A5C-4AA3-89A9-B02D392C2B31}" type="datetimeFigureOut">
              <a:rPr lang="nl-NL" smtClean="0"/>
              <a:pPr/>
              <a:t>11-11-2012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54B6AA2-E809-49A1-AE36-E11C5CEB15A5}" type="slidenum">
              <a:rPr lang="nl-NL" smtClean="0"/>
              <a:pPr/>
              <a:t>‹nr.›</a:t>
            </a:fld>
            <a:endParaRPr lang="nl-NL" dirty="0"/>
          </a:p>
        </p:txBody>
      </p:sp>
    </p:spTree>
    <p:extLst>
      <p:ext uri="{BB962C8B-B14F-4D97-AF65-F5344CB8AC3E}">
        <p14:creationId xmlns:p14="http://schemas.microsoft.com/office/powerpoint/2010/main" val="1777092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B3484-9A5C-4AA3-89A9-B02D392C2B31}" type="datetimeFigureOut">
              <a:rPr lang="nl-NL" smtClean="0"/>
              <a:pPr/>
              <a:t>11-11-2012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B6AA2-E809-49A1-AE36-E11C5CEB15A5}" type="slidenum">
              <a:rPr lang="nl-NL" smtClean="0"/>
              <a:pPr/>
              <a:t>‹nr.›</a:t>
            </a:fld>
            <a:endParaRPr lang="nl-NL" dirty="0"/>
          </a:p>
        </p:txBody>
      </p:sp>
    </p:spTree>
    <p:extLst>
      <p:ext uri="{BB962C8B-B14F-4D97-AF65-F5344CB8AC3E}">
        <p14:creationId xmlns:p14="http://schemas.microsoft.com/office/powerpoint/2010/main" val="22579729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krachtvanoss.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6.png"/><Relationship Id="rId7" Type="http://schemas.openxmlformats.org/officeDocument/2006/relationships/image" Target="cid:8A0E7E64-2338-453E-A190-B3B82E37E99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png"/><Relationship Id="rId4" Type="http://schemas.openxmlformats.org/officeDocument/2006/relationships/hyperlink" Target="http://www.krachtvanoss.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14.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s>
</file>

<file path=ppt/slides/_rels/slide15.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gif"/><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s>
</file>

<file path=ppt/slides/_rels/slide16.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76.jpeg"/><Relationship Id="rId11" Type="http://schemas.openxmlformats.org/officeDocument/2006/relationships/image" Target="../media/image81.jpeg"/><Relationship Id="rId5" Type="http://schemas.openxmlformats.org/officeDocument/2006/relationships/image" Target="../media/image75.jpeg"/><Relationship Id="rId10" Type="http://schemas.openxmlformats.org/officeDocument/2006/relationships/image" Target="../media/image80.jpeg"/><Relationship Id="rId4" Type="http://schemas.openxmlformats.org/officeDocument/2006/relationships/image" Target="../media/image74.jpeg"/><Relationship Id="rId9" Type="http://schemas.openxmlformats.org/officeDocument/2006/relationships/image" Target="../media/image79.jpeg"/></Relationships>
</file>

<file path=ppt/slides/_rels/slide17.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jpeg"/><Relationship Id="rId10" Type="http://schemas.openxmlformats.org/officeDocument/2006/relationships/image" Target="../media/image90.jpeg"/><Relationship Id="rId4" Type="http://schemas.openxmlformats.org/officeDocument/2006/relationships/image" Target="../media/image84.jpeg"/><Relationship Id="rId9" Type="http://schemas.openxmlformats.org/officeDocument/2006/relationships/image" Target="../media/image89.jpeg"/></Relationships>
</file>

<file path=ppt/slides/_rels/slide18.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92.jpeg"/><Relationship Id="rId7" Type="http://schemas.openxmlformats.org/officeDocument/2006/relationships/image" Target="../media/image96.jpeg"/><Relationship Id="rId2" Type="http://schemas.openxmlformats.org/officeDocument/2006/relationships/image" Target="../media/image91.jpeg"/><Relationship Id="rId1" Type="http://schemas.openxmlformats.org/officeDocument/2006/relationships/slideLayout" Target="../slideLayouts/slideLayout2.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 Id="rId9" Type="http://schemas.openxmlformats.org/officeDocument/2006/relationships/image" Target="../media/image9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 Id="rId5" Type="http://schemas.openxmlformats.org/officeDocument/2006/relationships/image" Target="../media/image102.jpeg"/><Relationship Id="rId4" Type="http://schemas.openxmlformats.org/officeDocument/2006/relationships/image" Target="../media/image101.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8.jpeg"/><Relationship Id="rId12" Type="http://schemas.openxmlformats.org/officeDocument/2006/relationships/image" Target="../media/image11.gif"/><Relationship Id="rId2" Type="http://schemas.openxmlformats.org/officeDocument/2006/relationships/hyperlink" Target="http://www.krachtvanoss.com/" TargetMode="Externa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hyperlink" Target="http://www.rabobank.nl/particulieren/" TargetMode="External"/><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hyperlink" Target="http://www.kvk.n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4.jpeg"/><Relationship Id="rId7" Type="http://schemas.openxmlformats.org/officeDocument/2006/relationships/image" Target="../media/image108.jpeg"/><Relationship Id="rId2" Type="http://schemas.openxmlformats.org/officeDocument/2006/relationships/image" Target="../media/image103.jpeg"/><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jpeg"/></Relationships>
</file>

<file path=ppt/slides/_rels/slide21.xml.rels><?xml version="1.0" encoding="UTF-8" standalone="yes"?>
<Relationships xmlns="http://schemas.openxmlformats.org/package/2006/relationships"><Relationship Id="rId3" Type="http://schemas.openxmlformats.org/officeDocument/2006/relationships/image" Target="../media/image110.jpeg"/><Relationship Id="rId7" Type="http://schemas.openxmlformats.org/officeDocument/2006/relationships/image" Target="../media/image114.jpeg"/><Relationship Id="rId2" Type="http://schemas.openxmlformats.org/officeDocument/2006/relationships/image" Target="../media/image109.jpeg"/><Relationship Id="rId1" Type="http://schemas.openxmlformats.org/officeDocument/2006/relationships/slideLayout" Target="../slideLayouts/slideLayout2.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111.jpeg"/></Relationships>
</file>

<file path=ppt/slides/_rels/slide22.xml.rels><?xml version="1.0" encoding="UTF-8" standalone="yes"?>
<Relationships xmlns="http://schemas.openxmlformats.org/package/2006/relationships"><Relationship Id="rId8" Type="http://schemas.openxmlformats.org/officeDocument/2006/relationships/image" Target="../media/image121.jpeg"/><Relationship Id="rId3" Type="http://schemas.openxmlformats.org/officeDocument/2006/relationships/image" Target="../media/image116.jpeg"/><Relationship Id="rId7" Type="http://schemas.openxmlformats.org/officeDocument/2006/relationships/image" Target="../media/image120.jpeg"/><Relationship Id="rId12" Type="http://schemas.openxmlformats.org/officeDocument/2006/relationships/image" Target="../media/image125.jpeg"/><Relationship Id="rId2" Type="http://schemas.openxmlformats.org/officeDocument/2006/relationships/image" Target="../media/image115.jpeg"/><Relationship Id="rId1" Type="http://schemas.openxmlformats.org/officeDocument/2006/relationships/slideLayout" Target="../slideLayouts/slideLayout2.xml"/><Relationship Id="rId6" Type="http://schemas.openxmlformats.org/officeDocument/2006/relationships/image" Target="../media/image119.jpeg"/><Relationship Id="rId11" Type="http://schemas.openxmlformats.org/officeDocument/2006/relationships/image" Target="../media/image124.jpeg"/><Relationship Id="rId5" Type="http://schemas.openxmlformats.org/officeDocument/2006/relationships/image" Target="../media/image118.jpeg"/><Relationship Id="rId10" Type="http://schemas.openxmlformats.org/officeDocument/2006/relationships/image" Target="../media/image123.jpeg"/><Relationship Id="rId4" Type="http://schemas.openxmlformats.org/officeDocument/2006/relationships/image" Target="../media/image117.jpeg"/><Relationship Id="rId9" Type="http://schemas.openxmlformats.org/officeDocument/2006/relationships/image" Target="../media/image122.jpeg"/></Relationships>
</file>

<file path=ppt/slides/_rels/slide23.xml.rels><?xml version="1.0" encoding="UTF-8" standalone="yes"?>
<Relationships xmlns="http://schemas.openxmlformats.org/package/2006/relationships"><Relationship Id="rId8" Type="http://schemas.openxmlformats.org/officeDocument/2006/relationships/image" Target="../media/image132.jpeg"/><Relationship Id="rId3" Type="http://schemas.openxmlformats.org/officeDocument/2006/relationships/image" Target="../media/image127.jpeg"/><Relationship Id="rId7" Type="http://schemas.openxmlformats.org/officeDocument/2006/relationships/image" Target="../media/image131.jpeg"/><Relationship Id="rId2" Type="http://schemas.openxmlformats.org/officeDocument/2006/relationships/image" Target="../media/image126.jpeg"/><Relationship Id="rId1" Type="http://schemas.openxmlformats.org/officeDocument/2006/relationships/slideLayout" Target="../slideLayouts/slideLayout2.xml"/><Relationship Id="rId6" Type="http://schemas.openxmlformats.org/officeDocument/2006/relationships/image" Target="../media/image130.jpeg"/><Relationship Id="rId5" Type="http://schemas.openxmlformats.org/officeDocument/2006/relationships/image" Target="../media/image129.jpeg"/><Relationship Id="rId10" Type="http://schemas.openxmlformats.org/officeDocument/2006/relationships/image" Target="../media/image134.jpeg"/><Relationship Id="rId4" Type="http://schemas.openxmlformats.org/officeDocument/2006/relationships/image" Target="../media/image128.jpeg"/><Relationship Id="rId9" Type="http://schemas.openxmlformats.org/officeDocument/2006/relationships/image" Target="../media/image133.jpe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35.png"/><Relationship Id="rId7" Type="http://schemas.openxmlformats.org/officeDocument/2006/relationships/image" Target="cid:8A0E7E64-2338-453E-A190-B3B82E37E99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png"/><Relationship Id="rId4" Type="http://schemas.openxmlformats.org/officeDocument/2006/relationships/hyperlink" Target="http://www.krachtvanoss.com/"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36.png"/><Relationship Id="rId7" Type="http://schemas.openxmlformats.org/officeDocument/2006/relationships/image" Target="../media/image13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3.png"/><Relationship Id="rId10" Type="http://schemas.openxmlformats.org/officeDocument/2006/relationships/image" Target="../media/image24.png"/><Relationship Id="rId4" Type="http://schemas.openxmlformats.org/officeDocument/2006/relationships/hyperlink" Target="http://www.krachtvanoss.com/" TargetMode="External"/><Relationship Id="rId9" Type="http://schemas.openxmlformats.org/officeDocument/2006/relationships/image" Target="cid:8A0E7E64-2338-453E-A190-B3B82E37E99D"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cid:8A0E7E64-2338-453E-A190-B3B82E37E99D" TargetMode="External"/><Relationship Id="rId3" Type="http://schemas.openxmlformats.org/officeDocument/2006/relationships/image" Target="../media/image139.png"/><Relationship Id="rId7"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0.jpeg"/><Relationship Id="rId5" Type="http://schemas.openxmlformats.org/officeDocument/2006/relationships/image" Target="../media/image3.png"/><Relationship Id="rId4" Type="http://schemas.openxmlformats.org/officeDocument/2006/relationships/hyperlink" Target="http://www.krachtvanoss.com/" TargetMode="External"/><Relationship Id="rId9"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cid:8A0E7E64-2338-453E-A190-B3B82E37E99D" TargetMode="External"/><Relationship Id="rId3" Type="http://schemas.openxmlformats.org/officeDocument/2006/relationships/image" Target="../media/image141.pn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2.jpeg"/><Relationship Id="rId5" Type="http://schemas.openxmlformats.org/officeDocument/2006/relationships/image" Target="../media/image3.png"/><Relationship Id="rId4" Type="http://schemas.openxmlformats.org/officeDocument/2006/relationships/hyperlink" Target="http://www.krachtvanoss.com/" TargetMode="External"/><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43.png"/><Relationship Id="rId7" Type="http://schemas.openxmlformats.org/officeDocument/2006/relationships/image" Target="cid:8A0E7E64-2338-453E-A190-B3B82E37E99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png"/><Relationship Id="rId4" Type="http://schemas.openxmlformats.org/officeDocument/2006/relationships/hyperlink" Target="http://www.krachtvanoss.com/"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43.png"/><Relationship Id="rId7" Type="http://schemas.openxmlformats.org/officeDocument/2006/relationships/image" Target="../media/image14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4.jpeg"/><Relationship Id="rId5" Type="http://schemas.openxmlformats.org/officeDocument/2006/relationships/image" Target="../media/image3.png"/><Relationship Id="rId4" Type="http://schemas.openxmlformats.org/officeDocument/2006/relationships/hyperlink" Target="http://www.krachtvanoss.com/" TargetMode="External"/><Relationship Id="rId9" Type="http://schemas.openxmlformats.org/officeDocument/2006/relationships/image" Target="cid:8A0E7E64-2338-453E-A190-B3B82E37E99D"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dekrachtvanoss.nl/client/krachtvanoss/gfx/sets/2011110809395162_l.jpg" TargetMode="External"/><Relationship Id="rId13" Type="http://schemas.openxmlformats.org/officeDocument/2006/relationships/image" Target="../media/image16.jpeg"/><Relationship Id="rId1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3.jpeg"/><Relationship Id="rId12" Type="http://schemas.openxmlformats.org/officeDocument/2006/relationships/hyperlink" Target="http://www.dekrachtvanoss.nl/client/krachtvanoss/gfx/sets/2011100713024475_l.jpg" TargetMode="External"/><Relationship Id="rId17" Type="http://schemas.openxmlformats.org/officeDocument/2006/relationships/image" Target="../media/image19.jpeg"/><Relationship Id="rId2" Type="http://schemas.openxmlformats.org/officeDocument/2006/relationships/notesSlide" Target="../notesSlides/notesSlide1.xml"/><Relationship Id="rId16" Type="http://schemas.openxmlformats.org/officeDocument/2006/relationships/hyperlink" Target="http://www.bzw.nl/over/Secretariaat/BZW%20Eug&#232;ne%20Princ&#233;e.jpg" TargetMode="External"/><Relationship Id="rId1" Type="http://schemas.openxmlformats.org/officeDocument/2006/relationships/slideLayout" Target="../slideLayouts/slideLayout2.xml"/><Relationship Id="rId6" Type="http://schemas.openxmlformats.org/officeDocument/2006/relationships/hyperlink" Target="http://www.dekrachtvanoss.nl/client/krachtvanoss/gfx/sets/20111108093911546_l.jpg" TargetMode="External"/><Relationship Id="rId11" Type="http://schemas.openxmlformats.org/officeDocument/2006/relationships/image" Target="../media/image15.jpeg"/><Relationship Id="rId5" Type="http://schemas.openxmlformats.org/officeDocument/2006/relationships/image" Target="../media/image3.png"/><Relationship Id="rId15" Type="http://schemas.openxmlformats.org/officeDocument/2006/relationships/image" Target="../media/image18.jpeg"/><Relationship Id="rId10" Type="http://schemas.openxmlformats.org/officeDocument/2006/relationships/hyperlink" Target="http://www.dekrachtvanoss.nl/client/krachtvanoss/gfx/sets/20120320144300484_l.jpg" TargetMode="External"/><Relationship Id="rId4" Type="http://schemas.openxmlformats.org/officeDocument/2006/relationships/hyperlink" Target="http://www.krachtvanoss.com/" TargetMode="External"/><Relationship Id="rId9" Type="http://schemas.openxmlformats.org/officeDocument/2006/relationships/image" Target="../media/image14.jpeg"/><Relationship Id="rId14" Type="http://schemas.openxmlformats.org/officeDocument/2006/relationships/image" Target="../media/image17.jpeg"/></Relationships>
</file>

<file path=ppt/slides/_rels/slide30.xml.rels><?xml version="1.0" encoding="UTF-8" standalone="yes"?>
<Relationships xmlns="http://schemas.openxmlformats.org/package/2006/relationships"><Relationship Id="rId8" Type="http://schemas.openxmlformats.org/officeDocument/2006/relationships/image" Target="cid:8A0E7E64-2338-453E-A190-B3B82E37E99D" TargetMode="External"/><Relationship Id="rId3" Type="http://schemas.openxmlformats.org/officeDocument/2006/relationships/hyperlink" Target="http://www.krachtvanoss.com/" TargetMode="External"/><Relationship Id="rId7"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7.jpeg"/><Relationship Id="rId5" Type="http://schemas.openxmlformats.org/officeDocument/2006/relationships/image" Target="../media/image146.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151.jpeg"/><Relationship Id="rId3" Type="http://schemas.openxmlformats.org/officeDocument/2006/relationships/image" Target="../media/image148.png"/><Relationship Id="rId7" Type="http://schemas.openxmlformats.org/officeDocument/2006/relationships/image" Target="../media/image15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9.jpeg"/><Relationship Id="rId11"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image" Target="cid:8A0E7E64-2338-453E-A190-B3B82E37E99D" TargetMode="External"/><Relationship Id="rId4" Type="http://schemas.openxmlformats.org/officeDocument/2006/relationships/hyperlink" Target="http://www.krachtvanoss.com/" TargetMode="External"/><Relationship Id="rId9" Type="http://schemas.openxmlformats.org/officeDocument/2006/relationships/image" Target="../media/image32.jpeg"/></Relationships>
</file>

<file path=ppt/slides/_rels/slide3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2.png"/><Relationship Id="rId7" Type="http://schemas.openxmlformats.org/officeDocument/2006/relationships/image" Target="cid:8A0E7E64-2338-453E-A190-B3B82E37E99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png"/><Relationship Id="rId4" Type="http://schemas.openxmlformats.org/officeDocument/2006/relationships/hyperlink" Target="http://www.krachtvanoss.com/"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3.png"/><Relationship Id="rId7" Type="http://schemas.openxmlformats.org/officeDocument/2006/relationships/image" Target="cid:8A0E7E64-2338-453E-A190-B3B82E37E99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png"/><Relationship Id="rId4" Type="http://schemas.openxmlformats.org/officeDocument/2006/relationships/hyperlink" Target="http://www.krachtvanoss.com/"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1.png"/><Relationship Id="rId7" Type="http://schemas.openxmlformats.org/officeDocument/2006/relationships/image" Target="../media/image15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4.tiff"/><Relationship Id="rId5" Type="http://schemas.openxmlformats.org/officeDocument/2006/relationships/image" Target="../media/image3.png"/><Relationship Id="rId4" Type="http://schemas.openxmlformats.org/officeDocument/2006/relationships/hyperlink" Target="http://www.krachtvanoss.com/"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3.png"/><Relationship Id="rId7" Type="http://schemas.openxmlformats.org/officeDocument/2006/relationships/image" Target="../media/image15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6.png"/><Relationship Id="rId5" Type="http://schemas.openxmlformats.org/officeDocument/2006/relationships/image" Target="../media/image3.png"/><Relationship Id="rId4" Type="http://schemas.openxmlformats.org/officeDocument/2006/relationships/hyperlink" Target="http://www.krachtvanoss.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58.gif"/><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krachtvanoss.com/" TargetMode="External"/><Relationship Id="rId4" Type="http://schemas.openxmlformats.org/officeDocument/2006/relationships/image" Target="../media/image159.png"/></Relationships>
</file>

<file path=ppt/slides/_rels/slide37.xml.rels><?xml version="1.0" encoding="UTF-8" standalone="yes"?>
<Relationships xmlns="http://schemas.openxmlformats.org/package/2006/relationships"><Relationship Id="rId3" Type="http://schemas.openxmlformats.org/officeDocument/2006/relationships/image" Target="../media/image159.pn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0.jpeg"/><Relationship Id="rId5" Type="http://schemas.openxmlformats.org/officeDocument/2006/relationships/image" Target="../media/image3.png"/><Relationship Id="rId4" Type="http://schemas.openxmlformats.org/officeDocument/2006/relationships/hyperlink" Target="http://www.krachtvanoss.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1.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2.jpeg"/><Relationship Id="rId5" Type="http://schemas.openxmlformats.org/officeDocument/2006/relationships/image" Target="../media/image3.png"/><Relationship Id="rId4" Type="http://schemas.openxmlformats.org/officeDocument/2006/relationships/hyperlink" Target="http://www.krachtvanoss.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krachtvanoss.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63.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3.png"/><Relationship Id="rId4" Type="http://schemas.openxmlformats.org/officeDocument/2006/relationships/hyperlink" Target="http://www.krachtvanoss.com/"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krachtvanoss.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3.png"/><Relationship Id="rId4" Type="http://schemas.openxmlformats.org/officeDocument/2006/relationships/hyperlink" Target="http://www.krachtvanoss.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3.png"/><Relationship Id="rId4" Type="http://schemas.openxmlformats.org/officeDocument/2006/relationships/hyperlink" Target="http://www.krachtvanoss.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webshopcentrumoss.nl/" TargetMode="External"/><Relationship Id="rId5" Type="http://schemas.openxmlformats.org/officeDocument/2006/relationships/image" Target="../media/image3.png"/><Relationship Id="rId4" Type="http://schemas.openxmlformats.org/officeDocument/2006/relationships/hyperlink" Target="http://www.krachtvanoss.co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1.png"/><Relationship Id="rId7" Type="http://schemas.openxmlformats.org/officeDocument/2006/relationships/image" Target="cid:8A0E7E64-2338-453E-A190-B3B82E37E99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png"/><Relationship Id="rId4" Type="http://schemas.openxmlformats.org/officeDocument/2006/relationships/hyperlink" Target="http://www.krachtvanoss.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cid:8A0E7E64-2338-453E-A190-B3B82E37E99D" TargetMode="External"/><Relationship Id="rId3" Type="http://schemas.openxmlformats.org/officeDocument/2006/relationships/image" Target="../media/image33.png"/><Relationship Id="rId7"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png"/><Relationship Id="rId10" Type="http://schemas.openxmlformats.org/officeDocument/2006/relationships/image" Target="../media/image24.png"/><Relationship Id="rId4" Type="http://schemas.openxmlformats.org/officeDocument/2006/relationships/hyperlink" Target="http://www.krachtvanoss.com/" TargetMode="External"/><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	De Kracht van Oss</a:t>
            </a:r>
            <a:endParaRPr lang="en-GB" dirty="0"/>
          </a:p>
        </p:txBody>
      </p:sp>
      <p:pic>
        <p:nvPicPr>
          <p:cNvPr id="4" name="Afbeelding 12" descr="LOGO VDE.PN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337244" y="6130005"/>
            <a:ext cx="691140" cy="35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Kracht van Oss"/>
          <p:cNvPicPr/>
          <p:nvPr/>
        </p:nvPicPr>
        <p:blipFill>
          <a:blip r:embed="rId3"/>
          <a:srcRect/>
          <a:stretch>
            <a:fillRect/>
          </a:stretch>
        </p:blipFill>
        <p:spPr bwMode="auto">
          <a:xfrm>
            <a:off x="1000100" y="2571744"/>
            <a:ext cx="1214446" cy="1643073"/>
          </a:xfrm>
          <a:prstGeom prst="rect">
            <a:avLst/>
          </a:prstGeom>
          <a:noFill/>
          <a:ln w="9525">
            <a:noFill/>
            <a:miter lim="800000"/>
            <a:headEnd/>
            <a:tailEnd/>
          </a:ln>
        </p:spPr>
      </p:pic>
      <p:sp>
        <p:nvSpPr>
          <p:cNvPr id="6" name="Tekstvak 5"/>
          <p:cNvSpPr txBox="1"/>
          <p:nvPr/>
        </p:nvSpPr>
        <p:spPr>
          <a:xfrm>
            <a:off x="2214546" y="1000108"/>
            <a:ext cx="5929354" cy="4339650"/>
          </a:xfrm>
          <a:prstGeom prst="rect">
            <a:avLst/>
          </a:prstGeom>
          <a:noFill/>
        </p:spPr>
        <p:txBody>
          <a:bodyPr wrap="square" rtlCol="0">
            <a:spAutoFit/>
          </a:bodyPr>
          <a:lstStyle/>
          <a:p>
            <a:endParaRPr lang="en-GB" dirty="0" smtClean="0"/>
          </a:p>
          <a:p>
            <a:endParaRPr lang="en-GB" dirty="0" smtClean="0"/>
          </a:p>
          <a:p>
            <a:r>
              <a:rPr lang="nl-NL" sz="2400" dirty="0" smtClean="0"/>
              <a:t>	De Kracht van Oss is een initiatief 	van de Rabobank Oss. </a:t>
            </a:r>
            <a:r>
              <a:rPr lang="nl-NL" sz="2400" b="1" i="1" dirty="0" smtClean="0"/>
              <a:t>‘Samen 	werken om sterker te worden’ </a:t>
            </a:r>
            <a:r>
              <a:rPr lang="nl-NL" sz="2400" dirty="0" smtClean="0"/>
              <a:t> is 	het uitgangspunt.</a:t>
            </a:r>
          </a:p>
          <a:p>
            <a:endParaRPr lang="nl-NL" sz="2400" dirty="0" smtClean="0"/>
          </a:p>
          <a:p>
            <a:r>
              <a:rPr lang="nl-NL" sz="2400" dirty="0" smtClean="0"/>
              <a:t>	Idee is vergelijkbaar met project </a:t>
            </a:r>
          </a:p>
          <a:p>
            <a:r>
              <a:rPr lang="nl-NL" sz="2400" b="1" i="1" dirty="0" smtClean="0"/>
              <a:t>	‘Re-engineering van de Regio 	Oss’ </a:t>
            </a:r>
            <a:r>
              <a:rPr lang="nl-NL" sz="2400" dirty="0" smtClean="0"/>
              <a:t>uit onze eigen Rotary Oss-	Maasland. Bij Kracht van Oss 	uitgemond in convenant.</a:t>
            </a:r>
            <a:endParaRPr lang="nl-NL" sz="2400" dirty="0"/>
          </a:p>
        </p:txBody>
      </p:sp>
      <p:pic>
        <p:nvPicPr>
          <p:cNvPr id="9"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9" y="357167"/>
            <a:ext cx="1785949" cy="80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7" y="5975188"/>
            <a:ext cx="1584177" cy="6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214546" y="274638"/>
            <a:ext cx="4143404" cy="1143000"/>
          </a:xfrm>
        </p:spPr>
        <p:txBody>
          <a:bodyPr>
            <a:normAutofit fontScale="90000"/>
          </a:bodyPr>
          <a:lstStyle/>
          <a:p>
            <a:r>
              <a:rPr lang="en-GB" dirty="0" smtClean="0"/>
              <a:t/>
            </a:r>
            <a:br>
              <a:rPr lang="en-GB" dirty="0" smtClean="0"/>
            </a:br>
            <a:r>
              <a:rPr lang="en-GB" dirty="0" smtClean="0"/>
              <a:t/>
            </a:r>
            <a:br>
              <a:rPr lang="en-GB" dirty="0" smtClean="0"/>
            </a:br>
            <a:r>
              <a:rPr lang="en-GB" dirty="0" smtClean="0"/>
              <a:t> </a:t>
            </a:r>
            <a:r>
              <a:rPr lang="en-GB" sz="4900" dirty="0" smtClean="0"/>
              <a:t/>
            </a:r>
            <a:br>
              <a:rPr lang="en-GB" sz="4900" dirty="0" smtClean="0"/>
            </a:br>
            <a:r>
              <a:rPr lang="en-GB" dirty="0" smtClean="0"/>
              <a:t/>
            </a:r>
            <a:br>
              <a:rPr lang="en-GB" dirty="0" smtClean="0"/>
            </a:br>
            <a:endParaRPr lang="en-GB" dirty="0"/>
          </a:p>
        </p:txBody>
      </p:sp>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6165304"/>
            <a:ext cx="45719"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9" y="357167"/>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2267677" y="2071678"/>
            <a:ext cx="4680520" cy="2800767"/>
          </a:xfrm>
          <a:prstGeom prst="rect">
            <a:avLst/>
          </a:prstGeom>
          <a:noFill/>
        </p:spPr>
        <p:txBody>
          <a:bodyPr wrap="square" rtlCol="0">
            <a:spAutoFit/>
          </a:bodyPr>
          <a:lstStyle/>
          <a:p>
            <a:r>
              <a:rPr lang="nl-NL" sz="4400" b="1" dirty="0" smtClean="0"/>
              <a:t>En dan is er ineens de China Reis!</a:t>
            </a:r>
          </a:p>
          <a:p>
            <a:r>
              <a:rPr lang="nl-NL" sz="4400" b="1" dirty="0" smtClean="0"/>
              <a:t>Handelsdelegatie vanuit Brabant…….</a:t>
            </a:r>
            <a:endParaRPr lang="nl-NL" sz="4400" b="1" dirty="0"/>
          </a:p>
        </p:txBody>
      </p:sp>
      <p:pic>
        <p:nvPicPr>
          <p:cNvPr id="7" name="655cf16b-722c-40a6-9c09-11a91e6b3ce1" descr="cid:8A0E7E64-2338-453E-A190-B3B82E37E99D"/>
          <p:cNvPicPr/>
          <p:nvPr/>
        </p:nvPicPr>
        <p:blipFill>
          <a:blip r:embed="rId6" r:link="rId7"/>
          <a:srcRect/>
          <a:stretch>
            <a:fillRect/>
          </a:stretch>
        </p:blipFill>
        <p:spPr bwMode="auto">
          <a:xfrm>
            <a:off x="6915150" y="285728"/>
            <a:ext cx="2228850" cy="1272089"/>
          </a:xfrm>
          <a:prstGeom prst="rect">
            <a:avLst/>
          </a:prstGeom>
          <a:noFill/>
          <a:ln w="9525">
            <a:noFill/>
            <a:miter lim="800000"/>
            <a:headEnd/>
            <a:tailEnd/>
          </a:ln>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4836" y="6093296"/>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6283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733464"/>
            <a:ext cx="2880320" cy="213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653136"/>
            <a:ext cx="4477172" cy="155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hoek 5"/>
          <p:cNvSpPr/>
          <p:nvPr/>
        </p:nvSpPr>
        <p:spPr>
          <a:xfrm>
            <a:off x="2555776" y="836712"/>
            <a:ext cx="3456384" cy="523220"/>
          </a:xfrm>
          <a:prstGeom prst="rect">
            <a:avLst/>
          </a:prstGeom>
        </p:spPr>
        <p:txBody>
          <a:bodyPr wrap="square">
            <a:spAutoFit/>
          </a:bodyPr>
          <a:lstStyle/>
          <a:p>
            <a:pPr algn="ctr"/>
            <a:r>
              <a:rPr lang="nl-NL" sz="2800" dirty="0"/>
              <a:t>CHINA MISSIE 2012</a:t>
            </a:r>
          </a:p>
        </p:txBody>
      </p:sp>
    </p:spTree>
    <p:extLst>
      <p:ext uri="{BB962C8B-B14F-4D97-AF65-F5344CB8AC3E}">
        <p14:creationId xmlns:p14="http://schemas.microsoft.com/office/powerpoint/2010/main" val="215357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539552" y="321400"/>
            <a:ext cx="7992888" cy="954107"/>
          </a:xfrm>
          <a:prstGeom prst="rect">
            <a:avLst/>
          </a:prstGeom>
        </p:spPr>
        <p:txBody>
          <a:bodyPr wrap="square">
            <a:spAutoFit/>
          </a:bodyPr>
          <a:lstStyle/>
          <a:p>
            <a:pPr lvl="0" algn="ctr"/>
            <a:r>
              <a:rPr lang="nl-NL" sz="2800" dirty="0"/>
              <a:t>Totaal 131 </a:t>
            </a:r>
            <a:r>
              <a:rPr lang="nl-NL" sz="2800" dirty="0" smtClean="0"/>
              <a:t>Brabantse bestuurders </a:t>
            </a:r>
            <a:r>
              <a:rPr lang="nl-NL" sz="2800" dirty="0"/>
              <a:t>en ondernemers </a:t>
            </a:r>
            <a:endParaRPr lang="nl-NL" sz="2800" dirty="0" smtClean="0"/>
          </a:p>
          <a:p>
            <a:pPr lvl="0" algn="ctr"/>
            <a:r>
              <a:rPr lang="nl-NL" sz="2800" dirty="0" smtClean="0"/>
              <a:t>bezoeken </a:t>
            </a:r>
            <a:r>
              <a:rPr lang="nl-NL" sz="2800" dirty="0"/>
              <a:t>de Provincie Jiangsu van 14-21 </a:t>
            </a:r>
            <a:r>
              <a:rPr lang="nl-NL" sz="2800" dirty="0" smtClean="0"/>
              <a:t>april</a:t>
            </a:r>
            <a:endParaRPr lang="nl-NL" sz="2800" dirty="0">
              <a:solidFill>
                <a:prstClr val="black"/>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3" y="1700809"/>
            <a:ext cx="2592289" cy="208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hoek 5"/>
          <p:cNvSpPr/>
          <p:nvPr/>
        </p:nvSpPr>
        <p:spPr>
          <a:xfrm>
            <a:off x="1187624" y="3917861"/>
            <a:ext cx="6552728" cy="369332"/>
          </a:xfrm>
          <a:prstGeom prst="rect">
            <a:avLst/>
          </a:prstGeom>
        </p:spPr>
        <p:txBody>
          <a:bodyPr wrap="square">
            <a:spAutoFit/>
          </a:bodyPr>
          <a:lstStyle/>
          <a:p>
            <a:pPr lvl="0"/>
            <a:r>
              <a:rPr lang="nl-NL" dirty="0"/>
              <a:t>O.l.v. Wim van der Donk voor de </a:t>
            </a:r>
            <a:r>
              <a:rPr lang="nl-NL" dirty="0" smtClean="0"/>
              <a:t>Provincie </a:t>
            </a:r>
            <a:r>
              <a:rPr lang="nl-NL" dirty="0"/>
              <a:t>en Wobine Buijs voor Oss </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706416"/>
            <a:ext cx="2557412" cy="143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C:\Users\Rob\Pictures\Alles i-pad\Uitsnit Wobi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4625401"/>
            <a:ext cx="2448272" cy="1429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3161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ndiatalkies.com/images/jiangsu-province-3368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124744"/>
            <a:ext cx="2486876" cy="273367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539552" y="562672"/>
            <a:ext cx="8280920" cy="369332"/>
          </a:xfrm>
          <a:prstGeom prst="rect">
            <a:avLst/>
          </a:prstGeom>
          <a:noFill/>
        </p:spPr>
        <p:txBody>
          <a:bodyPr wrap="square" rtlCol="0">
            <a:spAutoFit/>
          </a:bodyPr>
          <a:lstStyle/>
          <a:p>
            <a:r>
              <a:rPr lang="nl-NL" dirty="0" smtClean="0"/>
              <a:t>Maandag 16 april: WUXI Matchmaking Bakery Machines – Sticky Notes Productie</a:t>
            </a:r>
            <a:endParaRPr lang="nl-NL" dirty="0"/>
          </a:p>
        </p:txBody>
      </p:sp>
      <p:pic>
        <p:nvPicPr>
          <p:cNvPr id="2051" name="Picture 3" descr="C:\Users\Rob\Pictures\China_2012\16-0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056" y="1096163"/>
            <a:ext cx="1656184" cy="11055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ob\Pictures\China_2012\16-04-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35937" y="-675455"/>
            <a:ext cx="1728192"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Rob\Pictures\China_2012\16-04-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056" y="2319701"/>
            <a:ext cx="1656184" cy="12421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Rob\Pictures\China_2012\PP China pictures\16-04-0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3717032"/>
            <a:ext cx="1656184" cy="124475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Rob\Pictures\China_2012\PP China pictures\16-04-0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5203631"/>
            <a:ext cx="1691688" cy="126615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2915816" y="4016244"/>
            <a:ext cx="2880320" cy="646331"/>
          </a:xfrm>
          <a:prstGeom prst="rect">
            <a:avLst/>
          </a:prstGeom>
          <a:noFill/>
        </p:spPr>
        <p:txBody>
          <a:bodyPr wrap="square" rtlCol="0">
            <a:spAutoFit/>
          </a:bodyPr>
          <a:lstStyle/>
          <a:p>
            <a:r>
              <a:rPr lang="nl-NL" dirty="0" smtClean="0"/>
              <a:t>   Opdracht OIK: vindt agent </a:t>
            </a:r>
          </a:p>
          <a:p>
            <a:r>
              <a:rPr lang="nl-NL" dirty="0" smtClean="0"/>
              <a:t>   voor BVT Bakery Machines</a:t>
            </a:r>
            <a:endParaRPr lang="nl-NL" dirty="0"/>
          </a:p>
        </p:txBody>
      </p:sp>
      <p:pic>
        <p:nvPicPr>
          <p:cNvPr id="2058" name="Picture 10" descr="C:\Users\Rob\Pictures\China_2012\PP China pictures\16-04-0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5" y="1119168"/>
            <a:ext cx="1584176" cy="1190636"/>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Rob\Pictures\China_2012\PP China pictures\16-04-0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2703" y="2396232"/>
            <a:ext cx="1589698" cy="11947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Rob\Pictures\China_2012\PP China pictures\16-04-1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82703" y="3767002"/>
            <a:ext cx="1600954" cy="1203246"/>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Rob\Pictures\China_2012\PP China pictures\16-04-1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2703" y="5262728"/>
            <a:ext cx="1606021" cy="120705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Rob\Pictures\China_2012\PP China pictures\16-04-08.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7049" y="4683829"/>
            <a:ext cx="2376264" cy="178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2321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835696" y="404664"/>
            <a:ext cx="4968552" cy="369332"/>
          </a:xfrm>
          <a:prstGeom prst="rect">
            <a:avLst/>
          </a:prstGeom>
          <a:noFill/>
        </p:spPr>
        <p:txBody>
          <a:bodyPr wrap="square" rtlCol="0">
            <a:spAutoFit/>
          </a:bodyPr>
          <a:lstStyle/>
          <a:p>
            <a:r>
              <a:rPr lang="nl-NL" dirty="0" smtClean="0"/>
              <a:t>      Middag bezoek aan Sticky Notes producent!</a:t>
            </a:r>
            <a:endParaRPr lang="nl-NL" dirty="0"/>
          </a:p>
        </p:txBody>
      </p:sp>
      <p:pic>
        <p:nvPicPr>
          <p:cNvPr id="5122" name="Picture 2" descr="C:\Users\Rob\Pictures\China_2012\PP China pictures\16-04-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908" y="2492849"/>
            <a:ext cx="1584176" cy="11906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Rob\Pictures\China_2012\PP China pictures\16-04-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35" y="1050121"/>
            <a:ext cx="1584178" cy="119063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Rob\Pictures\China_2012\PP China pictures\16-04-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35" y="2432770"/>
            <a:ext cx="1544358" cy="1160709"/>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Rob\Pictures\China_2012\PP China pictures\16-04-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1908" y="1050121"/>
            <a:ext cx="1587655" cy="11932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Rob\Pictures\China_2012\PP China pictures\16-04-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9772" y="1461333"/>
            <a:ext cx="3600400" cy="220125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1475656" y="3861048"/>
            <a:ext cx="6724250" cy="369332"/>
          </a:xfrm>
          <a:prstGeom prst="rect">
            <a:avLst/>
          </a:prstGeom>
          <a:noFill/>
        </p:spPr>
        <p:txBody>
          <a:bodyPr wrap="square" rtlCol="0">
            <a:spAutoFit/>
          </a:bodyPr>
          <a:lstStyle/>
          <a:p>
            <a:r>
              <a:rPr lang="nl-NL" dirty="0" smtClean="0"/>
              <a:t>En avond: officiële ceremonie, diner en reis naar Thaizhou……………..</a:t>
            </a:r>
            <a:endParaRPr lang="nl-NL" dirty="0"/>
          </a:p>
        </p:txBody>
      </p:sp>
      <p:pic>
        <p:nvPicPr>
          <p:cNvPr id="5130" name="Picture 10" descr="C:\Users\Rob\Pictures\China_2012\PP China pictures\16-04-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042" y="4581127"/>
            <a:ext cx="1670771" cy="1255719"/>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Rob\Pictures\China_2012\PP China pictures\16-04-2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2461" y="4564799"/>
            <a:ext cx="1727711" cy="1298514"/>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Users\Rob\Pictures\China_2012\PP China pictures\16-04-2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1760" y="4548471"/>
            <a:ext cx="1672200" cy="1256793"/>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C:\Users\Rob\Pictures\China_2012\PP China pictures\16-04-2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4208" y="4541198"/>
            <a:ext cx="1681876" cy="126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1565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216024"/>
          </a:xfrm>
        </p:spPr>
        <p:txBody>
          <a:bodyPr>
            <a:normAutofit fontScale="90000"/>
          </a:bodyPr>
          <a:lstStyle/>
          <a:p>
            <a:r>
              <a:rPr lang="nl-NL" sz="2400" dirty="0" smtClean="0"/>
              <a:t>Dinsdag 17 april: Oss &amp; Thaizhou creëren een vriendschapsband</a:t>
            </a:r>
            <a:endParaRPr lang="nl-NL" sz="2400" dirty="0"/>
          </a:p>
        </p:txBody>
      </p:sp>
      <p:pic>
        <p:nvPicPr>
          <p:cNvPr id="6149" name="Picture 5" descr="C:\Users\Rob\Pictures\China_2012\PP China pictures\17-04-34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6472" y="4157094"/>
            <a:ext cx="2939008" cy="228822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Rob\Pictures\China_2012\PP China pictures\17-04-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54" y="963199"/>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Rob\Pictures\China_2012\PP China pictures\17-04-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855" y="2429806"/>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travelchinaguide.com/images/map/jiangsu/jiangsu-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1036102"/>
            <a:ext cx="2160240" cy="2787407"/>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Rob\Pictures\China_2012\PP China pictures\17-04-3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853" y="3861048"/>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Rob\Pictures\China_2012\PP China pictures\17-04-3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851" y="5301208"/>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C:\Users\Rob\Pictures\China_2012\PP China pictures\17-04-3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0232" y="963199"/>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Users\Rob\Pictures\China_2012\PP China pictures\17-04-3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0231" y="2421421"/>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C:\Users\Rob\Pictures\China_2012\PP China pictures\17-04-3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0230" y="3861048"/>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C:\Users\Rob\Pictures\China_2012\PP China pictures\17-04-3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0229" y="5301208"/>
            <a:ext cx="1757363"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1043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90066"/>
          </a:xfrm>
        </p:spPr>
        <p:txBody>
          <a:bodyPr>
            <a:normAutofit/>
          </a:bodyPr>
          <a:lstStyle/>
          <a:p>
            <a:r>
              <a:rPr lang="nl-NL" sz="2400" dirty="0" smtClean="0"/>
              <a:t>Feestelijke lunch &amp; statiefoto</a:t>
            </a:r>
            <a:endParaRPr lang="nl-NL" sz="2400" dirty="0"/>
          </a:p>
        </p:txBody>
      </p:sp>
      <p:pic>
        <p:nvPicPr>
          <p:cNvPr id="7170" name="Picture 2" descr="C:\Users\Rob\Pictures\China_2012\PP China pictures\17-04-3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908720"/>
            <a:ext cx="1757680" cy="13208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Rob\Pictures\China_2012\PP China pictures\17-04-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908720"/>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Rob\Pictures\China_2012\PP China pictures\17-04-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78" y="908720"/>
            <a:ext cx="1757363" cy="13208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626638" y="2393317"/>
            <a:ext cx="8121826" cy="369332"/>
          </a:xfrm>
          <a:prstGeom prst="rect">
            <a:avLst/>
          </a:prstGeom>
        </p:spPr>
        <p:txBody>
          <a:bodyPr wrap="square">
            <a:spAutoFit/>
          </a:bodyPr>
          <a:lstStyle/>
          <a:p>
            <a:r>
              <a:rPr lang="nl-NL" dirty="0" smtClean="0">
                <a:solidFill>
                  <a:prstClr val="white"/>
                </a:solidFill>
              </a:rPr>
              <a:t>In de middag door </a:t>
            </a:r>
            <a:r>
              <a:rPr lang="nl-NL" dirty="0">
                <a:solidFill>
                  <a:prstClr val="white"/>
                </a:solidFill>
              </a:rPr>
              <a:t>naar China </a:t>
            </a:r>
            <a:r>
              <a:rPr lang="nl-NL" dirty="0" smtClean="0">
                <a:solidFill>
                  <a:prstClr val="white"/>
                </a:solidFill>
              </a:rPr>
              <a:t>Medical City  voor de ondertekening Letter of Intent </a:t>
            </a:r>
            <a:endParaRPr lang="nl-NL" dirty="0"/>
          </a:p>
        </p:txBody>
      </p:sp>
      <p:pic>
        <p:nvPicPr>
          <p:cNvPr id="7173" name="Picture 5" descr="C:\Users\Rob\Pictures\China_2012\PP China pictures\17-04-4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768600"/>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Rob\Pictures\China_2012\PP China pictures\84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0995" y="2793616"/>
            <a:ext cx="424004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Rob\Pictures\China_2012\PP China pictures\17-04-4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2762649"/>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C:\Users\Rob\Pictures\China_2012\PP China pictures\17-04-4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4509120"/>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Users\Rob\Pictures\China_2012\PP China pictures\17-04-5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3768" y="4538938"/>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C:\Users\Rob\Pictures\China_2012\PP China pictures\17-04-5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5712" y="4523184"/>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C:\Users\Rob\Pictures\China_2012\PP China pictures\17-04-5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0056" y="4514123"/>
            <a:ext cx="1757363"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940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432048"/>
          </a:xfrm>
        </p:spPr>
        <p:txBody>
          <a:bodyPr>
            <a:normAutofit fontScale="90000"/>
          </a:bodyPr>
          <a:lstStyle/>
          <a:p>
            <a:r>
              <a:rPr lang="nl-NL" sz="2400" dirty="0" smtClean="0"/>
              <a:t>Woensdag 18 april begint met een boot-tour door Thaizhou</a:t>
            </a:r>
            <a:endParaRPr lang="nl-NL" sz="2400" dirty="0"/>
          </a:p>
        </p:txBody>
      </p:sp>
      <p:pic>
        <p:nvPicPr>
          <p:cNvPr id="8194" name="Picture 2" descr="C:\Users\Rob\Pictures\Alles i-pad\9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5856" y="724114"/>
            <a:ext cx="2304256" cy="173152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Rob\Pictures\China_2012\18-04-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48" y="724114"/>
            <a:ext cx="2376264" cy="178595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Rob\Pictures\China_2012\18-04-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158" y="724114"/>
            <a:ext cx="2340260" cy="175889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611560" y="2924944"/>
            <a:ext cx="8280920" cy="338554"/>
          </a:xfrm>
          <a:prstGeom prst="rect">
            <a:avLst/>
          </a:prstGeom>
          <a:noFill/>
        </p:spPr>
        <p:txBody>
          <a:bodyPr wrap="square" rtlCol="0">
            <a:spAutoFit/>
          </a:bodyPr>
          <a:lstStyle/>
          <a:p>
            <a:r>
              <a:rPr lang="nl-NL" sz="1600" dirty="0" smtClean="0"/>
              <a:t>Onze Thaizhou vrienden waarderen de vriendschap en zeggen het traditiegetrouw met een lunch </a:t>
            </a:r>
            <a:endParaRPr lang="nl-NL" sz="1600" dirty="0"/>
          </a:p>
        </p:txBody>
      </p:sp>
      <p:pic>
        <p:nvPicPr>
          <p:cNvPr id="8197" name="Picture 5" descr="C:\Users\Rob\Pictures\China_2012\18-04-5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6387" y="3289394"/>
            <a:ext cx="1709337" cy="128470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Rob\Pictures\China_2012\18-04-5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7" y="3383463"/>
            <a:ext cx="1584176" cy="1190636"/>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Rob\Pictures\China_2012\18-04-5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4358275"/>
            <a:ext cx="1584176" cy="119063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Rob\Pictures\China_2012\18-04-6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112" y="4365104"/>
            <a:ext cx="1584176" cy="1190636"/>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C:\Users\Rob\Pictures\China_2012\18-04-6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3887" y="4906558"/>
            <a:ext cx="1709337" cy="1284705"/>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5580112" y="5684072"/>
            <a:ext cx="3024336" cy="584775"/>
          </a:xfrm>
          <a:prstGeom prst="rect">
            <a:avLst/>
          </a:prstGeom>
          <a:noFill/>
        </p:spPr>
        <p:txBody>
          <a:bodyPr wrap="square" rtlCol="0">
            <a:spAutoFit/>
          </a:bodyPr>
          <a:lstStyle/>
          <a:p>
            <a:r>
              <a:rPr lang="nl-NL" sz="1600" dirty="0" smtClean="0"/>
              <a:t>Gerechten verheven </a:t>
            </a:r>
          </a:p>
          <a:p>
            <a:r>
              <a:rPr lang="nl-NL" sz="1600" dirty="0" smtClean="0"/>
              <a:t>tot een  kunst</a:t>
            </a:r>
            <a:endParaRPr lang="nl-NL" sz="1600" dirty="0"/>
          </a:p>
        </p:txBody>
      </p:sp>
      <p:sp>
        <p:nvSpPr>
          <p:cNvPr id="7" name="Tekstvak 6"/>
          <p:cNvSpPr txBox="1"/>
          <p:nvPr/>
        </p:nvSpPr>
        <p:spPr>
          <a:xfrm>
            <a:off x="1547664" y="5684072"/>
            <a:ext cx="1872208" cy="615553"/>
          </a:xfrm>
          <a:prstGeom prst="rect">
            <a:avLst/>
          </a:prstGeom>
          <a:noFill/>
        </p:spPr>
        <p:txBody>
          <a:bodyPr wrap="square" rtlCol="0">
            <a:spAutoFit/>
          </a:bodyPr>
          <a:lstStyle/>
          <a:p>
            <a:r>
              <a:rPr lang="nl-NL" sz="1600" dirty="0" smtClean="0"/>
              <a:t>Vriendschap moet </a:t>
            </a:r>
          </a:p>
          <a:p>
            <a:r>
              <a:rPr lang="nl-NL" sz="1600" dirty="0" smtClean="0"/>
              <a:t>beklonken worden</a:t>
            </a:r>
            <a:r>
              <a:rPr lang="nl-NL" dirty="0" smtClean="0"/>
              <a:t>.</a:t>
            </a:r>
            <a:endParaRPr lang="nl-NL" dirty="0"/>
          </a:p>
        </p:txBody>
      </p:sp>
      <p:pic>
        <p:nvPicPr>
          <p:cNvPr id="8204" name="Picture 12" descr="C:\Users\Rob\Pictures\China_2012\PP China pictures\18-04-6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093" y="3383463"/>
            <a:ext cx="1664462" cy="125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6433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a:bodyPr>
          <a:lstStyle/>
          <a:p>
            <a:r>
              <a:rPr lang="nl-NL" sz="2400" dirty="0" smtClean="0"/>
              <a:t>In de middag drie bezoeken……….</a:t>
            </a:r>
            <a:endParaRPr lang="nl-NL" sz="2400" dirty="0"/>
          </a:p>
        </p:txBody>
      </p:sp>
      <p:sp>
        <p:nvSpPr>
          <p:cNvPr id="10" name="Tijdelijke aanduiding voor inhoud 9"/>
          <p:cNvSpPr>
            <a:spLocks noGrp="1"/>
          </p:cNvSpPr>
          <p:nvPr>
            <p:ph idx="1"/>
          </p:nvPr>
        </p:nvSpPr>
        <p:spPr>
          <a:xfrm>
            <a:off x="457200" y="4581129"/>
            <a:ext cx="8229600" cy="360040"/>
          </a:xfrm>
        </p:spPr>
        <p:txBody>
          <a:bodyPr>
            <a:noAutofit/>
          </a:bodyPr>
          <a:lstStyle/>
          <a:p>
            <a:pPr marL="0" indent="0" algn="ctr">
              <a:buNone/>
            </a:pPr>
            <a:r>
              <a:rPr lang="nl-NL" sz="1800" dirty="0" smtClean="0"/>
              <a:t>Thaizhou Hospital</a:t>
            </a:r>
            <a:endParaRPr lang="nl-NL" sz="1800" dirty="0"/>
          </a:p>
        </p:txBody>
      </p:sp>
      <p:pic>
        <p:nvPicPr>
          <p:cNvPr id="5" name="Picture 3" descr="C:\Users\Rob\Pictures\China_2012\PP China pictures\18-04-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689" y="908720"/>
            <a:ext cx="1656184" cy="1244756"/>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3635896" y="1028635"/>
            <a:ext cx="1296144" cy="646331"/>
          </a:xfrm>
          <a:prstGeom prst="rect">
            <a:avLst/>
          </a:prstGeom>
          <a:noFill/>
        </p:spPr>
        <p:txBody>
          <a:bodyPr wrap="square" rtlCol="0">
            <a:spAutoFit/>
          </a:bodyPr>
          <a:lstStyle/>
          <a:p>
            <a:pPr algn="ctr"/>
            <a:r>
              <a:rPr lang="nl-NL" dirty="0" smtClean="0"/>
              <a:t>Haven van Thaizhou</a:t>
            </a:r>
            <a:endParaRPr lang="nl-NL" dirty="0"/>
          </a:p>
        </p:txBody>
      </p:sp>
      <p:pic>
        <p:nvPicPr>
          <p:cNvPr id="10242" name="Picture 2" descr="C:\Users\Rob\Pictures\China_2012\PP China pictures\18-04-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880342"/>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Rob\Pictures\China_2012\PP China pictures\18-04-6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676" y="2924944"/>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Rob\Pictures\China_2012\PP China pictures\18-04-6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3" y="2880342"/>
            <a:ext cx="1757363" cy="132080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1630358" y="2348880"/>
            <a:ext cx="5336388" cy="369332"/>
          </a:xfrm>
          <a:prstGeom prst="rect">
            <a:avLst/>
          </a:prstGeom>
          <a:noFill/>
        </p:spPr>
        <p:txBody>
          <a:bodyPr wrap="square" rtlCol="0">
            <a:spAutoFit/>
          </a:bodyPr>
          <a:lstStyle/>
          <a:p>
            <a:pPr algn="ctr"/>
            <a:r>
              <a:rPr lang="nl-NL" dirty="0" smtClean="0"/>
              <a:t>Yangtze River Pharmaceutical Group</a:t>
            </a:r>
            <a:endParaRPr lang="nl-NL" dirty="0"/>
          </a:p>
        </p:txBody>
      </p:sp>
      <p:pic>
        <p:nvPicPr>
          <p:cNvPr id="10245" name="Picture 5" descr="C:\Users\Rob\Pictures\China_2012\PP China pictures\18-04-6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2303" y="908720"/>
            <a:ext cx="1842837" cy="124475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Rob\Pictures\China_2012\PP China pictures\18-04-7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676" y="5013176"/>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Rob\Pictures\China_2012\PP China pictures\18-04-7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2525" y="5013176"/>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C:\Users\Rob\Pictures\China_2012\PP China pictures\18-04-7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8064" y="4941168"/>
            <a:ext cx="1757363"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611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smtClean="0"/>
              <a:t>Nog steeds woensdag: aansluitend een traditioneel diner….</a:t>
            </a:r>
            <a:endParaRPr lang="nl-NL" sz="2400" dirty="0"/>
          </a:p>
        </p:txBody>
      </p:sp>
      <p:pic>
        <p:nvPicPr>
          <p:cNvPr id="11266" name="Picture 2" descr="C:\Users\Rob\Pictures\China_2012\PP China pictures\103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3888" y="1410973"/>
            <a:ext cx="1757680"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Rob\Pictures\China_2012\PP China pictures\18-04-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3" y="1484784"/>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Rob\Pictures\China_2012\PP China pictures\18-04-7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474597"/>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Rob\Pictures\China_2012\PP China pictures\10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002" y="3510300"/>
            <a:ext cx="2995166" cy="225110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2483768" y="3140968"/>
            <a:ext cx="3960440" cy="369332"/>
          </a:xfrm>
          <a:prstGeom prst="rect">
            <a:avLst/>
          </a:prstGeom>
          <a:noFill/>
        </p:spPr>
        <p:txBody>
          <a:bodyPr wrap="square" rtlCol="0">
            <a:spAutoFit/>
          </a:bodyPr>
          <a:lstStyle/>
          <a:p>
            <a:r>
              <a:rPr lang="nl-NL" dirty="0" smtClean="0"/>
              <a:t>Afscheid van onze geweldige tolk Jenna</a:t>
            </a:r>
            <a:endParaRPr lang="nl-NL" dirty="0"/>
          </a:p>
        </p:txBody>
      </p:sp>
      <p:sp>
        <p:nvSpPr>
          <p:cNvPr id="5" name="Tekstvak 4"/>
          <p:cNvSpPr txBox="1"/>
          <p:nvPr/>
        </p:nvSpPr>
        <p:spPr>
          <a:xfrm>
            <a:off x="1763688" y="5877272"/>
            <a:ext cx="6264696" cy="369332"/>
          </a:xfrm>
          <a:prstGeom prst="rect">
            <a:avLst/>
          </a:prstGeom>
          <a:noFill/>
        </p:spPr>
        <p:txBody>
          <a:bodyPr wrap="square" rtlCol="0">
            <a:spAutoFit/>
          </a:bodyPr>
          <a:lstStyle/>
          <a:p>
            <a:pPr algn="ctr"/>
            <a:r>
              <a:rPr lang="nl-NL" dirty="0" smtClean="0"/>
              <a:t>En snel de bus in op weg naar Nanjing (2 uur van Thaizhou)</a:t>
            </a:r>
            <a:endParaRPr lang="nl-NL" dirty="0"/>
          </a:p>
        </p:txBody>
      </p:sp>
    </p:spTree>
    <p:extLst>
      <p:ext uri="{BB962C8B-B14F-4D97-AF65-F5344CB8AC3E}">
        <p14:creationId xmlns:p14="http://schemas.microsoft.com/office/powerpoint/2010/main" val="13293272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3428992" y="5072074"/>
            <a:ext cx="3357586" cy="1428759"/>
          </a:xfrm>
        </p:spPr>
        <p:txBody>
          <a:bodyPr>
            <a:normAutofit fontScale="90000"/>
          </a:bodyPr>
          <a:lstStyle/>
          <a:p>
            <a:pPr algn="l">
              <a:defRPr/>
            </a:pPr>
            <a:r>
              <a:rPr lang="nl-NL" sz="1800" dirty="0" smtClean="0">
                <a:solidFill>
                  <a:schemeClr val="accent1">
                    <a:lumMod val="50000"/>
                  </a:schemeClr>
                </a:solidFill>
              </a:rPr>
              <a:t/>
            </a:r>
            <a:br>
              <a:rPr lang="nl-NL" sz="1800" dirty="0" smtClean="0">
                <a:solidFill>
                  <a:schemeClr val="accent1">
                    <a:lumMod val="50000"/>
                  </a:schemeClr>
                </a:solidFill>
              </a:rPr>
            </a:br>
            <a:r>
              <a:rPr lang="nl-NL" sz="1800" dirty="0" smtClean="0">
                <a:solidFill>
                  <a:schemeClr val="accent1">
                    <a:lumMod val="50000"/>
                  </a:schemeClr>
                </a:solidFill>
              </a:rPr>
              <a:t/>
            </a:r>
            <a:br>
              <a:rPr lang="nl-NL" sz="1800" dirty="0" smtClean="0">
                <a:solidFill>
                  <a:schemeClr val="accent1">
                    <a:lumMod val="50000"/>
                  </a:schemeClr>
                </a:solidFill>
              </a:rPr>
            </a:br>
            <a:r>
              <a:rPr lang="nl-NL" sz="1800" dirty="0" smtClean="0">
                <a:solidFill>
                  <a:schemeClr val="accent1">
                    <a:lumMod val="50000"/>
                  </a:schemeClr>
                </a:solidFill>
              </a:rPr>
              <a:t/>
            </a:r>
            <a:br>
              <a:rPr lang="nl-NL" sz="1800" dirty="0" smtClean="0">
                <a:solidFill>
                  <a:schemeClr val="accent1">
                    <a:lumMod val="50000"/>
                  </a:schemeClr>
                </a:solidFill>
              </a:rPr>
            </a:br>
            <a:r>
              <a:rPr lang="nl-NL" dirty="0" smtClean="0"/>
              <a:t/>
            </a:r>
            <a:br>
              <a:rPr lang="nl-NL" dirty="0" smtClean="0"/>
            </a:br>
            <a:endParaRPr lang="nl-NL" dirty="0"/>
          </a:p>
        </p:txBody>
      </p:sp>
      <p:pic>
        <p:nvPicPr>
          <p:cNvPr id="18435" name="Afbeelding 4" descr="De kracht van Oss">
            <a:hlinkClick r:id="rId2" tooltip="&quot;Terug naar de homepage&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59" y="357167"/>
            <a:ext cx="2000264" cy="90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vak 9"/>
          <p:cNvSpPr txBox="1"/>
          <p:nvPr/>
        </p:nvSpPr>
        <p:spPr>
          <a:xfrm>
            <a:off x="5724525" y="1857364"/>
            <a:ext cx="4248150" cy="2215991"/>
          </a:xfrm>
          <a:prstGeom prst="rect">
            <a:avLst/>
          </a:prstGeom>
          <a:noFill/>
        </p:spPr>
        <p:txBody>
          <a:bodyPr wrap="square">
            <a:spAutoFit/>
          </a:bodyPr>
          <a:lstStyle/>
          <a:p>
            <a:pPr>
              <a:defRPr/>
            </a:pPr>
            <a:endParaRPr lang="nl-NL" b="1" dirty="0">
              <a:solidFill>
                <a:schemeClr val="accent1">
                  <a:lumMod val="50000"/>
                </a:schemeClr>
              </a:solidFill>
            </a:endParaRPr>
          </a:p>
          <a:p>
            <a:pPr>
              <a:buFont typeface="Arial" pitchFamily="34" charset="0"/>
              <a:buChar char="•"/>
              <a:defRPr/>
            </a:pPr>
            <a:r>
              <a:rPr lang="nl-NL" sz="2400" dirty="0">
                <a:solidFill>
                  <a:schemeClr val="accent1">
                    <a:lumMod val="50000"/>
                  </a:schemeClr>
                </a:solidFill>
              </a:rPr>
              <a:t> Gemeente Oss</a:t>
            </a:r>
          </a:p>
          <a:p>
            <a:pPr>
              <a:buFont typeface="Arial" pitchFamily="34" charset="0"/>
              <a:buChar char="•"/>
              <a:defRPr/>
            </a:pPr>
            <a:r>
              <a:rPr lang="nl-NL" sz="2400" dirty="0">
                <a:solidFill>
                  <a:schemeClr val="accent1">
                    <a:lumMod val="50000"/>
                  </a:schemeClr>
                </a:solidFill>
              </a:rPr>
              <a:t> Rabobank Oss</a:t>
            </a:r>
          </a:p>
          <a:p>
            <a:pPr>
              <a:buFont typeface="Arial" pitchFamily="34" charset="0"/>
              <a:buChar char="•"/>
              <a:defRPr/>
            </a:pPr>
            <a:r>
              <a:rPr lang="nl-NL" sz="2400" dirty="0">
                <a:solidFill>
                  <a:schemeClr val="accent1">
                    <a:lumMod val="50000"/>
                  </a:schemeClr>
                </a:solidFill>
              </a:rPr>
              <a:t> KVK Brabant</a:t>
            </a:r>
          </a:p>
          <a:p>
            <a:pPr>
              <a:buFont typeface="Arial" pitchFamily="34" charset="0"/>
              <a:buChar char="•"/>
              <a:defRPr/>
            </a:pPr>
            <a:r>
              <a:rPr lang="nl-NL" sz="2400" dirty="0">
                <a:solidFill>
                  <a:schemeClr val="accent1">
                    <a:lumMod val="50000"/>
                  </a:schemeClr>
                </a:solidFill>
              </a:rPr>
              <a:t> Ondernemers Oss </a:t>
            </a:r>
          </a:p>
          <a:p>
            <a:pPr>
              <a:defRPr/>
            </a:pPr>
            <a:r>
              <a:rPr lang="nl-NL" sz="2400" dirty="0">
                <a:solidFill>
                  <a:schemeClr val="accent1">
                    <a:lumMod val="50000"/>
                  </a:schemeClr>
                </a:solidFill>
              </a:rPr>
              <a:t>  </a:t>
            </a:r>
            <a:r>
              <a:rPr lang="nl-NL" sz="2000" dirty="0">
                <a:solidFill>
                  <a:schemeClr val="accent1">
                    <a:lumMod val="50000"/>
                  </a:schemeClr>
                </a:solidFill>
              </a:rPr>
              <a:t>(</a:t>
            </a:r>
            <a:r>
              <a:rPr lang="nl-NL" sz="2000" dirty="0" smtClean="0">
                <a:solidFill>
                  <a:schemeClr val="accent1">
                    <a:lumMod val="50000"/>
                  </a:schemeClr>
                </a:solidFill>
              </a:rPr>
              <a:t>OVO (nu OOO),OIK</a:t>
            </a:r>
            <a:r>
              <a:rPr lang="nl-NL" sz="2000" dirty="0">
                <a:solidFill>
                  <a:schemeClr val="accent1">
                    <a:lumMod val="50000"/>
                  </a:schemeClr>
                </a:solidFill>
              </a:rPr>
              <a:t>, TIBO )</a:t>
            </a:r>
          </a:p>
        </p:txBody>
      </p:sp>
      <p:sp>
        <p:nvSpPr>
          <p:cNvPr id="12" name="Titel 1"/>
          <p:cNvSpPr txBox="1">
            <a:spLocks/>
          </p:cNvSpPr>
          <p:nvPr/>
        </p:nvSpPr>
        <p:spPr bwMode="auto">
          <a:xfrm>
            <a:off x="2643175" y="500041"/>
            <a:ext cx="5673738" cy="912833"/>
          </a:xfrm>
          <a:prstGeom prst="rect">
            <a:avLst/>
          </a:prstGeom>
          <a:noFill/>
          <a:ln w="9525">
            <a:noFill/>
            <a:miter lim="800000"/>
            <a:headEnd/>
            <a:tailEnd/>
          </a:ln>
        </p:spPr>
        <p:txBody>
          <a:bodyPr anchor="ctr"/>
          <a:lstStyle/>
          <a:p>
            <a:pPr algn="ctr">
              <a:defRPr/>
            </a:pPr>
            <a:r>
              <a:rPr lang="nl-NL" sz="4400" dirty="0" smtClean="0">
                <a:latin typeface="+mj-lt"/>
                <a:ea typeface="+mj-ea"/>
                <a:cs typeface="+mj-cs"/>
              </a:rPr>
              <a:t>Convenant </a:t>
            </a:r>
            <a:endParaRPr lang="nl-NL" sz="4400" dirty="0">
              <a:latin typeface="+mj-lt"/>
              <a:ea typeface="+mj-ea"/>
              <a:cs typeface="+mj-cs"/>
            </a:endParaRPr>
          </a:p>
        </p:txBody>
      </p:sp>
      <p:pic>
        <p:nvPicPr>
          <p:cNvPr id="18438" name="Afbeelding 12" descr="LOGO VD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19" y="6200838"/>
            <a:ext cx="864593" cy="30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Afbeelding 13" descr="gemeente_logo[1].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5786" y="2214554"/>
            <a:ext cx="1643074" cy="52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Afbeelding 14" descr="tibo_logo[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5786" y="4643446"/>
            <a:ext cx="196056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Afbeelding 15" descr="oik_logo[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43306" y="3214686"/>
            <a:ext cx="10795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www.ondernemersoverlegoss.nl/images/logoheadersite.jpg"/>
          <p:cNvPicPr>
            <a:picLocks noChangeAspect="1" noChangeArrowheads="1"/>
          </p:cNvPicPr>
          <p:nvPr/>
        </p:nvPicPr>
        <p:blipFill>
          <a:blip r:embed="rId8"/>
          <a:srcRect/>
          <a:stretch>
            <a:fillRect/>
          </a:stretch>
        </p:blipFill>
        <p:spPr bwMode="auto">
          <a:xfrm>
            <a:off x="3143240" y="4714884"/>
            <a:ext cx="2386744" cy="928694"/>
          </a:xfrm>
          <a:prstGeom prst="rect">
            <a:avLst/>
          </a:prstGeom>
          <a:noFill/>
        </p:spPr>
      </p:pic>
      <p:pic>
        <p:nvPicPr>
          <p:cNvPr id="4100" name="Picture 4" descr="Logo: Kamer van Koophandel">
            <a:hlinkClick r:id="rId9"/>
          </p:cNvPr>
          <p:cNvPicPr>
            <a:picLocks noChangeAspect="1" noChangeArrowheads="1"/>
          </p:cNvPicPr>
          <p:nvPr/>
        </p:nvPicPr>
        <p:blipFill>
          <a:blip r:embed="rId10"/>
          <a:srcRect/>
          <a:stretch>
            <a:fillRect/>
          </a:stretch>
        </p:blipFill>
        <p:spPr bwMode="auto">
          <a:xfrm>
            <a:off x="1000100" y="3429000"/>
            <a:ext cx="990600" cy="847726"/>
          </a:xfrm>
          <a:prstGeom prst="rect">
            <a:avLst/>
          </a:prstGeom>
          <a:noFill/>
        </p:spPr>
      </p:pic>
      <p:pic>
        <p:nvPicPr>
          <p:cNvPr id="4102" name="Picture 6" descr="Rabobank logo">
            <a:hlinkClick r:id="rId11" tooltip="naar de homepage Particulieren"/>
          </p:cNvPr>
          <p:cNvPicPr>
            <a:picLocks noChangeAspect="1" noChangeArrowheads="1"/>
          </p:cNvPicPr>
          <p:nvPr/>
        </p:nvPicPr>
        <p:blipFill>
          <a:blip r:embed="rId12"/>
          <a:srcRect/>
          <a:stretch>
            <a:fillRect/>
          </a:stretch>
        </p:blipFill>
        <p:spPr bwMode="auto">
          <a:xfrm>
            <a:off x="3929058" y="2000240"/>
            <a:ext cx="609600" cy="733426"/>
          </a:xfrm>
          <a:prstGeom prst="rect">
            <a:avLst/>
          </a:prstGeom>
          <a:noFill/>
        </p:spPr>
      </p:pic>
      <p:pic>
        <p:nvPicPr>
          <p:cNvPr id="13"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04247" y="5975188"/>
            <a:ext cx="1584177" cy="6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4793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a:bodyPr>
          <a:lstStyle/>
          <a:p>
            <a:r>
              <a:rPr lang="nl-NL" sz="2400" dirty="0" smtClean="0"/>
              <a:t>Donderdag 19 april: Nanjing, matchmaking in de ochtend</a:t>
            </a:r>
            <a:endParaRPr lang="nl-NL" sz="2400" dirty="0"/>
          </a:p>
        </p:txBody>
      </p:sp>
      <p:pic>
        <p:nvPicPr>
          <p:cNvPr id="12290" name="Picture 2" descr="C:\Users\Rob\Pictures\China_2012\PP China pictures\19-04-7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73898" y="980728"/>
            <a:ext cx="2108173"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Rob\Pictures\China_2012\PP China pictures\19-04-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6052" y="2978426"/>
            <a:ext cx="3449118" cy="259229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Rob\Pictures\China_2012\PP China pictures\19-04-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3" y="2318026"/>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C:\Users\Rob\Pictures\China_2012\PP China pictures\19-04-8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2318026"/>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Users\Rob\Pictures\China_2012\PP China pictures\19-04-8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4910316"/>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C:\Users\Rob\Pictures\China_2012\PP China pictures\19-04-8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4910316"/>
            <a:ext cx="1757363"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2788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smtClean="0"/>
              <a:t>..en de opening van de Van Gogh tentoonstelling in de middag</a:t>
            </a:r>
            <a:endParaRPr lang="nl-NL" sz="2400" dirty="0"/>
          </a:p>
        </p:txBody>
      </p:sp>
      <p:pic>
        <p:nvPicPr>
          <p:cNvPr id="13314" name="Picture 2" descr="C:\Users\Rob\Pictures\China_2012\PP China pictures\19-04-9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714646"/>
            <a:ext cx="153321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Rob\Pictures\China_2012\PP China pictures\19-04-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189060"/>
            <a:ext cx="2232248" cy="167771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Rob\Pictures\China_2012\PP China pictures\19-04-9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0441" y="1654214"/>
            <a:ext cx="1613347" cy="121256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C:\Users\Rob\Pictures\China_2012\PP China pictures\19-04-9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3212976"/>
            <a:ext cx="2393397" cy="309638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C:\Users\Rob\Pictures\China_2012\PP China pictures\19-04-9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3010" y="3882450"/>
            <a:ext cx="1610778" cy="2143187"/>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C:\Users\Rob\Pictures\China_2012\PP China pictures\19-04-9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3881950"/>
            <a:ext cx="1584176" cy="210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049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90066"/>
          </a:xfrm>
        </p:spPr>
        <p:txBody>
          <a:bodyPr>
            <a:normAutofit/>
          </a:bodyPr>
          <a:lstStyle/>
          <a:p>
            <a:r>
              <a:rPr lang="nl-NL" sz="2400" dirty="0" smtClean="0"/>
              <a:t>Tot slot van de dag: Koninginnefeest in het Friedman Park</a:t>
            </a:r>
            <a:endParaRPr lang="nl-NL" sz="2400" dirty="0"/>
          </a:p>
        </p:txBody>
      </p:sp>
      <p:pic>
        <p:nvPicPr>
          <p:cNvPr id="1026" name="Picture 2" descr="C:\Users\Rob\Pictures\China_2012\PP China pictures\19-04-9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1757680"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ob\Pictures\China_2012\PP China pictures\19-04-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946515"/>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ob\Pictures\China_2012\PP China pictures\19-04-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947326"/>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ob\Pictures\China_2012\PP China pictures\19-04-1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947326"/>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Rob\Pictures\China_2012\PP China pictures\19-04-1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1977" y="3118949"/>
            <a:ext cx="2812803" cy="211404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Rob\Pictures\China_2012\PP China pictures\19-04-10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3912197"/>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Rob\Pictures\China_2012\PP China pictures\19-04-10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111" y="2458549"/>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Rob\Pictures\China_2012\PP China pictures\19-04-10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7320" y="2458549"/>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Rob\Pictures\China_2012\PP China pictures\19-04-106.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176" y="3912197"/>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Rob\Pictures\China_2012\PP China pictures\19-04-10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83295" y="5373216"/>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Rob\Pictures\China_2012\PP China pictures\19-04-108.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76056" y="5349754"/>
            <a:ext cx="1757363"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0711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2170584" cy="346050"/>
          </a:xfrm>
        </p:spPr>
        <p:txBody>
          <a:bodyPr>
            <a:normAutofit fontScale="90000"/>
          </a:bodyPr>
          <a:lstStyle/>
          <a:p>
            <a:r>
              <a:rPr lang="nl-NL" sz="2400" dirty="0" smtClean="0"/>
              <a:t>Laatste dag……..</a:t>
            </a:r>
            <a:endParaRPr lang="nl-NL" sz="2400" dirty="0"/>
          </a:p>
        </p:txBody>
      </p:sp>
      <p:pic>
        <p:nvPicPr>
          <p:cNvPr id="2050" name="Picture 2" descr="C:\Users\Rob\Pictures\China_2012\PP China pictures\20-04-1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784" y="836712"/>
            <a:ext cx="1757680" cy="1320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ob\Pictures\China_2012\PP China pictures\20-04-1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97" y="836712"/>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ob\Pictures\China_2012\PP China pictures\20-04-1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3878" y="843541"/>
            <a:ext cx="1757363" cy="1320800"/>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2987824" y="259866"/>
            <a:ext cx="3384376" cy="369332"/>
          </a:xfrm>
          <a:prstGeom prst="rect">
            <a:avLst/>
          </a:prstGeom>
        </p:spPr>
        <p:txBody>
          <a:bodyPr wrap="square">
            <a:spAutoFit/>
          </a:bodyPr>
          <a:lstStyle/>
          <a:p>
            <a:pPr lvl="0"/>
            <a:r>
              <a:rPr lang="nl-NL" dirty="0">
                <a:solidFill>
                  <a:prstClr val="white"/>
                </a:solidFill>
              </a:rPr>
              <a:t>Sun Yat </a:t>
            </a:r>
            <a:r>
              <a:rPr lang="nl-NL" dirty="0" smtClean="0">
                <a:solidFill>
                  <a:prstClr val="white"/>
                </a:solidFill>
              </a:rPr>
              <a:t>Seng in Nanjing,</a:t>
            </a:r>
            <a:endParaRPr lang="nl-NL" dirty="0">
              <a:solidFill>
                <a:prstClr val="white"/>
              </a:solidFill>
            </a:endParaRPr>
          </a:p>
        </p:txBody>
      </p:sp>
      <p:pic>
        <p:nvPicPr>
          <p:cNvPr id="2053" name="Picture 5" descr="C:\Users\Rob\Pictures\China_2012\PP China pictures\20-04-1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032" y="2687965"/>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Rob\Pictures\China_2012\PP China pictures\20-04-1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2687965"/>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Rob\Pictures\China_2012\PP China pictures\20-04-11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2687965"/>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Rob\Pictures\China_2012\PP China pictures\20-04-11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804" y="4849041"/>
            <a:ext cx="1757363" cy="13208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Rob\Pictures\China_2012\PP China pictures\20-04-12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7784" y="4846404"/>
            <a:ext cx="1757363" cy="132080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539552" y="4479709"/>
            <a:ext cx="5559201" cy="369332"/>
          </a:xfrm>
          <a:prstGeom prst="rect">
            <a:avLst/>
          </a:prstGeom>
          <a:noFill/>
        </p:spPr>
        <p:txBody>
          <a:bodyPr wrap="square" rtlCol="0">
            <a:spAutoFit/>
          </a:bodyPr>
          <a:lstStyle/>
          <a:p>
            <a:r>
              <a:rPr lang="nl-NL" dirty="0" smtClean="0"/>
              <a:t>‘Flaneren’ op de Bund. </a:t>
            </a:r>
            <a:endParaRPr lang="nl-NL" dirty="0"/>
          </a:p>
        </p:txBody>
      </p:sp>
      <p:sp>
        <p:nvSpPr>
          <p:cNvPr id="8" name="Tekstvak 7"/>
          <p:cNvSpPr txBox="1"/>
          <p:nvPr/>
        </p:nvSpPr>
        <p:spPr>
          <a:xfrm>
            <a:off x="2569008" y="2318633"/>
            <a:ext cx="4608512" cy="369332"/>
          </a:xfrm>
          <a:prstGeom prst="rect">
            <a:avLst/>
          </a:prstGeom>
          <a:noFill/>
        </p:spPr>
        <p:txBody>
          <a:bodyPr wrap="square" rtlCol="0">
            <a:spAutoFit/>
          </a:bodyPr>
          <a:lstStyle/>
          <a:p>
            <a:r>
              <a:rPr lang="nl-NL" dirty="0"/>
              <a:t>m</a:t>
            </a:r>
            <a:r>
              <a:rPr lang="nl-NL" dirty="0" smtClean="0"/>
              <a:t>et ruim 300 km/uur naar Shanghai,</a:t>
            </a:r>
            <a:endParaRPr lang="nl-NL" dirty="0"/>
          </a:p>
        </p:txBody>
      </p:sp>
      <p:pic>
        <p:nvPicPr>
          <p:cNvPr id="2059" name="Picture 11" descr="C:\Users\Rob\Pictures\China_2012\PP China pictures\20-04-11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0733" y="4846404"/>
            <a:ext cx="1757363" cy="13208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6876256" y="4529053"/>
            <a:ext cx="2088232" cy="1754326"/>
          </a:xfrm>
          <a:prstGeom prst="rect">
            <a:avLst/>
          </a:prstGeom>
          <a:noFill/>
        </p:spPr>
        <p:txBody>
          <a:bodyPr wrap="square" rtlCol="0">
            <a:spAutoFit/>
          </a:bodyPr>
          <a:lstStyle/>
          <a:p>
            <a:endParaRPr lang="nl-NL" dirty="0" smtClean="0"/>
          </a:p>
          <a:p>
            <a:r>
              <a:rPr lang="nl-NL" dirty="0" smtClean="0"/>
              <a:t>Einde van een prachtige missie </a:t>
            </a:r>
          </a:p>
          <a:p>
            <a:r>
              <a:rPr lang="nl-NL" dirty="0" smtClean="0"/>
              <a:t>en begin van een samenwerking met THAIZHOU.</a:t>
            </a:r>
            <a:endParaRPr lang="nl-NL" dirty="0"/>
          </a:p>
        </p:txBody>
      </p:sp>
    </p:spTree>
    <p:extLst>
      <p:ext uri="{BB962C8B-B14F-4D97-AF65-F5344CB8AC3E}">
        <p14:creationId xmlns:p14="http://schemas.microsoft.com/office/powerpoint/2010/main" val="11788112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643042" y="274638"/>
            <a:ext cx="5286412" cy="1143000"/>
          </a:xfrm>
        </p:spPr>
        <p:txBody>
          <a:bodyPr>
            <a:normAutofit fontScale="90000"/>
          </a:bodyPr>
          <a:lstStyle/>
          <a:p>
            <a:r>
              <a:rPr lang="en-GB" sz="4900" dirty="0" smtClean="0"/>
              <a:t/>
            </a:r>
            <a:br>
              <a:rPr lang="en-GB" sz="4900" dirty="0" smtClean="0"/>
            </a:br>
            <a:endParaRPr lang="en-GB" dirty="0"/>
          </a:p>
        </p:txBody>
      </p:sp>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884369" y="6235032"/>
            <a:ext cx="288032" cy="21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9" y="357167"/>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755576" y="2214554"/>
            <a:ext cx="7632848" cy="1938992"/>
          </a:xfrm>
          <a:prstGeom prst="rect">
            <a:avLst/>
          </a:prstGeom>
          <a:noFill/>
        </p:spPr>
        <p:txBody>
          <a:bodyPr wrap="square" rtlCol="0">
            <a:spAutoFit/>
          </a:bodyPr>
          <a:lstStyle/>
          <a:p>
            <a:pPr algn="ctr"/>
            <a:r>
              <a:rPr lang="nl-NL" sz="4000" dirty="0" smtClean="0"/>
              <a:t>Bevestiging van een visie!</a:t>
            </a:r>
          </a:p>
          <a:p>
            <a:pPr algn="ctr"/>
            <a:endParaRPr lang="nl-NL" sz="4000" dirty="0"/>
          </a:p>
          <a:p>
            <a:pPr algn="ctr"/>
            <a:r>
              <a:rPr lang="nl-NL" sz="4000" dirty="0" smtClean="0"/>
              <a:t>En die begint in Rotterdam..!!!</a:t>
            </a:r>
            <a:endParaRPr lang="nl-NL" sz="4000" dirty="0"/>
          </a:p>
        </p:txBody>
      </p:sp>
      <p:pic>
        <p:nvPicPr>
          <p:cNvPr id="7" name="655cf16b-722c-40a6-9c09-11a91e6b3ce1" descr="cid:8A0E7E64-2338-453E-A190-B3B82E37E99D"/>
          <p:cNvPicPr/>
          <p:nvPr/>
        </p:nvPicPr>
        <p:blipFill>
          <a:blip r:embed="rId6" r:link="rId7"/>
          <a:srcRect/>
          <a:stretch>
            <a:fillRect/>
          </a:stretch>
        </p:blipFill>
        <p:spPr bwMode="auto">
          <a:xfrm>
            <a:off x="6357950" y="357166"/>
            <a:ext cx="2228850" cy="1272089"/>
          </a:xfrm>
          <a:prstGeom prst="rect">
            <a:avLst/>
          </a:prstGeom>
          <a:noFill/>
          <a:ln w="9525">
            <a:noFill/>
            <a:miter lim="800000"/>
            <a:headEnd/>
            <a:tailEnd/>
          </a:ln>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4836" y="6093296"/>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78896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428728" y="285728"/>
            <a:ext cx="5286412" cy="1143000"/>
          </a:xfrm>
        </p:spPr>
        <p:txBody>
          <a:bodyPr>
            <a:normAutofit fontScale="90000"/>
          </a:bodyPr>
          <a:lstStyle/>
          <a:p>
            <a:r>
              <a:rPr lang="en-GB" dirty="0" smtClean="0"/>
              <a:t/>
            </a:r>
            <a:br>
              <a:rPr lang="en-GB" dirty="0" smtClean="0"/>
            </a:br>
            <a:r>
              <a:rPr lang="en-GB" dirty="0" smtClean="0"/>
              <a:t/>
            </a:r>
            <a:br>
              <a:rPr lang="en-GB" dirty="0" smtClean="0"/>
            </a:br>
            <a:endParaRPr lang="en-GB" dirty="0"/>
          </a:p>
        </p:txBody>
      </p:sp>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6215082"/>
            <a:ext cx="144016"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9" y="357167"/>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58" y="1714488"/>
            <a:ext cx="3062713" cy="194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3629000" y="1714489"/>
            <a:ext cx="4615408" cy="1323439"/>
          </a:xfrm>
          <a:prstGeom prst="rect">
            <a:avLst/>
          </a:prstGeom>
          <a:noFill/>
        </p:spPr>
        <p:txBody>
          <a:bodyPr wrap="square" rtlCol="0">
            <a:spAutoFit/>
          </a:bodyPr>
          <a:lstStyle/>
          <a:p>
            <a:r>
              <a:rPr lang="nl-NL" sz="4000" b="1" dirty="0" smtClean="0"/>
              <a:t>Tweede Maasvlakte Rotterdam</a:t>
            </a:r>
            <a:endParaRPr lang="nl-NL" sz="4000" b="1" dirty="0"/>
          </a:p>
        </p:txBody>
      </p:sp>
      <p:pic>
        <p:nvPicPr>
          <p:cNvPr id="10" name="Picture 2" descr="http://worldslargestship.com/images/maersk-triple-e_press-releas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3372" y="4000504"/>
            <a:ext cx="4228784" cy="2200402"/>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p:cNvSpPr/>
          <p:nvPr/>
        </p:nvSpPr>
        <p:spPr>
          <a:xfrm>
            <a:off x="232330" y="4000805"/>
            <a:ext cx="3553851" cy="2123658"/>
          </a:xfrm>
          <a:prstGeom prst="rect">
            <a:avLst/>
          </a:prstGeom>
        </p:spPr>
        <p:txBody>
          <a:bodyPr wrap="square">
            <a:spAutoFit/>
          </a:bodyPr>
          <a:lstStyle/>
          <a:p>
            <a:pPr lvl="0" algn="r"/>
            <a:r>
              <a:rPr lang="nl-NL" sz="4000" b="1" dirty="0">
                <a:solidFill>
                  <a:prstClr val="black"/>
                </a:solidFill>
              </a:rPr>
              <a:t>MEGA</a:t>
            </a:r>
            <a:r>
              <a:rPr lang="nl-NL" sz="4400" b="1" dirty="0">
                <a:solidFill>
                  <a:prstClr val="black"/>
                </a:solidFill>
              </a:rPr>
              <a:t> </a:t>
            </a:r>
            <a:r>
              <a:rPr lang="nl-NL" sz="4400" b="1" dirty="0" smtClean="0">
                <a:solidFill>
                  <a:prstClr val="black"/>
                </a:solidFill>
              </a:rPr>
              <a:t>Container-schepen</a:t>
            </a:r>
            <a:endParaRPr lang="nl-NL" sz="4400" b="1" dirty="0">
              <a:solidFill>
                <a:prstClr val="black"/>
              </a:solidFill>
            </a:endParaRPr>
          </a:p>
        </p:txBody>
      </p:sp>
      <p:pic>
        <p:nvPicPr>
          <p:cNvPr id="12" name="655cf16b-722c-40a6-9c09-11a91e6b3ce1" descr="cid:8A0E7E64-2338-453E-A190-B3B82E37E99D"/>
          <p:cNvPicPr/>
          <p:nvPr/>
        </p:nvPicPr>
        <p:blipFill>
          <a:blip r:embed="rId8" r:link="rId9"/>
          <a:srcRect/>
          <a:stretch>
            <a:fillRect/>
          </a:stretch>
        </p:blipFill>
        <p:spPr bwMode="auto">
          <a:xfrm>
            <a:off x="6915150" y="285728"/>
            <a:ext cx="2228850" cy="1272089"/>
          </a:xfrm>
          <a:prstGeom prst="rect">
            <a:avLst/>
          </a:prstGeom>
          <a:noFill/>
          <a:ln w="9525">
            <a:noFill/>
            <a:miter lim="800000"/>
            <a:headEnd/>
            <a:tailEnd/>
          </a:ln>
        </p:spPr>
      </p:pic>
      <p:pic>
        <p:nvPicPr>
          <p:cNvPr id="13"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3575" y="6145746"/>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2853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643042" y="274638"/>
            <a:ext cx="5286412" cy="1143000"/>
          </a:xfrm>
        </p:spPr>
        <p:txBody>
          <a:bodyPr>
            <a:normAutofit fontScale="90000"/>
          </a:bodyPr>
          <a:lstStyle/>
          <a:p>
            <a:r>
              <a:rPr lang="en-GB" dirty="0" smtClean="0"/>
              <a:t/>
            </a:r>
            <a:br>
              <a:rPr lang="en-GB" dirty="0" smtClean="0"/>
            </a:br>
            <a:r>
              <a:rPr lang="en-GB" dirty="0" smtClean="0"/>
              <a:t/>
            </a:r>
            <a:br>
              <a:rPr lang="en-GB" dirty="0" smtClean="0"/>
            </a:br>
            <a:endParaRPr lang="en-GB" dirty="0"/>
          </a:p>
        </p:txBody>
      </p:sp>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7159" y="6215082"/>
            <a:ext cx="398418"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8" y="357166"/>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p:cNvSpPr txBox="1"/>
          <p:nvPr/>
        </p:nvSpPr>
        <p:spPr>
          <a:xfrm>
            <a:off x="3635896" y="1844824"/>
            <a:ext cx="5256584" cy="769441"/>
          </a:xfrm>
          <a:prstGeom prst="rect">
            <a:avLst/>
          </a:prstGeom>
          <a:noFill/>
        </p:spPr>
        <p:txBody>
          <a:bodyPr wrap="square" rtlCol="0">
            <a:spAutoFit/>
          </a:bodyPr>
          <a:lstStyle/>
          <a:p>
            <a:r>
              <a:rPr lang="nl-NL" sz="4400" b="1" dirty="0" smtClean="0"/>
              <a:t>Oss ligt aan de Maas!</a:t>
            </a:r>
            <a:endParaRPr lang="nl-NL" sz="4400" b="1" dirty="0"/>
          </a:p>
        </p:txBody>
      </p:sp>
      <p:pic>
        <p:nvPicPr>
          <p:cNvPr id="1026" name="Picture 2" descr="http://www.orangesmile.com/maps/europe/Nederland_kaart_spoorwegen_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18" y="1700808"/>
            <a:ext cx="3394279" cy="406958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3635896" y="2928934"/>
            <a:ext cx="5256584" cy="1508105"/>
          </a:xfrm>
          <a:prstGeom prst="rect">
            <a:avLst/>
          </a:prstGeom>
          <a:noFill/>
        </p:spPr>
        <p:txBody>
          <a:bodyPr wrap="square" rtlCol="0">
            <a:spAutoFit/>
          </a:bodyPr>
          <a:lstStyle/>
          <a:p>
            <a:r>
              <a:rPr lang="nl-NL" sz="2000" b="1" dirty="0" smtClean="0"/>
              <a:t>Congestie Rotterdam oplossen door vervoer:</a:t>
            </a:r>
          </a:p>
          <a:p>
            <a:endParaRPr lang="nl-NL" dirty="0"/>
          </a:p>
          <a:p>
            <a:pPr marL="285750" indent="-285750">
              <a:buFont typeface="Wingdings" pitchFamily="2" charset="2"/>
              <a:buChar char="Ø"/>
            </a:pPr>
            <a:r>
              <a:rPr lang="nl-NL" dirty="0" smtClean="0"/>
              <a:t>Over de weg</a:t>
            </a:r>
          </a:p>
          <a:p>
            <a:pPr marL="285750" indent="-285750">
              <a:buFont typeface="Wingdings" pitchFamily="2" charset="2"/>
              <a:buChar char="Ø"/>
            </a:pPr>
            <a:r>
              <a:rPr lang="nl-NL" dirty="0" smtClean="0"/>
              <a:t>Per spoor</a:t>
            </a:r>
          </a:p>
          <a:p>
            <a:pPr marL="285750" indent="-285750">
              <a:buFont typeface="Wingdings" pitchFamily="2" charset="2"/>
              <a:buChar char="Ø"/>
            </a:pPr>
            <a:r>
              <a:rPr lang="nl-NL" dirty="0" smtClean="0"/>
              <a:t>Over water………Maas: Osse Overslag Centrale</a:t>
            </a:r>
            <a:endParaRPr lang="nl-NL" dirty="0"/>
          </a:p>
        </p:txBody>
      </p:sp>
      <p:pic>
        <p:nvPicPr>
          <p:cNvPr id="10" name="655cf16b-722c-40a6-9c09-11a91e6b3ce1" descr="cid:8A0E7E64-2338-453E-A190-B3B82E37E99D"/>
          <p:cNvPicPr/>
          <p:nvPr/>
        </p:nvPicPr>
        <p:blipFill>
          <a:blip r:embed="rId7" r:link="rId8"/>
          <a:srcRect/>
          <a:stretch>
            <a:fillRect/>
          </a:stretch>
        </p:blipFill>
        <p:spPr bwMode="auto">
          <a:xfrm>
            <a:off x="6915150" y="285728"/>
            <a:ext cx="2228850" cy="1272089"/>
          </a:xfrm>
          <a:prstGeom prst="rect">
            <a:avLst/>
          </a:prstGeom>
          <a:noFill/>
          <a:ln w="9525">
            <a:noFill/>
            <a:miter lim="800000"/>
            <a:headEnd/>
            <a:tailEnd/>
          </a:ln>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779" y="6103693"/>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78896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7159" y="6215082"/>
            <a:ext cx="614442"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9" y="357167"/>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3779912" y="2932125"/>
            <a:ext cx="4834414" cy="1077218"/>
          </a:xfrm>
          <a:prstGeom prst="rect">
            <a:avLst/>
          </a:prstGeom>
          <a:noFill/>
        </p:spPr>
        <p:txBody>
          <a:bodyPr wrap="square" rtlCol="0">
            <a:spAutoFit/>
          </a:bodyPr>
          <a:lstStyle/>
          <a:p>
            <a:r>
              <a:rPr lang="nl-NL" sz="3200" dirty="0" smtClean="0"/>
              <a:t>Containers komen aan in Oss en dan…..?</a:t>
            </a:r>
            <a:endParaRPr lang="nl-NL" sz="3200" dirty="0"/>
          </a:p>
        </p:txBody>
      </p:sp>
      <p:pic>
        <p:nvPicPr>
          <p:cNvPr id="2050" name="Picture 2" descr="http://www.gatekeeperusainc.com/wp-content/themes/livingos-upsilon-20/smoothgallery/images/gatekeeper/port-shipping-container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611" y="1714016"/>
            <a:ext cx="3338078" cy="22953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357159" y="4374555"/>
            <a:ext cx="8267714" cy="1077218"/>
          </a:xfrm>
          <a:prstGeom prst="rect">
            <a:avLst/>
          </a:prstGeom>
          <a:noFill/>
        </p:spPr>
        <p:txBody>
          <a:bodyPr wrap="square" rtlCol="0">
            <a:spAutoFit/>
          </a:bodyPr>
          <a:lstStyle/>
          <a:p>
            <a:r>
              <a:rPr lang="nl-NL" sz="3200" dirty="0" smtClean="0"/>
              <a:t>Inklaring, opslag, distributie, maar ook …… inpakken, ompakken en complete marketing!</a:t>
            </a:r>
            <a:endParaRPr lang="nl-NL" sz="3200" dirty="0"/>
          </a:p>
        </p:txBody>
      </p:sp>
      <p:pic>
        <p:nvPicPr>
          <p:cNvPr id="10" name="655cf16b-722c-40a6-9c09-11a91e6b3ce1" descr="cid:8A0E7E64-2338-453E-A190-B3B82E37E99D"/>
          <p:cNvPicPr/>
          <p:nvPr/>
        </p:nvPicPr>
        <p:blipFill>
          <a:blip r:embed="rId7" r:link="rId8"/>
          <a:srcRect/>
          <a:stretch>
            <a:fillRect/>
          </a:stretch>
        </p:blipFill>
        <p:spPr bwMode="auto">
          <a:xfrm>
            <a:off x="6915150" y="285728"/>
            <a:ext cx="2228850" cy="1272089"/>
          </a:xfrm>
          <a:prstGeom prst="rect">
            <a:avLst/>
          </a:prstGeom>
          <a:noFill/>
          <a:ln w="9525">
            <a:noFill/>
            <a:miter lim="800000"/>
            <a:headEnd/>
            <a:tailEnd/>
          </a:ln>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7159" y="6075514"/>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1479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6215082"/>
            <a:ext cx="2340333"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9" y="357167"/>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655cf16b-722c-40a6-9c09-11a91e6b3ce1" descr="cid:8A0E7E64-2338-453E-A190-B3B82E37E99D"/>
          <p:cNvPicPr/>
          <p:nvPr/>
        </p:nvPicPr>
        <p:blipFill>
          <a:blip r:embed="rId6" r:link="rId7"/>
          <a:srcRect/>
          <a:stretch>
            <a:fillRect/>
          </a:stretch>
        </p:blipFill>
        <p:spPr bwMode="auto">
          <a:xfrm>
            <a:off x="2428860" y="1285860"/>
            <a:ext cx="3286148" cy="2143140"/>
          </a:xfrm>
          <a:prstGeom prst="rect">
            <a:avLst/>
          </a:prstGeom>
          <a:noFill/>
          <a:ln w="9525">
            <a:noFill/>
            <a:miter lim="800000"/>
            <a:headEnd/>
            <a:tailEnd/>
          </a:ln>
        </p:spPr>
      </p:pic>
      <p:sp>
        <p:nvSpPr>
          <p:cNvPr id="11" name="Tekstvak 10"/>
          <p:cNvSpPr txBox="1"/>
          <p:nvPr/>
        </p:nvSpPr>
        <p:spPr>
          <a:xfrm>
            <a:off x="857224" y="3857628"/>
            <a:ext cx="7143800" cy="923330"/>
          </a:xfrm>
          <a:prstGeom prst="rect">
            <a:avLst/>
          </a:prstGeom>
          <a:noFill/>
        </p:spPr>
        <p:txBody>
          <a:bodyPr wrap="square" rtlCol="0">
            <a:spAutoFit/>
          </a:bodyPr>
          <a:lstStyle/>
          <a:p>
            <a:pPr algn="ctr"/>
            <a:r>
              <a:rPr lang="nl-NL" b="1" dirty="0" smtClean="0"/>
              <a:t>Een nieuw product is geboren: de nagenoeg volledige handling van de producten na aankomst in de haven van Oss: van container naar winkelschap!</a:t>
            </a:r>
            <a:endParaRPr lang="nl-NL" b="1" dirty="0"/>
          </a:p>
        </p:txBody>
      </p:sp>
    </p:spTree>
    <p:extLst>
      <p:ext uri="{BB962C8B-B14F-4D97-AF65-F5344CB8AC3E}">
        <p14:creationId xmlns:p14="http://schemas.microsoft.com/office/powerpoint/2010/main" val="5881479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en-GB" dirty="0" smtClean="0"/>
              <a:t/>
            </a:r>
            <a:br>
              <a:rPr lang="en-GB" dirty="0" smtClean="0"/>
            </a:br>
            <a:r>
              <a:rPr lang="en-GB" dirty="0" smtClean="0"/>
              <a:t/>
            </a:r>
            <a:br>
              <a:rPr lang="en-GB" dirty="0" smtClean="0"/>
            </a:br>
            <a:r>
              <a:rPr lang="en-GB" dirty="0" smtClean="0"/>
              <a:t>	</a:t>
            </a:r>
            <a:endParaRPr lang="en-GB" dirty="0"/>
          </a:p>
        </p:txBody>
      </p:sp>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6215082"/>
            <a:ext cx="2340333"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9" y="357167"/>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1691680" y="1988840"/>
            <a:ext cx="5976664" cy="6370975"/>
          </a:xfrm>
          <a:prstGeom prst="rect">
            <a:avLst/>
          </a:prstGeom>
          <a:noFill/>
        </p:spPr>
        <p:txBody>
          <a:bodyPr wrap="square" rtlCol="0">
            <a:spAutoFit/>
          </a:bodyPr>
          <a:lstStyle/>
          <a:p>
            <a:pPr marL="285750" indent="-285750">
              <a:buFont typeface="Wingdings" pitchFamily="2" charset="2"/>
              <a:buChar char="§"/>
            </a:pPr>
            <a:r>
              <a:rPr lang="nl-NL" sz="2400" i="1" dirty="0" smtClean="0"/>
              <a:t>Acket Drukkerij en Kartonnage</a:t>
            </a:r>
          </a:p>
          <a:p>
            <a:pPr marL="742950" lvl="1" indent="-285750">
              <a:buFont typeface="Wingdings" pitchFamily="2" charset="2"/>
              <a:buChar char="§"/>
            </a:pPr>
            <a:r>
              <a:rPr lang="nl-NL" sz="2400" dirty="0" smtClean="0"/>
              <a:t>Ontwerpt en produceert verpakkingen</a:t>
            </a:r>
          </a:p>
          <a:p>
            <a:pPr marL="742950" lvl="1" indent="-285750">
              <a:buFont typeface="Wingdings" pitchFamily="2" charset="2"/>
              <a:buChar char="§"/>
            </a:pPr>
            <a:r>
              <a:rPr lang="nl-NL" sz="2400" dirty="0" smtClean="0"/>
              <a:t>In samenwerking met famous Dutch Designers (GBO: Davitamon)</a:t>
            </a:r>
          </a:p>
          <a:p>
            <a:pPr marL="742950" lvl="1" indent="-285750">
              <a:buFont typeface="Wingdings" pitchFamily="2" charset="2"/>
              <a:buChar char="§"/>
            </a:pPr>
            <a:endParaRPr lang="nl-NL" sz="2400" dirty="0"/>
          </a:p>
          <a:p>
            <a:pPr marL="285750" indent="-285750">
              <a:buFont typeface="Wingdings" pitchFamily="2" charset="2"/>
              <a:buChar char="§"/>
            </a:pPr>
            <a:r>
              <a:rPr lang="nl-NL" sz="2400" i="1" dirty="0" smtClean="0"/>
              <a:t>Kampert-Nauta</a:t>
            </a:r>
          </a:p>
          <a:p>
            <a:pPr marL="742950" lvl="1" indent="-285750">
              <a:buFont typeface="Wingdings" pitchFamily="2" charset="2"/>
              <a:buChar char="§"/>
            </a:pPr>
            <a:r>
              <a:rPr lang="nl-NL" sz="2400" i="1" dirty="0" smtClean="0"/>
              <a:t>Media design, websites, advertenties, huis aan huis bladen tot en met schap-</a:t>
            </a:r>
          </a:p>
          <a:p>
            <a:pPr lvl="1"/>
            <a:r>
              <a:rPr lang="nl-NL" sz="2400" i="1" dirty="0" smtClean="0"/>
              <a:t>    kaartjes.</a:t>
            </a:r>
          </a:p>
          <a:p>
            <a:pPr lvl="1"/>
            <a:endParaRPr lang="nl-NL" sz="2400" i="1" dirty="0"/>
          </a:p>
          <a:p>
            <a:pPr lvl="1"/>
            <a:endParaRPr lang="nl-NL" sz="2400" i="1" dirty="0" smtClean="0"/>
          </a:p>
          <a:p>
            <a:pPr lvl="1"/>
            <a:endParaRPr lang="nl-NL" sz="2400" i="1" dirty="0"/>
          </a:p>
          <a:p>
            <a:pPr lvl="1"/>
            <a:endParaRPr lang="nl-NL" sz="2400" i="1" dirty="0" smtClean="0"/>
          </a:p>
          <a:p>
            <a:pPr lvl="1"/>
            <a:endParaRPr lang="nl-NL" sz="2400" i="1" dirty="0"/>
          </a:p>
          <a:p>
            <a:pPr lvl="1"/>
            <a:endParaRPr lang="nl-NL" sz="2400" i="1" dirty="0" smtClean="0"/>
          </a:p>
          <a:p>
            <a:pPr lvl="1"/>
            <a:endParaRPr lang="nl-NL" sz="2400" i="1" dirty="0" smtClean="0"/>
          </a:p>
          <a:p>
            <a:pPr lvl="1"/>
            <a:endParaRPr lang="nl-NL" sz="2400" dirty="0" smtClean="0"/>
          </a:p>
        </p:txBody>
      </p:sp>
      <p:pic>
        <p:nvPicPr>
          <p:cNvPr id="3086" name="Picture 14" descr="http://www.acket.nl/images/slider/sample3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191" y="2348880"/>
            <a:ext cx="16573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organisati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391" y="4221088"/>
            <a:ext cx="1910917" cy="1201640"/>
          </a:xfrm>
          <a:prstGeom prst="rect">
            <a:avLst/>
          </a:prstGeom>
          <a:noFill/>
          <a:extLst>
            <a:ext uri="{909E8E84-426E-40DD-AFC4-6F175D3DCCD1}">
              <a14:hiddenFill xmlns:a14="http://schemas.microsoft.com/office/drawing/2010/main">
                <a:solidFill>
                  <a:srgbClr val="FFFFFF"/>
                </a:solidFill>
              </a14:hiddenFill>
            </a:ext>
          </a:extLst>
        </p:spPr>
      </p:pic>
      <p:pic>
        <p:nvPicPr>
          <p:cNvPr id="10" name="655cf16b-722c-40a6-9c09-11a91e6b3ce1" descr="cid:8A0E7E64-2338-453E-A190-B3B82E37E99D"/>
          <p:cNvPicPr/>
          <p:nvPr/>
        </p:nvPicPr>
        <p:blipFill>
          <a:blip r:embed="rId8" r:link="rId9"/>
          <a:srcRect/>
          <a:stretch>
            <a:fillRect/>
          </a:stretch>
        </p:blipFill>
        <p:spPr bwMode="auto">
          <a:xfrm>
            <a:off x="6786578" y="285728"/>
            <a:ext cx="2000264" cy="1272089"/>
          </a:xfrm>
          <a:prstGeom prst="rect">
            <a:avLst/>
          </a:prstGeom>
          <a:noFill/>
          <a:ln w="9525">
            <a:noFill/>
            <a:miter lim="800000"/>
            <a:headEnd/>
            <a:tailEnd/>
          </a:ln>
        </p:spPr>
      </p:pic>
    </p:spTree>
    <p:extLst>
      <p:ext uri="{BB962C8B-B14F-4D97-AF65-F5344CB8AC3E}">
        <p14:creationId xmlns:p14="http://schemas.microsoft.com/office/powerpoint/2010/main" val="888812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en-GB" dirty="0" smtClean="0"/>
              <a:t/>
            </a:r>
            <a:br>
              <a:rPr lang="en-GB" dirty="0" smtClean="0"/>
            </a:br>
            <a:r>
              <a:rPr lang="en-GB" dirty="0" smtClean="0"/>
              <a:t/>
            </a:r>
            <a:br>
              <a:rPr lang="en-GB" dirty="0" smtClean="0"/>
            </a:br>
            <a:r>
              <a:rPr lang="en-GB" dirty="0" smtClean="0"/>
              <a:t>	</a:t>
            </a:r>
            <a:r>
              <a:rPr lang="nl-NL" dirty="0" smtClean="0"/>
              <a:t>Stuurgroep</a:t>
            </a:r>
            <a:r>
              <a:rPr lang="nl-NL" sz="4900" dirty="0" smtClean="0"/>
              <a:t/>
            </a:r>
            <a:br>
              <a:rPr lang="nl-NL" sz="4900" dirty="0" smtClean="0"/>
            </a:br>
            <a:r>
              <a:rPr lang="en-GB" dirty="0" smtClean="0"/>
              <a:t/>
            </a:r>
            <a:br>
              <a:rPr lang="en-GB" dirty="0" smtClean="0"/>
            </a:br>
            <a:endParaRPr lang="en-GB" dirty="0"/>
          </a:p>
        </p:txBody>
      </p:sp>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6237312"/>
            <a:ext cx="542628"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9" y="357167"/>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p:cNvSpPr txBox="1"/>
          <p:nvPr/>
        </p:nvSpPr>
        <p:spPr>
          <a:xfrm>
            <a:off x="1240620" y="1556792"/>
            <a:ext cx="6383632" cy="3416320"/>
          </a:xfrm>
          <a:prstGeom prst="rect">
            <a:avLst/>
          </a:prstGeom>
          <a:noFill/>
        </p:spPr>
        <p:txBody>
          <a:bodyPr wrap="square" rtlCol="0">
            <a:spAutoFit/>
          </a:bodyPr>
          <a:lstStyle/>
          <a:p>
            <a:r>
              <a:rPr lang="en-GB" dirty="0" smtClean="0"/>
              <a:t>Voorzitter: Rob Prins</a:t>
            </a:r>
          </a:p>
          <a:p>
            <a:endParaRPr lang="en-GB" dirty="0" smtClean="0"/>
          </a:p>
          <a:p>
            <a:r>
              <a:rPr lang="nl-NL" dirty="0" smtClean="0"/>
              <a:t>Leden:</a:t>
            </a:r>
          </a:p>
          <a:p>
            <a:r>
              <a:rPr lang="nl-NL" dirty="0" smtClean="0"/>
              <a:t>	* Jan van Loon, wethouder economische zaken Oss</a:t>
            </a:r>
          </a:p>
          <a:p>
            <a:r>
              <a:rPr lang="nl-NL" dirty="0" smtClean="0"/>
              <a:t>	* Theo Vinken, directeur Rabobank Oss</a:t>
            </a:r>
          </a:p>
          <a:p>
            <a:r>
              <a:rPr lang="nl-NL" dirty="0" smtClean="0"/>
              <a:t>	* Jos van den Hurk, voorzitter OIK</a:t>
            </a:r>
          </a:p>
          <a:p>
            <a:r>
              <a:rPr lang="nl-NL" dirty="0" smtClean="0"/>
              <a:t>	* Helmiek Herberts: voorzitter OIK</a:t>
            </a:r>
          </a:p>
          <a:p>
            <a:r>
              <a:rPr lang="nl-NL" dirty="0" smtClean="0"/>
              <a:t>	* Ton de Vet, voorzitter OOO</a:t>
            </a:r>
          </a:p>
          <a:p>
            <a:r>
              <a:rPr lang="nl-NL" dirty="0" smtClean="0"/>
              <a:t>	* Eugene Princée, secretaris OIK BZW</a:t>
            </a:r>
          </a:p>
          <a:p>
            <a:endParaRPr lang="nl-NL" dirty="0"/>
          </a:p>
          <a:p>
            <a:r>
              <a:rPr lang="nl-NL" dirty="0" smtClean="0"/>
              <a:t>Budget:	€ 700.000,- geraamd (geen officieel getal)</a:t>
            </a:r>
          </a:p>
          <a:p>
            <a:endParaRPr lang="nl-NL" dirty="0"/>
          </a:p>
        </p:txBody>
      </p:sp>
      <p:pic>
        <p:nvPicPr>
          <p:cNvPr id="7170" name="Picture 2" descr="RobPrins">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5115545"/>
            <a:ext cx="780227" cy="78022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JanvanLoon">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79712" y="5115545"/>
            <a:ext cx="780227" cy="78022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heoVinkenvSITE">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15816" y="5107403"/>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elmiek Herberts">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32040" y="5103685"/>
            <a:ext cx="792087" cy="79208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si0.twimg.com/profile_images/1246289849/Tonbreed.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18773"/>
          <a:stretch/>
        </p:blipFill>
        <p:spPr bwMode="auto">
          <a:xfrm>
            <a:off x="5868144" y="5121705"/>
            <a:ext cx="864000" cy="809705"/>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Jos Van Den Hur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6526" y="5097633"/>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Afbeelding">
            <a:hlinkClick r:id="rId16"/>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35" t="-18042" r="35" b="18042"/>
          <a:stretch/>
        </p:blipFill>
        <p:spPr bwMode="auto">
          <a:xfrm>
            <a:off x="6932794" y="4938403"/>
            <a:ext cx="648072" cy="9721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56830" y="6093296"/>
            <a:ext cx="1368152" cy="57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57200" y="274638"/>
            <a:ext cx="7543824" cy="1143000"/>
          </a:xfrm>
        </p:spPr>
        <p:txBody>
          <a:bodyPr>
            <a:normAutofit fontScale="90000"/>
          </a:bodyPr>
          <a:lstStyle/>
          <a:p>
            <a:r>
              <a:rPr lang="en-GB" dirty="0" smtClean="0"/>
              <a:t/>
            </a:r>
            <a:br>
              <a:rPr lang="en-GB" dirty="0" smtClean="0"/>
            </a:br>
            <a:endParaRPr lang="en-GB" dirty="0"/>
          </a:p>
        </p:txBody>
      </p:sp>
      <p:pic>
        <p:nvPicPr>
          <p:cNvPr id="8" name="Afbeelding 4" descr="De kracht van Oss">
            <a:hlinkClick r:id="rId3" tooltip="&quot;Terug naar de homepage&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59" y="357167"/>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1691680" y="1988840"/>
            <a:ext cx="5976664" cy="6370975"/>
          </a:xfrm>
          <a:prstGeom prst="rect">
            <a:avLst/>
          </a:prstGeom>
          <a:noFill/>
        </p:spPr>
        <p:txBody>
          <a:bodyPr wrap="square" rtlCol="0">
            <a:spAutoFit/>
          </a:bodyPr>
          <a:lstStyle/>
          <a:p>
            <a:pPr marL="285750" indent="-285750">
              <a:buFont typeface="Wingdings" pitchFamily="2" charset="2"/>
              <a:buChar char="§"/>
            </a:pPr>
            <a:r>
              <a:rPr lang="nl-NL" sz="2400" i="1" dirty="0" smtClean="0"/>
              <a:t>Print Point Displays</a:t>
            </a:r>
          </a:p>
          <a:p>
            <a:pPr marL="742950" lvl="1" indent="-285750">
              <a:buFont typeface="Wingdings" pitchFamily="2" charset="2"/>
              <a:buChar char="§"/>
            </a:pPr>
            <a:r>
              <a:rPr lang="nl-NL" sz="2400" dirty="0" smtClean="0"/>
              <a:t>Ontwerpt en produceert point of</a:t>
            </a:r>
          </a:p>
          <a:p>
            <a:pPr lvl="1"/>
            <a:r>
              <a:rPr lang="nl-NL" sz="2400" dirty="0"/>
              <a:t> </a:t>
            </a:r>
            <a:r>
              <a:rPr lang="nl-NL" sz="2400" dirty="0" smtClean="0"/>
              <a:t>    sales materiaal</a:t>
            </a:r>
          </a:p>
          <a:p>
            <a:pPr lvl="1"/>
            <a:endParaRPr lang="nl-NL" sz="2400" dirty="0" smtClean="0"/>
          </a:p>
          <a:p>
            <a:pPr lvl="1"/>
            <a:endParaRPr lang="nl-NL" sz="2400" dirty="0"/>
          </a:p>
          <a:p>
            <a:pPr marL="285750" indent="-285750">
              <a:buFont typeface="Wingdings" pitchFamily="2" charset="2"/>
              <a:buChar char="§"/>
            </a:pPr>
            <a:r>
              <a:rPr lang="nl-NL" sz="2400" i="1" dirty="0" smtClean="0"/>
              <a:t>The Notepad Factory</a:t>
            </a:r>
          </a:p>
          <a:p>
            <a:pPr marL="742950" lvl="1" indent="-285750">
              <a:buFont typeface="Wingdings" pitchFamily="2" charset="2"/>
              <a:buChar char="§"/>
            </a:pPr>
            <a:r>
              <a:rPr lang="nl-NL" sz="2400" dirty="0" smtClean="0"/>
              <a:t>Promotionele producten van papier;</a:t>
            </a:r>
          </a:p>
          <a:p>
            <a:pPr marL="742950" lvl="1" indent="-285750">
              <a:buFont typeface="Wingdings" pitchFamily="2" charset="2"/>
              <a:buChar char="§"/>
            </a:pPr>
            <a:r>
              <a:rPr lang="nl-NL" sz="2400" dirty="0" smtClean="0"/>
              <a:t>Video Marketing Services</a:t>
            </a:r>
          </a:p>
          <a:p>
            <a:pPr lvl="1"/>
            <a:endParaRPr lang="nl-NL" sz="2400" i="1" dirty="0" smtClean="0"/>
          </a:p>
          <a:p>
            <a:pPr lvl="1"/>
            <a:endParaRPr lang="nl-NL" sz="2400" i="1" dirty="0"/>
          </a:p>
          <a:p>
            <a:pPr lvl="1"/>
            <a:endParaRPr lang="nl-NL" sz="2400" i="1" dirty="0" smtClean="0"/>
          </a:p>
          <a:p>
            <a:pPr lvl="1"/>
            <a:endParaRPr lang="nl-NL" sz="2400" i="1" dirty="0"/>
          </a:p>
          <a:p>
            <a:pPr lvl="1"/>
            <a:endParaRPr lang="nl-NL" sz="2400" i="1" dirty="0" smtClean="0"/>
          </a:p>
          <a:p>
            <a:pPr lvl="1"/>
            <a:endParaRPr lang="nl-NL" sz="2400" i="1" dirty="0"/>
          </a:p>
          <a:p>
            <a:pPr lvl="1"/>
            <a:endParaRPr lang="nl-NL" sz="2400" i="1" dirty="0" smtClean="0"/>
          </a:p>
          <a:p>
            <a:pPr lvl="1"/>
            <a:endParaRPr lang="nl-NL" sz="2400" i="1" dirty="0" smtClean="0"/>
          </a:p>
          <a:p>
            <a:pPr lvl="1"/>
            <a:endParaRPr lang="nl-NL" sz="2400" dirty="0" smtClean="0"/>
          </a:p>
        </p:txBody>
      </p:sp>
      <p:pic>
        <p:nvPicPr>
          <p:cNvPr id="5124" name="Picture 4" descr="http://t0.gstatic.com/images?q=tbn:ANd9GcTjcejbpmfT9AYm9r6pyGkqttValXsGy_9u8WsmRCXV7dHoXI4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785" y="2420888"/>
            <a:ext cx="1553756"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desbs01\company\Productfoto's\Hardcover\hardcover-lifechanchingcompositie-12_klein.jpg"/>
          <p:cNvPicPr>
            <a:picLocks noChangeAspect="1" noChangeArrowheads="1"/>
          </p:cNvPicPr>
          <p:nvPr/>
        </p:nvPicPr>
        <p:blipFill>
          <a:blip r:embed="rId6"/>
          <a:srcRect/>
          <a:stretch>
            <a:fillRect/>
          </a:stretch>
        </p:blipFill>
        <p:spPr bwMode="auto">
          <a:xfrm>
            <a:off x="571472" y="4286256"/>
            <a:ext cx="1951037" cy="1292225"/>
          </a:xfrm>
          <a:prstGeom prst="rect">
            <a:avLst/>
          </a:prstGeom>
          <a:noFill/>
        </p:spPr>
      </p:pic>
      <p:sp>
        <p:nvSpPr>
          <p:cNvPr id="11" name="Tijdelijke aanduiding voor inhoud 10"/>
          <p:cNvSpPr>
            <a:spLocks noGrp="1"/>
          </p:cNvSpPr>
          <p:nvPr>
            <p:ph idx="1"/>
          </p:nvPr>
        </p:nvSpPr>
        <p:spPr>
          <a:xfrm flipV="1">
            <a:off x="457200" y="642918"/>
            <a:ext cx="8229600" cy="957283"/>
          </a:xfrm>
        </p:spPr>
        <p:txBody>
          <a:bodyPr>
            <a:normAutofit fontScale="32500" lnSpcReduction="20000"/>
          </a:bodyPr>
          <a:lstStyle/>
          <a:p>
            <a:endParaRPr lang="en-GB" dirty="0" smtClean="0"/>
          </a:p>
          <a:p>
            <a:pPr>
              <a:buNone/>
            </a:pPr>
            <a:endParaRPr lang="en-GB" dirty="0" smtClean="0"/>
          </a:p>
          <a:p>
            <a:pPr>
              <a:buNone/>
            </a:pPr>
            <a:endParaRPr lang="en-GB" dirty="0" smtClean="0"/>
          </a:p>
          <a:p>
            <a:pPr>
              <a:buNone/>
            </a:pPr>
            <a:endParaRPr lang="en-GB" dirty="0" smtClean="0"/>
          </a:p>
          <a:p>
            <a:pPr>
              <a:buNone/>
            </a:pPr>
            <a:r>
              <a:rPr lang="en-GB" dirty="0" smtClean="0"/>
              <a:t>			</a:t>
            </a:r>
            <a:endParaRPr lang="en-GB" dirty="0"/>
          </a:p>
        </p:txBody>
      </p:sp>
      <p:pic>
        <p:nvPicPr>
          <p:cNvPr id="12" name="655cf16b-722c-40a6-9c09-11a91e6b3ce1" descr="cid:8A0E7E64-2338-453E-A190-B3B82E37E99D"/>
          <p:cNvPicPr/>
          <p:nvPr/>
        </p:nvPicPr>
        <p:blipFill>
          <a:blip r:embed="rId7" r:link="rId8"/>
          <a:srcRect/>
          <a:stretch>
            <a:fillRect/>
          </a:stretch>
        </p:blipFill>
        <p:spPr bwMode="auto">
          <a:xfrm>
            <a:off x="6643702" y="285729"/>
            <a:ext cx="2071702" cy="1214446"/>
          </a:xfrm>
          <a:prstGeom prst="rect">
            <a:avLst/>
          </a:prstGeom>
          <a:noFill/>
          <a:ln w="9525">
            <a:noFill/>
            <a:miter lim="800000"/>
            <a:headEnd/>
            <a:tailEnd/>
          </a:ln>
        </p:spPr>
      </p:pic>
    </p:spTree>
    <p:extLst>
      <p:ext uri="{BB962C8B-B14F-4D97-AF65-F5344CB8AC3E}">
        <p14:creationId xmlns:p14="http://schemas.microsoft.com/office/powerpoint/2010/main" val="11004378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57200" y="274638"/>
            <a:ext cx="7186634" cy="1143000"/>
          </a:xfrm>
        </p:spPr>
        <p:txBody>
          <a:bodyPr>
            <a:normAutofit fontScale="90000"/>
          </a:bodyPr>
          <a:lstStyle/>
          <a:p>
            <a:r>
              <a:rPr lang="en-GB" dirty="0" smtClean="0"/>
              <a:t/>
            </a:r>
            <a:br>
              <a:rPr lang="en-GB" dirty="0" smtClean="0"/>
            </a:br>
            <a:r>
              <a:rPr lang="en-GB" dirty="0" smtClean="0"/>
              <a:t/>
            </a:r>
            <a:br>
              <a:rPr lang="en-GB" dirty="0" smtClean="0"/>
            </a:br>
            <a:r>
              <a:rPr lang="en-GB" dirty="0" smtClean="0"/>
              <a:t>	</a:t>
            </a:r>
            <a:br>
              <a:rPr lang="en-GB" dirty="0" smtClean="0"/>
            </a:br>
            <a:r>
              <a:rPr lang="en-GB" dirty="0" smtClean="0"/>
              <a:t/>
            </a:r>
            <a:br>
              <a:rPr lang="en-GB" dirty="0" smtClean="0"/>
            </a:br>
            <a:endParaRPr lang="en-GB" dirty="0"/>
          </a:p>
        </p:txBody>
      </p:sp>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6093296"/>
            <a:ext cx="344964"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15752"/>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2267744" y="1857364"/>
            <a:ext cx="5976664" cy="4893647"/>
          </a:xfrm>
          <a:prstGeom prst="rect">
            <a:avLst/>
          </a:prstGeom>
          <a:noFill/>
        </p:spPr>
        <p:txBody>
          <a:bodyPr wrap="square" rtlCol="0">
            <a:spAutoFit/>
          </a:bodyPr>
          <a:lstStyle/>
          <a:p>
            <a:pPr marL="342900" indent="-342900">
              <a:buFont typeface="Wingdings" pitchFamily="2" charset="2"/>
              <a:buChar char="§"/>
            </a:pPr>
            <a:r>
              <a:rPr lang="nl-NL" sz="2400" i="1" dirty="0"/>
              <a:t>Wegener Nieuwsdruk </a:t>
            </a:r>
            <a:r>
              <a:rPr lang="nl-NL" sz="2400" i="1" dirty="0" smtClean="0"/>
              <a:t>Brabant</a:t>
            </a:r>
          </a:p>
          <a:p>
            <a:pPr marL="800100" lvl="1" indent="-342900">
              <a:buFont typeface="Wingdings" pitchFamily="2" charset="2"/>
              <a:buChar char="§"/>
            </a:pPr>
            <a:r>
              <a:rPr lang="nl-NL" sz="2400" dirty="0" smtClean="0"/>
              <a:t>Berichtgeving en stimulator samenwerkingsverbanden met jeugd</a:t>
            </a:r>
          </a:p>
          <a:p>
            <a:pPr lvl="1"/>
            <a:endParaRPr lang="nl-NL" sz="2400" dirty="0" smtClean="0"/>
          </a:p>
          <a:p>
            <a:pPr marL="800100" lvl="1" indent="-342900">
              <a:buFont typeface="Wingdings" pitchFamily="2" charset="2"/>
              <a:buChar char="§"/>
            </a:pPr>
            <a:endParaRPr lang="nl-NL" sz="2400" dirty="0"/>
          </a:p>
          <a:p>
            <a:pPr marL="342900" indent="-342900">
              <a:buFont typeface="Wingdings" pitchFamily="2" charset="2"/>
              <a:buChar char="§"/>
            </a:pPr>
            <a:r>
              <a:rPr lang="nl-NL" sz="2400" i="1" dirty="0"/>
              <a:t>Ball Packaging </a:t>
            </a:r>
            <a:r>
              <a:rPr lang="nl-NL" sz="2400" i="1" dirty="0" smtClean="0"/>
              <a:t>Europe</a:t>
            </a:r>
          </a:p>
          <a:p>
            <a:pPr marL="800100" lvl="1" indent="-342900">
              <a:buFont typeface="Wingdings" pitchFamily="2" charset="2"/>
              <a:buChar char="§"/>
            </a:pPr>
            <a:r>
              <a:rPr lang="nl-NL" sz="2400" dirty="0" smtClean="0"/>
              <a:t>Blikverpakking fabrikant</a:t>
            </a:r>
            <a:endParaRPr lang="nl-NL" sz="2400" i="1" dirty="0"/>
          </a:p>
          <a:p>
            <a:pPr lvl="1"/>
            <a:r>
              <a:rPr lang="nl-NL" sz="2400" i="1" dirty="0" smtClean="0"/>
              <a:t> </a:t>
            </a:r>
          </a:p>
          <a:p>
            <a:pPr marL="342900" indent="-342900">
              <a:buFont typeface="Wingdings" pitchFamily="2" charset="2"/>
              <a:buChar char="§"/>
            </a:pPr>
            <a:r>
              <a:rPr lang="nl-NL" sz="2400" i="1" dirty="0" smtClean="0"/>
              <a:t>CCL </a:t>
            </a:r>
            <a:endParaRPr lang="nl-NL" sz="2400" i="1" dirty="0"/>
          </a:p>
          <a:p>
            <a:pPr marL="800100" lvl="1" indent="-342900">
              <a:buFont typeface="Wingdings" pitchFamily="2" charset="2"/>
              <a:buChar char="§"/>
            </a:pPr>
            <a:r>
              <a:rPr lang="nl-NL" sz="2400" dirty="0" smtClean="0"/>
              <a:t>Etiketten &amp; bijsluiters</a:t>
            </a:r>
          </a:p>
          <a:p>
            <a:pPr lvl="1"/>
            <a:endParaRPr lang="nl-NL" sz="2400" dirty="0"/>
          </a:p>
          <a:p>
            <a:pPr marL="800100" lvl="1" indent="-342900">
              <a:buFont typeface="Wingdings" pitchFamily="2" charset="2"/>
              <a:buChar char="§"/>
            </a:pPr>
            <a:endParaRPr lang="nl-NL" sz="2400" dirty="0"/>
          </a:p>
          <a:p>
            <a:pPr marL="800100" lvl="1" indent="-342900">
              <a:buFont typeface="Wingdings" pitchFamily="2" charset="2"/>
              <a:buChar char="§"/>
            </a:pPr>
            <a:endParaRPr lang="nl-NL" sz="2400" dirty="0" smtClean="0"/>
          </a:p>
        </p:txBody>
      </p:sp>
      <p:pic>
        <p:nvPicPr>
          <p:cNvPr id="4098" name="Picture 2" descr="http://www.nieuwsdruknederland.nl/mcimg/img0000032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34" y="1857364"/>
            <a:ext cx="1634582" cy="12241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ball-europe.com/img_215x140/Teaser_soft-drink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34" y="3357562"/>
            <a:ext cx="1634582" cy="106437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Traceability Label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8662" y="4643446"/>
            <a:ext cx="1029207" cy="1321791"/>
          </a:xfrm>
          <a:prstGeom prst="rect">
            <a:avLst/>
          </a:prstGeom>
          <a:noFill/>
          <a:extLst>
            <a:ext uri="{909E8E84-426E-40DD-AFC4-6F175D3DCCD1}">
              <a14:hiddenFill xmlns:a14="http://schemas.microsoft.com/office/drawing/2010/main">
                <a:solidFill>
                  <a:srgbClr val="FFFFFF"/>
                </a:solidFill>
              </a14:hiddenFill>
            </a:ext>
          </a:extLst>
        </p:spPr>
      </p:pic>
      <p:pic>
        <p:nvPicPr>
          <p:cNvPr id="10" name="655cf16b-722c-40a6-9c09-11a91e6b3ce1" descr="cid:8A0E7E64-2338-453E-A190-B3B82E37E99D"/>
          <p:cNvPicPr/>
          <p:nvPr/>
        </p:nvPicPr>
        <p:blipFill>
          <a:blip r:embed="rId9" r:link="rId10"/>
          <a:srcRect/>
          <a:stretch>
            <a:fillRect/>
          </a:stretch>
        </p:blipFill>
        <p:spPr bwMode="auto">
          <a:xfrm>
            <a:off x="6915150" y="142852"/>
            <a:ext cx="2228850" cy="1272089"/>
          </a:xfrm>
          <a:prstGeom prst="rect">
            <a:avLst/>
          </a:prstGeom>
          <a:noFill/>
          <a:ln w="9525">
            <a:noFill/>
            <a:miter lim="800000"/>
            <a:headEnd/>
            <a:tailEnd/>
          </a:ln>
        </p:spPr>
      </p:pic>
      <p:pic>
        <p:nvPicPr>
          <p:cNvPr id="11"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84836" y="6093296"/>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5268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57200" y="274638"/>
            <a:ext cx="7186634" cy="1143000"/>
          </a:xfrm>
        </p:spPr>
        <p:txBody>
          <a:bodyPr>
            <a:normAutofit fontScale="90000"/>
          </a:bodyPr>
          <a:lstStyle/>
          <a:p>
            <a:r>
              <a:rPr lang="en-GB" dirty="0" smtClean="0"/>
              <a:t/>
            </a:r>
            <a:br>
              <a:rPr lang="en-GB" dirty="0" smtClean="0"/>
            </a:br>
            <a:r>
              <a:rPr lang="en-GB" dirty="0" smtClean="0"/>
              <a:t/>
            </a:r>
            <a:br>
              <a:rPr lang="en-GB" dirty="0" smtClean="0"/>
            </a:br>
            <a:r>
              <a:rPr lang="en-GB" dirty="0" smtClean="0"/>
              <a:t>	</a:t>
            </a:r>
            <a:br>
              <a:rPr lang="en-GB" dirty="0" smtClean="0"/>
            </a:br>
            <a:r>
              <a:rPr lang="en-GB" dirty="0" smtClean="0"/>
              <a:t/>
            </a:r>
            <a:br>
              <a:rPr lang="en-GB" dirty="0" smtClean="0"/>
            </a:br>
            <a:endParaRPr lang="en-GB" dirty="0"/>
          </a:p>
        </p:txBody>
      </p:sp>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884369" y="6046058"/>
            <a:ext cx="664032"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15752"/>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1000100" y="1785926"/>
            <a:ext cx="7548300" cy="4524315"/>
          </a:xfrm>
          <a:prstGeom prst="rect">
            <a:avLst/>
          </a:prstGeom>
          <a:noFill/>
        </p:spPr>
        <p:txBody>
          <a:bodyPr wrap="square" rtlCol="0">
            <a:spAutoFit/>
          </a:bodyPr>
          <a:lstStyle/>
          <a:p>
            <a:pPr lvl="1"/>
            <a:r>
              <a:rPr lang="nl-NL" sz="2400" b="1" dirty="0" smtClean="0"/>
              <a:t>Hoe gaan we het nieuwe product ontwikkelen?</a:t>
            </a:r>
          </a:p>
          <a:p>
            <a:pPr lvl="1"/>
            <a:endParaRPr lang="nl-NL" sz="2400" dirty="0" smtClean="0"/>
          </a:p>
          <a:p>
            <a:pPr lvl="1">
              <a:buFont typeface="Arial" charset="0"/>
              <a:buChar char="•"/>
            </a:pPr>
            <a:r>
              <a:rPr lang="nl-NL" sz="2400" dirty="0" smtClean="0"/>
              <a:t> In samenwerking met kennisinstituten en onder leiding van coaches middels een ambitieproject;</a:t>
            </a:r>
          </a:p>
          <a:p>
            <a:pPr lvl="1">
              <a:buFont typeface="Arial" charset="0"/>
              <a:buChar char="•"/>
            </a:pPr>
            <a:r>
              <a:rPr lang="nl-NL" sz="2400" dirty="0" smtClean="0"/>
              <a:t> Innovatie team &amp; Communicatie team</a:t>
            </a:r>
          </a:p>
          <a:p>
            <a:pPr lvl="1">
              <a:buFont typeface="Arial" charset="0"/>
              <a:buChar char="•"/>
            </a:pPr>
            <a:r>
              <a:rPr lang="nl-NL" sz="2400" dirty="0" smtClean="0"/>
              <a:t> Starten met definiëren van witte vlekken door extern bureau; opzetten middels aantrekken parttime professional.</a:t>
            </a:r>
          </a:p>
          <a:p>
            <a:pPr lvl="1">
              <a:buFont typeface="Arial" charset="0"/>
              <a:buChar char="•"/>
            </a:pPr>
            <a:endParaRPr lang="nl-NL" sz="2400" dirty="0" smtClean="0"/>
          </a:p>
          <a:p>
            <a:pPr lvl="1">
              <a:buFont typeface="Arial" charset="0"/>
              <a:buChar char="•"/>
            </a:pPr>
            <a:endParaRPr lang="nl-NL" sz="2400" dirty="0"/>
          </a:p>
          <a:p>
            <a:pPr marL="800100" lvl="1" indent="-342900">
              <a:buFont typeface="Wingdings" pitchFamily="2" charset="2"/>
              <a:buChar char="§"/>
            </a:pPr>
            <a:endParaRPr lang="nl-NL" sz="2400" dirty="0"/>
          </a:p>
          <a:p>
            <a:pPr marL="800100" lvl="1" indent="-342900">
              <a:buFont typeface="Wingdings" pitchFamily="2" charset="2"/>
              <a:buChar char="§"/>
            </a:pPr>
            <a:endParaRPr lang="nl-NL" sz="2400" dirty="0" smtClean="0"/>
          </a:p>
        </p:txBody>
      </p:sp>
      <p:pic>
        <p:nvPicPr>
          <p:cNvPr id="10" name="655cf16b-722c-40a6-9c09-11a91e6b3ce1" descr="cid:8A0E7E64-2338-453E-A190-B3B82E37E99D"/>
          <p:cNvPicPr/>
          <p:nvPr/>
        </p:nvPicPr>
        <p:blipFill>
          <a:blip r:embed="rId6" r:link="rId7"/>
          <a:srcRect/>
          <a:stretch>
            <a:fillRect/>
          </a:stretch>
        </p:blipFill>
        <p:spPr bwMode="auto">
          <a:xfrm>
            <a:off x="6915150" y="142852"/>
            <a:ext cx="2228850" cy="1272089"/>
          </a:xfrm>
          <a:prstGeom prst="rect">
            <a:avLst/>
          </a:prstGeom>
          <a:noFill/>
          <a:ln w="9525">
            <a:noFill/>
            <a:miter lim="800000"/>
            <a:headEnd/>
            <a:tailEnd/>
          </a:ln>
        </p:spPr>
      </p:pic>
      <p:pic>
        <p:nvPicPr>
          <p:cNvPr id="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4812" y="6035882"/>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5268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57200" y="274638"/>
            <a:ext cx="7186634" cy="1143000"/>
          </a:xfrm>
        </p:spPr>
        <p:txBody>
          <a:bodyPr>
            <a:normAutofit fontScale="90000"/>
          </a:bodyPr>
          <a:lstStyle/>
          <a:p>
            <a:r>
              <a:rPr lang="en-GB" dirty="0" smtClean="0"/>
              <a:t/>
            </a:r>
            <a:br>
              <a:rPr lang="en-GB" dirty="0" smtClean="0"/>
            </a:br>
            <a:r>
              <a:rPr lang="en-GB" dirty="0" smtClean="0"/>
              <a:t/>
            </a:r>
            <a:br>
              <a:rPr lang="en-GB" dirty="0" smtClean="0"/>
            </a:br>
            <a:r>
              <a:rPr lang="en-GB" dirty="0" smtClean="0"/>
              <a:t>	</a:t>
            </a:r>
            <a:br>
              <a:rPr lang="en-GB" dirty="0" smtClean="0"/>
            </a:br>
            <a:r>
              <a:rPr lang="en-GB" dirty="0" smtClean="0"/>
              <a:t/>
            </a:r>
            <a:br>
              <a:rPr lang="en-GB" dirty="0" smtClean="0"/>
            </a:br>
            <a:endParaRPr lang="en-GB" dirty="0"/>
          </a:p>
        </p:txBody>
      </p:sp>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6165304"/>
            <a:ext cx="432048"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15752"/>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1000100" y="1785927"/>
            <a:ext cx="7548300" cy="5262979"/>
          </a:xfrm>
          <a:prstGeom prst="rect">
            <a:avLst/>
          </a:prstGeom>
          <a:noFill/>
        </p:spPr>
        <p:txBody>
          <a:bodyPr wrap="square" rtlCol="0">
            <a:spAutoFit/>
          </a:bodyPr>
          <a:lstStyle/>
          <a:p>
            <a:pPr lvl="1"/>
            <a:r>
              <a:rPr lang="nl-NL" sz="2400" b="1" dirty="0" smtClean="0"/>
              <a:t>Zijn er kansen?</a:t>
            </a:r>
          </a:p>
          <a:p>
            <a:pPr lvl="1"/>
            <a:endParaRPr lang="nl-NL" sz="2400" dirty="0" smtClean="0"/>
          </a:p>
          <a:p>
            <a:pPr lvl="1">
              <a:buFont typeface="Arial" charset="0"/>
              <a:buChar char="•"/>
            </a:pPr>
            <a:r>
              <a:rPr lang="nl-NL" sz="2400" dirty="0" smtClean="0"/>
              <a:t> China bedrijven vestigen zich na veel acquisitie van overheidsinstanties in Europa; daarna vaak problemen in juist de kenmerken van ons product. </a:t>
            </a:r>
          </a:p>
          <a:p>
            <a:pPr lvl="1">
              <a:buFont typeface="Arial" charset="0"/>
              <a:buChar char="•"/>
            </a:pPr>
            <a:r>
              <a:rPr lang="nl-NL" sz="2400" dirty="0" smtClean="0"/>
              <a:t> Chinese bedrijven hebben zich om die reden weer teruggetrokken van de markt, terwijl er toch een macht aan Chinese merkproducten worden ontwikkeld.</a:t>
            </a:r>
          </a:p>
          <a:p>
            <a:pPr lvl="1">
              <a:buFont typeface="Arial" charset="0"/>
              <a:buChar char="•"/>
            </a:pPr>
            <a:endParaRPr lang="nl-NL" sz="2400" dirty="0" smtClean="0"/>
          </a:p>
          <a:p>
            <a:pPr lvl="1">
              <a:buFont typeface="Arial" charset="0"/>
              <a:buChar char="•"/>
            </a:pPr>
            <a:endParaRPr lang="nl-NL" sz="2400" dirty="0" smtClean="0"/>
          </a:p>
          <a:p>
            <a:pPr lvl="1"/>
            <a:endParaRPr lang="nl-NL" sz="2400" dirty="0" smtClean="0"/>
          </a:p>
          <a:p>
            <a:pPr lvl="1">
              <a:buFont typeface="Arial" charset="0"/>
              <a:buChar char="•"/>
            </a:pPr>
            <a:endParaRPr lang="nl-NL" sz="2400" dirty="0"/>
          </a:p>
          <a:p>
            <a:pPr marL="800100" lvl="1" indent="-342900">
              <a:buFont typeface="Wingdings" pitchFamily="2" charset="2"/>
              <a:buChar char="§"/>
            </a:pPr>
            <a:endParaRPr lang="nl-NL" sz="2400" dirty="0"/>
          </a:p>
          <a:p>
            <a:pPr marL="800100" lvl="1" indent="-342900">
              <a:buFont typeface="Wingdings" pitchFamily="2" charset="2"/>
              <a:buChar char="§"/>
            </a:pPr>
            <a:endParaRPr lang="nl-NL" sz="2400" dirty="0" smtClean="0"/>
          </a:p>
        </p:txBody>
      </p:sp>
      <p:pic>
        <p:nvPicPr>
          <p:cNvPr id="10" name="655cf16b-722c-40a6-9c09-11a91e6b3ce1" descr="cid:8A0E7E64-2338-453E-A190-B3B82E37E99D"/>
          <p:cNvPicPr/>
          <p:nvPr/>
        </p:nvPicPr>
        <p:blipFill>
          <a:blip r:embed="rId6" r:link="rId7"/>
          <a:srcRect/>
          <a:stretch>
            <a:fillRect/>
          </a:stretch>
        </p:blipFill>
        <p:spPr bwMode="auto">
          <a:xfrm>
            <a:off x="6915150" y="142852"/>
            <a:ext cx="2228850" cy="1272089"/>
          </a:xfrm>
          <a:prstGeom prst="rect">
            <a:avLst/>
          </a:prstGeom>
          <a:noFill/>
          <a:ln w="9525">
            <a:noFill/>
            <a:miter lim="800000"/>
            <a:headEnd/>
            <a:tailEnd/>
          </a:ln>
        </p:spPr>
      </p:pic>
      <p:pic>
        <p:nvPicPr>
          <p:cNvPr id="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4836" y="6093296"/>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5268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57200" y="274638"/>
            <a:ext cx="7186634" cy="1143000"/>
          </a:xfrm>
        </p:spPr>
        <p:txBody>
          <a:bodyPr>
            <a:normAutofit fontScale="90000"/>
          </a:bodyPr>
          <a:lstStyle/>
          <a:p>
            <a:r>
              <a:rPr lang="en-GB" dirty="0" smtClean="0"/>
              <a:t/>
            </a:r>
            <a:br>
              <a:rPr lang="en-GB" dirty="0" smtClean="0"/>
            </a:br>
            <a:r>
              <a:rPr lang="en-GB" dirty="0" smtClean="0"/>
              <a:t/>
            </a:r>
            <a:br>
              <a:rPr lang="en-GB" dirty="0" smtClean="0"/>
            </a:br>
            <a:r>
              <a:rPr lang="en-GB" dirty="0" smtClean="0"/>
              <a:t>	</a:t>
            </a:r>
            <a:br>
              <a:rPr lang="en-GB" dirty="0" smtClean="0"/>
            </a:br>
            <a:r>
              <a:rPr lang="en-GB" dirty="0" smtClean="0"/>
              <a:t/>
            </a:r>
            <a:br>
              <a:rPr lang="en-GB" dirty="0" smtClean="0"/>
            </a:br>
            <a:endParaRPr lang="en-GB" dirty="0"/>
          </a:p>
        </p:txBody>
      </p:sp>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093296"/>
            <a:ext cx="324109"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15752"/>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2143108" y="1500175"/>
            <a:ext cx="6405292" cy="5262979"/>
          </a:xfrm>
          <a:prstGeom prst="rect">
            <a:avLst/>
          </a:prstGeom>
          <a:noFill/>
        </p:spPr>
        <p:txBody>
          <a:bodyPr wrap="square" rtlCol="0">
            <a:spAutoFit/>
          </a:bodyPr>
          <a:lstStyle/>
          <a:p>
            <a:pPr lvl="1"/>
            <a:r>
              <a:rPr lang="nl-NL" sz="2400" b="1" dirty="0" smtClean="0"/>
              <a:t>Zijn er kansen?</a:t>
            </a:r>
          </a:p>
          <a:p>
            <a:pPr lvl="1"/>
            <a:endParaRPr lang="nl-NL" sz="2400" dirty="0" smtClean="0"/>
          </a:p>
          <a:p>
            <a:pPr lvl="1">
              <a:buFont typeface="Arial" charset="0"/>
              <a:buChar char="•"/>
            </a:pPr>
            <a:r>
              <a:rPr lang="nl-NL" sz="2400" dirty="0" smtClean="0"/>
              <a:t> Tijdens de handelsmissie uit Vietnam is gebleken dat Oss kans maakt op een Europees Vietnam Commercial Centre! </a:t>
            </a:r>
          </a:p>
          <a:p>
            <a:pPr lvl="1">
              <a:buFont typeface="Arial" charset="0"/>
              <a:buChar char="•"/>
            </a:pPr>
            <a:r>
              <a:rPr lang="nl-NL" sz="2400" dirty="0" smtClean="0"/>
              <a:t> Delegatieleden gaven aan oplossingen te zoeken voor het verloop van de Supply Chain na levering van de goederen in de haven! Specifiek verpakking &amp; marketing noemend!</a:t>
            </a:r>
          </a:p>
          <a:p>
            <a:pPr lvl="1">
              <a:buFont typeface="Arial" charset="0"/>
              <a:buChar char="•"/>
            </a:pPr>
            <a:r>
              <a:rPr lang="nl-NL" sz="2400" dirty="0" smtClean="0"/>
              <a:t> Net als in China weten ze hoe te produceren;  daarna is nog vaak onontgonnen.</a:t>
            </a:r>
          </a:p>
          <a:p>
            <a:pPr lvl="1">
              <a:buFont typeface="Arial" charset="0"/>
              <a:buChar char="•"/>
            </a:pPr>
            <a:endParaRPr lang="nl-NL" sz="2400" dirty="0"/>
          </a:p>
          <a:p>
            <a:pPr marL="800100" lvl="1" indent="-342900">
              <a:buFont typeface="Wingdings" pitchFamily="2" charset="2"/>
              <a:buChar char="§"/>
            </a:pPr>
            <a:endParaRPr lang="nl-NL" sz="2400" dirty="0"/>
          </a:p>
          <a:p>
            <a:pPr marL="800100" lvl="1" indent="-342900">
              <a:buFont typeface="Wingdings" pitchFamily="2" charset="2"/>
              <a:buChar char="§"/>
            </a:pPr>
            <a:endParaRPr lang="nl-NL" sz="2400" dirty="0" smtClean="0"/>
          </a:p>
        </p:txBody>
      </p:sp>
      <p:pic>
        <p:nvPicPr>
          <p:cNvPr id="4098" name="Picture 2" descr="\\Endesbs01\company\Kracht van Oss\Vietnam delegatie_1.TIF"/>
          <p:cNvPicPr>
            <a:picLocks noChangeAspect="1" noChangeArrowheads="1" noCrop="1"/>
          </p:cNvPicPr>
          <p:nvPr/>
        </p:nvPicPr>
        <p:blipFill>
          <a:blip r:embed="rId6" cstate="print"/>
          <a:srcRect/>
          <a:stretch>
            <a:fillRect/>
          </a:stretch>
        </p:blipFill>
        <p:spPr bwMode="auto">
          <a:xfrm>
            <a:off x="428596" y="2357430"/>
            <a:ext cx="1857388" cy="1233596"/>
          </a:xfrm>
          <a:prstGeom prst="rect">
            <a:avLst/>
          </a:prstGeom>
          <a:noFill/>
        </p:spPr>
      </p:pic>
      <p:pic>
        <p:nvPicPr>
          <p:cNvPr id="4099" name="Picture 3" descr="\\Endesbs01\company\Kracht van Oss\Vietnam delegatie_2.JPG"/>
          <p:cNvPicPr>
            <a:picLocks noChangeAspect="1" noChangeArrowheads="1"/>
          </p:cNvPicPr>
          <p:nvPr/>
        </p:nvPicPr>
        <p:blipFill>
          <a:blip r:embed="rId7" cstate="print"/>
          <a:srcRect/>
          <a:stretch>
            <a:fillRect/>
          </a:stretch>
        </p:blipFill>
        <p:spPr bwMode="auto">
          <a:xfrm>
            <a:off x="428596" y="4000504"/>
            <a:ext cx="1809762" cy="1357322"/>
          </a:xfrm>
          <a:prstGeom prst="rect">
            <a:avLst/>
          </a:prstGeom>
          <a:noFill/>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4836" y="6093296"/>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5268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57200" y="274638"/>
            <a:ext cx="7186634" cy="1143000"/>
          </a:xfrm>
        </p:spPr>
        <p:txBody>
          <a:bodyPr>
            <a:normAutofit fontScale="90000"/>
          </a:bodyPr>
          <a:lstStyle/>
          <a:p>
            <a:r>
              <a:rPr lang="en-GB" dirty="0" smtClean="0"/>
              <a:t/>
            </a:r>
            <a:br>
              <a:rPr lang="en-GB" dirty="0" smtClean="0"/>
            </a:br>
            <a:r>
              <a:rPr lang="en-GB" dirty="0" smtClean="0"/>
              <a:t/>
            </a:r>
            <a:br>
              <a:rPr lang="en-GB" dirty="0" smtClean="0"/>
            </a:br>
            <a:r>
              <a:rPr lang="en-GB" dirty="0" smtClean="0"/>
              <a:t>	</a:t>
            </a:r>
            <a:br>
              <a:rPr lang="en-GB" dirty="0" smtClean="0"/>
            </a:br>
            <a:r>
              <a:rPr lang="en-GB" dirty="0" smtClean="0"/>
              <a:t/>
            </a:r>
            <a:br>
              <a:rPr lang="en-GB" dirty="0" smtClean="0"/>
            </a:br>
            <a:endParaRPr lang="en-GB" dirty="0"/>
          </a:p>
        </p:txBody>
      </p:sp>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68345" y="6165304"/>
            <a:ext cx="432048"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15752"/>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2143108" y="1500175"/>
            <a:ext cx="6405292" cy="5262979"/>
          </a:xfrm>
          <a:prstGeom prst="rect">
            <a:avLst/>
          </a:prstGeom>
          <a:noFill/>
        </p:spPr>
        <p:txBody>
          <a:bodyPr wrap="square" rtlCol="0">
            <a:spAutoFit/>
          </a:bodyPr>
          <a:lstStyle/>
          <a:p>
            <a:pPr lvl="1"/>
            <a:r>
              <a:rPr lang="nl-NL" sz="2400" b="1" dirty="0" smtClean="0"/>
              <a:t>Zijn er kansen?</a:t>
            </a:r>
          </a:p>
          <a:p>
            <a:pPr lvl="1"/>
            <a:endParaRPr lang="nl-NL" sz="2400" dirty="0" smtClean="0"/>
          </a:p>
          <a:p>
            <a:pPr lvl="1">
              <a:buFont typeface="Arial" charset="0"/>
              <a:buChar char="•"/>
            </a:pPr>
            <a:r>
              <a:rPr lang="nl-NL" sz="2400" dirty="0" smtClean="0"/>
              <a:t> Mr. Huynh Minh Chinh, ambassadeur van Vietnam in Nederland: ‘Oss is the </a:t>
            </a:r>
            <a:r>
              <a:rPr lang="nl-NL" sz="2400" dirty="0" err="1" smtClean="0"/>
              <a:t>ideal</a:t>
            </a:r>
            <a:r>
              <a:rPr lang="nl-NL" sz="2400" dirty="0" smtClean="0"/>
              <a:t> </a:t>
            </a:r>
            <a:r>
              <a:rPr lang="nl-NL" sz="2400" dirty="0" err="1" smtClean="0"/>
              <a:t>place</a:t>
            </a:r>
            <a:r>
              <a:rPr lang="nl-NL" sz="2400" dirty="0" smtClean="0"/>
              <a:t> </a:t>
            </a:r>
            <a:r>
              <a:rPr lang="nl-NL" sz="2400" dirty="0" err="1" smtClean="0"/>
              <a:t>for</a:t>
            </a:r>
            <a:r>
              <a:rPr lang="nl-NL" sz="2400" dirty="0" smtClean="0"/>
              <a:t> </a:t>
            </a:r>
            <a:r>
              <a:rPr lang="nl-NL" sz="2400" dirty="0" err="1" smtClean="0"/>
              <a:t>economic</a:t>
            </a:r>
            <a:r>
              <a:rPr lang="nl-NL" sz="2400" dirty="0" smtClean="0"/>
              <a:t> cooperation </a:t>
            </a:r>
            <a:r>
              <a:rPr lang="nl-NL" sz="2400" dirty="0" err="1" smtClean="0"/>
              <a:t>because</a:t>
            </a:r>
            <a:r>
              <a:rPr lang="nl-NL" sz="2400" dirty="0" smtClean="0"/>
              <a:t> of:</a:t>
            </a:r>
          </a:p>
          <a:p>
            <a:pPr lvl="2">
              <a:buFont typeface="Arial" charset="0"/>
              <a:buChar char="•"/>
            </a:pPr>
            <a:r>
              <a:rPr lang="nl-NL" sz="2400" dirty="0"/>
              <a:t> </a:t>
            </a:r>
            <a:r>
              <a:rPr lang="nl-NL" sz="2400" dirty="0" smtClean="0"/>
              <a:t>Strong entrepreneurship;</a:t>
            </a:r>
          </a:p>
          <a:p>
            <a:pPr lvl="2">
              <a:buFont typeface="Arial" charset="0"/>
              <a:buChar char="•"/>
            </a:pPr>
            <a:r>
              <a:rPr lang="nl-NL" sz="2400" dirty="0"/>
              <a:t> </a:t>
            </a:r>
            <a:r>
              <a:rPr lang="nl-NL" sz="2400" dirty="0" smtClean="0"/>
              <a:t>Hospitality in business;</a:t>
            </a:r>
          </a:p>
          <a:p>
            <a:pPr lvl="2">
              <a:buFont typeface="Arial" charset="0"/>
              <a:buChar char="•"/>
            </a:pPr>
            <a:r>
              <a:rPr lang="nl-NL" sz="2400" dirty="0"/>
              <a:t> </a:t>
            </a:r>
            <a:r>
              <a:rPr lang="nl-NL" sz="2400" dirty="0" smtClean="0"/>
              <a:t>Partnership </a:t>
            </a:r>
            <a:r>
              <a:rPr lang="nl-NL" sz="2400" dirty="0" err="1" smtClean="0"/>
              <a:t>development</a:t>
            </a:r>
            <a:r>
              <a:rPr lang="nl-NL" sz="2400" dirty="0" smtClean="0"/>
              <a:t> </a:t>
            </a:r>
          </a:p>
          <a:p>
            <a:pPr lvl="1">
              <a:buFont typeface="Arial" charset="0"/>
              <a:buChar char="•"/>
            </a:pPr>
            <a:r>
              <a:rPr lang="nl-NL" sz="2400" dirty="0" smtClean="0"/>
              <a:t> Prof. Mr. Nguyen </a:t>
            </a:r>
            <a:r>
              <a:rPr lang="nl-NL" sz="2400" dirty="0" err="1" smtClean="0"/>
              <a:t>Duc</a:t>
            </a:r>
            <a:r>
              <a:rPr lang="nl-NL" sz="2400" dirty="0" smtClean="0"/>
              <a:t> Tri, delegatieleider: ‘Development in </a:t>
            </a:r>
            <a:r>
              <a:rPr lang="nl-NL" sz="2400" dirty="0" err="1" smtClean="0"/>
              <a:t>Agricultur</a:t>
            </a:r>
            <a:r>
              <a:rPr lang="nl-NL" sz="2400" dirty="0" smtClean="0"/>
              <a:t> </a:t>
            </a:r>
            <a:r>
              <a:rPr lang="nl-NL" sz="2400" dirty="0" err="1" smtClean="0"/>
              <a:t>and</a:t>
            </a:r>
            <a:r>
              <a:rPr lang="nl-NL" sz="2400" dirty="0" smtClean="0"/>
              <a:t> </a:t>
            </a:r>
            <a:r>
              <a:rPr lang="nl-NL" sz="2400" dirty="0" err="1" smtClean="0"/>
              <a:t>Logistics</a:t>
            </a:r>
            <a:r>
              <a:rPr lang="nl-NL" sz="2400" dirty="0" smtClean="0"/>
              <a:t> in Oss fits </a:t>
            </a:r>
            <a:r>
              <a:rPr lang="nl-NL" sz="2400" dirty="0" err="1" smtClean="0"/>
              <a:t>with</a:t>
            </a:r>
            <a:r>
              <a:rPr lang="nl-NL" sz="2400" dirty="0" smtClean="0"/>
              <a:t> Vietnam export </a:t>
            </a:r>
            <a:r>
              <a:rPr lang="nl-NL" sz="2400" dirty="0" err="1" smtClean="0"/>
              <a:t>products</a:t>
            </a:r>
            <a:r>
              <a:rPr lang="nl-NL" sz="2400" dirty="0" smtClean="0"/>
              <a:t>: Rice, Coffee, </a:t>
            </a:r>
            <a:r>
              <a:rPr lang="nl-NL" sz="2400" dirty="0" err="1" smtClean="0"/>
              <a:t>cashew</a:t>
            </a:r>
            <a:r>
              <a:rPr lang="nl-NL" sz="2400" dirty="0"/>
              <a:t> </a:t>
            </a:r>
            <a:r>
              <a:rPr lang="nl-NL" sz="2400" dirty="0" smtClean="0"/>
              <a:t>nuts, </a:t>
            </a:r>
            <a:r>
              <a:rPr lang="nl-NL" sz="2400" dirty="0" err="1" smtClean="0"/>
              <a:t>sea</a:t>
            </a:r>
            <a:r>
              <a:rPr lang="nl-NL" sz="2400" dirty="0" smtClean="0"/>
              <a:t> food’.</a:t>
            </a:r>
            <a:endParaRPr lang="nl-NL" sz="2400" dirty="0"/>
          </a:p>
          <a:p>
            <a:pPr marL="800100" lvl="1" indent="-342900">
              <a:buFont typeface="Wingdings" pitchFamily="2" charset="2"/>
              <a:buChar char="§"/>
            </a:pPr>
            <a:endParaRPr lang="nl-NL" sz="2400" dirty="0"/>
          </a:p>
          <a:p>
            <a:pPr marL="800100" lvl="1" indent="-342900">
              <a:buFont typeface="Wingdings" pitchFamily="2" charset="2"/>
              <a:buChar char="§"/>
            </a:pPr>
            <a:endParaRPr lang="nl-NL" sz="2400" dirty="0" smtClean="0"/>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96" y="4133002"/>
            <a:ext cx="1628314" cy="162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http://www.mcnv.nl/typo3temp/pics/df1f97070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766" y="2132856"/>
            <a:ext cx="1296144" cy="18622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4836" y="6093296"/>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3185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5/54/Goldene_%26_Blaue_Banane.gif/340px-Goldene_%26_Blaue_Banane.gif"/>
          <p:cNvPicPr>
            <a:picLocks noChangeAspect="1" noChangeArrowheads="1"/>
          </p:cNvPicPr>
          <p:nvPr/>
        </p:nvPicPr>
        <p:blipFill rotWithShape="1">
          <a:blip r:embed="rId3">
            <a:extLst>
              <a:ext uri="{28A0092B-C50C-407E-A947-70E740481C1C}">
                <a14:useLocalDpi xmlns:a14="http://schemas.microsoft.com/office/drawing/2010/main" val="0"/>
              </a:ext>
            </a:extLst>
          </a:blip>
          <a:srcRect t="-12" b="23183"/>
          <a:stretch/>
        </p:blipFill>
        <p:spPr bwMode="auto">
          <a:xfrm>
            <a:off x="437660" y="3068960"/>
            <a:ext cx="3238500" cy="2232248"/>
          </a:xfrm>
          <a:prstGeom prst="rect">
            <a:avLst/>
          </a:prstGeom>
          <a:noFill/>
          <a:extLst>
            <a:ext uri="{909E8E84-426E-40DD-AFC4-6F175D3DCCD1}">
              <a14:hiddenFill xmlns:a14="http://schemas.microsoft.com/office/drawing/2010/main">
                <a:solidFill>
                  <a:srgbClr val="FFFFFF"/>
                </a:solidFill>
              </a14:hiddenFill>
            </a:ext>
          </a:extLst>
        </p:spPr>
      </p:pic>
      <p:sp>
        <p:nvSpPr>
          <p:cNvPr id="6" name="Titel 5"/>
          <p:cNvSpPr>
            <a:spLocks noGrp="1"/>
          </p:cNvSpPr>
          <p:nvPr>
            <p:ph type="title"/>
          </p:nvPr>
        </p:nvSpPr>
        <p:spPr>
          <a:xfrm>
            <a:off x="457200" y="274638"/>
            <a:ext cx="7186634" cy="1143000"/>
          </a:xfrm>
        </p:spPr>
        <p:txBody>
          <a:bodyPr>
            <a:normAutofit fontScale="90000"/>
          </a:bodyPr>
          <a:lstStyle/>
          <a:p>
            <a:r>
              <a:rPr lang="en-GB" dirty="0" smtClean="0"/>
              <a:t/>
            </a:r>
            <a:br>
              <a:rPr lang="en-GB" dirty="0" smtClean="0"/>
            </a:br>
            <a:r>
              <a:rPr lang="en-GB" dirty="0" smtClean="0"/>
              <a:t/>
            </a:r>
            <a:br>
              <a:rPr lang="en-GB" dirty="0" smtClean="0"/>
            </a:br>
            <a:r>
              <a:rPr lang="en-GB" dirty="0" smtClean="0"/>
              <a:t>	</a:t>
            </a:r>
            <a:br>
              <a:rPr lang="en-GB" dirty="0" smtClean="0"/>
            </a:br>
            <a:r>
              <a:rPr lang="en-GB" dirty="0" smtClean="0"/>
              <a:t/>
            </a:r>
            <a:br>
              <a:rPr lang="en-GB" dirty="0" smtClean="0"/>
            </a:br>
            <a:endParaRPr lang="en-GB" dirty="0"/>
          </a:p>
        </p:txBody>
      </p:sp>
      <p:pic>
        <p:nvPicPr>
          <p:cNvPr id="9" name="Afbeelding 12" descr="LOGO VDE.PNG"/>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7956377" y="6155368"/>
            <a:ext cx="504056"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5" tooltip="&quot;Terug naar de homepage&quo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15752"/>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1016905" y="1628800"/>
            <a:ext cx="7548300" cy="4154984"/>
          </a:xfrm>
          <a:prstGeom prst="rect">
            <a:avLst/>
          </a:prstGeom>
          <a:noFill/>
        </p:spPr>
        <p:txBody>
          <a:bodyPr wrap="square" rtlCol="0">
            <a:spAutoFit/>
          </a:bodyPr>
          <a:lstStyle/>
          <a:p>
            <a:pPr lvl="1"/>
            <a:r>
              <a:rPr lang="nl-NL" sz="2400" b="1" dirty="0" smtClean="0"/>
              <a:t>Enkele getallen….</a:t>
            </a:r>
          </a:p>
          <a:p>
            <a:pPr lvl="1"/>
            <a:endParaRPr lang="nl-NL" sz="2400" dirty="0" smtClean="0"/>
          </a:p>
          <a:p>
            <a:pPr lvl="1">
              <a:buFont typeface="Arial" charset="0"/>
              <a:buChar char="•"/>
            </a:pPr>
            <a:r>
              <a:rPr lang="nl-NL" sz="2400" dirty="0" smtClean="0"/>
              <a:t> Europese markt:	ca. 500 miljoen consumenten in 27 				landen: 60% bevindt zich in de 				blauwe banaan &amp; Latijnse ark!</a:t>
            </a:r>
          </a:p>
          <a:p>
            <a:pPr marL="3086100" lvl="6" indent="-342900">
              <a:buFont typeface="Wingdings" pitchFamily="2" charset="2"/>
              <a:buChar char="Ø"/>
            </a:pPr>
            <a:r>
              <a:rPr lang="nl-NL" sz="2400" dirty="0" smtClean="0"/>
              <a:t>Aandeel van de Rotterdamse haven in vervoer is nu 37%!</a:t>
            </a:r>
          </a:p>
          <a:p>
            <a:pPr marL="3086100" lvl="6" indent="-342900">
              <a:buFont typeface="Wingdings" pitchFamily="2" charset="2"/>
              <a:buChar char="Ø"/>
            </a:pPr>
            <a:r>
              <a:rPr lang="nl-NL" sz="2400" dirty="0" smtClean="0"/>
              <a:t>17% van de export van Vietnam komt Europa in. </a:t>
            </a:r>
          </a:p>
          <a:p>
            <a:pPr marL="3086100" lvl="6" indent="-342900">
              <a:buFont typeface="Wingdings" pitchFamily="2" charset="2"/>
              <a:buChar char="Ø"/>
            </a:pPr>
            <a:r>
              <a:rPr lang="nl-NL" sz="2400" dirty="0" smtClean="0"/>
              <a:t>Beide aandelen gaan groeien!</a:t>
            </a:r>
          </a:p>
          <a:p>
            <a:pPr marL="3086100" lvl="6" indent="-342900">
              <a:buFont typeface="Wingdings" pitchFamily="2" charset="2"/>
              <a:buChar char="Ø"/>
            </a:pPr>
            <a:endParaRPr lang="nl-NL" sz="2400" dirty="0"/>
          </a:p>
        </p:txBody>
      </p:sp>
      <p:sp>
        <p:nvSpPr>
          <p:cNvPr id="2" name="Tekstvak 1"/>
          <p:cNvSpPr txBox="1"/>
          <p:nvPr/>
        </p:nvSpPr>
        <p:spPr>
          <a:xfrm>
            <a:off x="1190220" y="5661248"/>
            <a:ext cx="6550132" cy="461665"/>
          </a:xfrm>
          <a:prstGeom prst="rect">
            <a:avLst/>
          </a:prstGeom>
          <a:noFill/>
        </p:spPr>
        <p:txBody>
          <a:bodyPr wrap="square" rtlCol="0">
            <a:spAutoFit/>
          </a:bodyPr>
          <a:lstStyle/>
          <a:p>
            <a:pPr algn="ctr"/>
            <a:r>
              <a:rPr lang="nl-NL" sz="2400" b="1" dirty="0" smtClean="0"/>
              <a:t>Oss, a </a:t>
            </a:r>
            <a:r>
              <a:rPr lang="nl-NL" sz="2400" b="1" dirty="0" err="1" smtClean="0"/>
              <a:t>great</a:t>
            </a:r>
            <a:r>
              <a:rPr lang="nl-NL" sz="2400" b="1" dirty="0" smtClean="0"/>
              <a:t> </a:t>
            </a:r>
            <a:r>
              <a:rPr lang="nl-NL" sz="2400" b="1" dirty="0" err="1" smtClean="0"/>
              <a:t>stepstone</a:t>
            </a:r>
            <a:r>
              <a:rPr lang="nl-NL" sz="2400" b="1" dirty="0" smtClean="0"/>
              <a:t> </a:t>
            </a:r>
            <a:r>
              <a:rPr lang="nl-NL" sz="2400" b="1" dirty="0" err="1" smtClean="0"/>
              <a:t>to</a:t>
            </a:r>
            <a:r>
              <a:rPr lang="nl-NL" sz="2400" b="1" dirty="0" smtClean="0"/>
              <a:t> enter Europe.</a:t>
            </a:r>
            <a:endParaRPr lang="nl-NL" sz="2400" b="1" dirty="0"/>
          </a:p>
        </p:txBody>
      </p:sp>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9001" y="6089767"/>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5268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57200" y="274638"/>
            <a:ext cx="7186634" cy="1143000"/>
          </a:xfrm>
        </p:spPr>
        <p:txBody>
          <a:bodyPr>
            <a:normAutofit fontScale="90000"/>
          </a:bodyPr>
          <a:lstStyle/>
          <a:p>
            <a:r>
              <a:rPr lang="en-GB" dirty="0" smtClean="0"/>
              <a:t/>
            </a:r>
            <a:br>
              <a:rPr lang="en-GB" dirty="0" smtClean="0"/>
            </a:br>
            <a:r>
              <a:rPr lang="en-GB" dirty="0" smtClean="0"/>
              <a:t/>
            </a:r>
            <a:br>
              <a:rPr lang="en-GB" dirty="0" smtClean="0"/>
            </a:br>
            <a:r>
              <a:rPr lang="en-GB" dirty="0" smtClean="0"/>
              <a:t>	</a:t>
            </a:r>
            <a:br>
              <a:rPr lang="en-GB" dirty="0" smtClean="0"/>
            </a:br>
            <a:r>
              <a:rPr lang="en-GB" dirty="0" smtClean="0"/>
              <a:t/>
            </a:r>
            <a:br>
              <a:rPr lang="en-GB" dirty="0" smtClean="0"/>
            </a:br>
            <a:endParaRPr lang="en-GB" dirty="0"/>
          </a:p>
        </p:txBody>
      </p:sp>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956377" y="6165304"/>
            <a:ext cx="504056"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15752"/>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1016905" y="1628800"/>
            <a:ext cx="7548300" cy="461665"/>
          </a:xfrm>
          <a:prstGeom prst="rect">
            <a:avLst/>
          </a:prstGeom>
          <a:noFill/>
        </p:spPr>
        <p:txBody>
          <a:bodyPr wrap="square" rtlCol="0">
            <a:spAutoFit/>
          </a:bodyPr>
          <a:lstStyle/>
          <a:p>
            <a:pPr lvl="1"/>
            <a:r>
              <a:rPr lang="nl-NL" sz="2400" dirty="0" smtClean="0"/>
              <a:t>&amp; ook niet te vergeten dat……………</a:t>
            </a:r>
          </a:p>
        </p:txBody>
      </p:sp>
      <p:pic>
        <p:nvPicPr>
          <p:cNvPr id="2050" name="Picture 2" descr="http://www.chiangmai-mail.com/112/pictures/t3-1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660" y="2487065"/>
            <a:ext cx="2381250" cy="2600325"/>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3851920" y="2564904"/>
            <a:ext cx="3960440" cy="3416320"/>
          </a:xfrm>
          <a:prstGeom prst="rect">
            <a:avLst/>
          </a:prstGeom>
          <a:noFill/>
        </p:spPr>
        <p:txBody>
          <a:bodyPr wrap="square" rtlCol="0">
            <a:spAutoFit/>
          </a:bodyPr>
          <a:lstStyle/>
          <a:p>
            <a:pPr marL="342900" indent="-342900">
              <a:buFont typeface="Wingdings" pitchFamily="2" charset="2"/>
              <a:buChar char="v"/>
            </a:pPr>
            <a:r>
              <a:rPr lang="nl-NL" sz="2400" b="1" dirty="0" smtClean="0"/>
              <a:t>Vietnam de gateway is tot Indochina: export?</a:t>
            </a:r>
          </a:p>
          <a:p>
            <a:pPr marL="342900" indent="-342900">
              <a:buFont typeface="Wingdings" pitchFamily="2" charset="2"/>
              <a:buChar char="v"/>
            </a:pPr>
            <a:r>
              <a:rPr lang="nl-NL" sz="2400" b="1" dirty="0" smtClean="0"/>
              <a:t>5*Top Regio Noordoost-Brabant heeft gekozen voor Agro en Food als belangrijkste groeisectoren.</a:t>
            </a:r>
          </a:p>
          <a:p>
            <a:pPr marL="342900" indent="-342900">
              <a:buFont typeface="Wingdings" pitchFamily="2" charset="2"/>
              <a:buChar char="v"/>
            </a:pPr>
            <a:endParaRPr lang="nl-NL" sz="2400" b="1" dirty="0" smtClean="0"/>
          </a:p>
          <a:p>
            <a:endParaRPr lang="nl-NL" sz="2400" b="1" dirty="0"/>
          </a:p>
        </p:txBody>
      </p:sp>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73923" y="6092807"/>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325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57200" y="274638"/>
            <a:ext cx="7186634" cy="1143000"/>
          </a:xfrm>
        </p:spPr>
        <p:txBody>
          <a:bodyPr>
            <a:normAutofit fontScale="90000"/>
          </a:bodyPr>
          <a:lstStyle/>
          <a:p>
            <a:r>
              <a:rPr lang="en-GB" dirty="0" smtClean="0"/>
              <a:t/>
            </a:r>
            <a:br>
              <a:rPr lang="en-GB" dirty="0" smtClean="0"/>
            </a:br>
            <a:r>
              <a:rPr lang="en-GB" dirty="0" smtClean="0"/>
              <a:t/>
            </a:r>
            <a:br>
              <a:rPr lang="en-GB" dirty="0" smtClean="0"/>
            </a:br>
            <a:r>
              <a:rPr lang="en-GB" dirty="0" smtClean="0"/>
              <a:t>	</a:t>
            </a:r>
            <a:br>
              <a:rPr lang="en-GB" dirty="0" smtClean="0"/>
            </a:br>
            <a:r>
              <a:rPr lang="en-GB" dirty="0" smtClean="0"/>
              <a:t/>
            </a:r>
            <a:br>
              <a:rPr lang="en-GB" dirty="0" smtClean="0"/>
            </a:br>
            <a:endParaRPr lang="en-GB" dirty="0"/>
          </a:p>
        </p:txBody>
      </p:sp>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028383" y="6163563"/>
            <a:ext cx="157674"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15752"/>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internetmarketinguniversiteit.nl/wp-content/uploads/2010/10/de-bezige-bij-method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8802" y="203776"/>
            <a:ext cx="1639163" cy="168287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819684" y="1340768"/>
            <a:ext cx="7200799" cy="3970318"/>
          </a:xfrm>
          <a:prstGeom prst="rect">
            <a:avLst/>
          </a:prstGeom>
          <a:noFill/>
        </p:spPr>
        <p:txBody>
          <a:bodyPr wrap="square" rtlCol="0">
            <a:spAutoFit/>
          </a:bodyPr>
          <a:lstStyle/>
          <a:p>
            <a:pPr algn="ctr"/>
            <a:r>
              <a:rPr lang="nl-NL" sz="2800" b="1" dirty="0" smtClean="0"/>
              <a:t>Conclusie de Kracht van Oss: </a:t>
            </a:r>
          </a:p>
          <a:p>
            <a:pPr algn="ctr"/>
            <a:endParaRPr lang="nl-NL" sz="2800" b="1" dirty="0"/>
          </a:p>
          <a:p>
            <a:pPr algn="ctr"/>
            <a:r>
              <a:rPr lang="nl-NL" sz="2800" b="1" dirty="0" smtClean="0"/>
              <a:t>Kansen liggen de komende jaren op Food &amp; Agro vanuit en naar de haven van Rotterdam; vanuit en naar Vietnam in de deelgebieden logistiek, media print &amp; packaging, starters, Talentencampus, </a:t>
            </a:r>
            <a:r>
              <a:rPr lang="nl-NL" sz="2800" b="1" dirty="0"/>
              <a:t>O</a:t>
            </a:r>
            <a:r>
              <a:rPr lang="nl-NL" sz="2800" b="1" dirty="0" smtClean="0"/>
              <a:t>pleidingen, Gezondheidszorg, Recreatie en alles in het perspectief: samenwerken en samen delen, </a:t>
            </a:r>
            <a:endParaRPr lang="nl-NL" sz="2800" b="1" dirty="0"/>
          </a:p>
        </p:txBody>
      </p:sp>
      <p:sp>
        <p:nvSpPr>
          <p:cNvPr id="12" name="Tekstvak 11"/>
          <p:cNvSpPr txBox="1"/>
          <p:nvPr/>
        </p:nvSpPr>
        <p:spPr>
          <a:xfrm>
            <a:off x="819684" y="5517232"/>
            <a:ext cx="7568740" cy="646331"/>
          </a:xfrm>
          <a:prstGeom prst="rect">
            <a:avLst/>
          </a:prstGeom>
          <a:noFill/>
        </p:spPr>
        <p:txBody>
          <a:bodyPr wrap="square" rtlCol="0">
            <a:spAutoFit/>
          </a:bodyPr>
          <a:lstStyle/>
          <a:p>
            <a:pPr algn="ctr"/>
            <a:r>
              <a:rPr lang="nl-NL" i="1" dirty="0" smtClean="0"/>
              <a:t>“</a:t>
            </a:r>
            <a:r>
              <a:rPr lang="en-GB" i="1" dirty="0" smtClean="0"/>
              <a:t>No road is too long with a friend at your side………..”</a:t>
            </a:r>
            <a:r>
              <a:rPr lang="nl-NL" i="1" dirty="0" smtClean="0"/>
              <a:t>  </a:t>
            </a:r>
            <a:r>
              <a:rPr lang="nl-NL" i="1" dirty="0" smtClean="0"/>
              <a:t>Wobine Buijs tijdens Vietnam handelsdelegatie </a:t>
            </a:r>
            <a:r>
              <a:rPr lang="nl-NL" i="1" dirty="0" smtClean="0"/>
              <a:t>ontvangstspeech.</a:t>
            </a:r>
            <a:endParaRPr lang="nl-NL" i="1" dirty="0"/>
          </a:p>
        </p:txBody>
      </p:sp>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4836" y="6093296"/>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3453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57200" y="274638"/>
            <a:ext cx="7400948" cy="1143000"/>
          </a:xfrm>
        </p:spPr>
        <p:txBody>
          <a:bodyPr>
            <a:normAutofit fontScale="90000"/>
          </a:bodyPr>
          <a:lstStyle/>
          <a:p>
            <a:r>
              <a:rPr lang="en-GB" dirty="0" smtClean="0"/>
              <a:t/>
            </a:r>
            <a:br>
              <a:rPr lang="en-GB" dirty="0" smtClean="0"/>
            </a:br>
            <a:r>
              <a:rPr lang="en-GB" dirty="0" smtClean="0"/>
              <a:t/>
            </a:r>
            <a:br>
              <a:rPr lang="en-GB" dirty="0" smtClean="0"/>
            </a:br>
            <a:r>
              <a:rPr lang="en-GB" sz="3600" dirty="0" smtClean="0"/>
              <a:t/>
            </a:r>
            <a:br>
              <a:rPr lang="en-GB" sz="3600" dirty="0" smtClean="0"/>
            </a:br>
            <a:r>
              <a:rPr lang="en-GB" dirty="0" smtClean="0"/>
              <a:t/>
            </a:r>
            <a:br>
              <a:rPr lang="en-GB" dirty="0" smtClean="0"/>
            </a:br>
            <a:endParaRPr lang="en-GB" dirty="0"/>
          </a:p>
        </p:txBody>
      </p:sp>
      <p:pic>
        <p:nvPicPr>
          <p:cNvPr id="8" name="Afbeelding 4" descr="De kracht van Oss">
            <a:hlinkClick r:id="rId3" tooltip="&quot;Terug naar de homepage&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58" y="928670"/>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1630760" y="1945398"/>
            <a:ext cx="5976664" cy="1200329"/>
          </a:xfrm>
          <a:prstGeom prst="rect">
            <a:avLst/>
          </a:prstGeom>
          <a:noFill/>
        </p:spPr>
        <p:txBody>
          <a:bodyPr wrap="square" rtlCol="0">
            <a:spAutoFit/>
          </a:bodyPr>
          <a:lstStyle/>
          <a:p>
            <a:pPr lvl="1"/>
            <a:endParaRPr lang="nl-NL" sz="2400" dirty="0"/>
          </a:p>
          <a:p>
            <a:pPr marL="800100" lvl="1" indent="-342900">
              <a:buFont typeface="Wingdings" pitchFamily="2" charset="2"/>
              <a:buChar char="§"/>
            </a:pPr>
            <a:endParaRPr lang="nl-NL" sz="2400" dirty="0"/>
          </a:p>
          <a:p>
            <a:pPr marL="800100" lvl="1" indent="-342900">
              <a:buFont typeface="Wingdings" pitchFamily="2" charset="2"/>
              <a:buChar char="§"/>
            </a:pPr>
            <a:endParaRPr lang="nl-NL" sz="2400" dirty="0" smtClean="0"/>
          </a:p>
        </p:txBody>
      </p:sp>
      <p:sp>
        <p:nvSpPr>
          <p:cNvPr id="10" name="Tijdelijke aanduiding voor inhoud 9"/>
          <p:cNvSpPr>
            <a:spLocks noGrp="1"/>
          </p:cNvSpPr>
          <p:nvPr>
            <p:ph idx="1"/>
          </p:nvPr>
        </p:nvSpPr>
        <p:spPr>
          <a:xfrm>
            <a:off x="504292" y="2198688"/>
            <a:ext cx="8229600" cy="3697295"/>
          </a:xfrm>
        </p:spPr>
        <p:txBody>
          <a:bodyPr/>
          <a:lstStyle/>
          <a:p>
            <a:pPr marL="0" algn="ctr">
              <a:spcBef>
                <a:spcPts val="0"/>
              </a:spcBef>
              <a:buNone/>
            </a:pPr>
            <a:r>
              <a:rPr lang="en-GB" dirty="0" smtClean="0"/>
              <a:t>    </a:t>
            </a:r>
            <a:r>
              <a:rPr lang="nl-NL" dirty="0" smtClean="0"/>
              <a:t>Met grote dank &amp; waardering voor </a:t>
            </a:r>
          </a:p>
          <a:p>
            <a:pPr marL="0" algn="ctr">
              <a:spcBef>
                <a:spcPts val="0"/>
              </a:spcBef>
              <a:buNone/>
            </a:pPr>
            <a:r>
              <a:rPr lang="nl-NL" dirty="0" smtClean="0"/>
              <a:t>Frenk Sprangers vanwege de goede adviezen op het strategische, communicatie en marketing vlak vanaf het begin van MPP Group Oss. </a:t>
            </a:r>
            <a:endParaRPr lang="nl-NL" dirty="0"/>
          </a:p>
        </p:txBody>
      </p:sp>
      <p:pic>
        <p:nvPicPr>
          <p:cNvPr id="2050" name="Picture 2" descr="Beschrijving: http://www.sprangers.com/sprangers-mail/images/sprangers-logo.jpg"/>
          <p:cNvPicPr>
            <a:picLocks noChangeAspect="1" noChangeArrowheads="1"/>
          </p:cNvPicPr>
          <p:nvPr/>
        </p:nvPicPr>
        <p:blipFill>
          <a:blip r:embed="rId5"/>
          <a:srcRect/>
          <a:stretch>
            <a:fillRect/>
          </a:stretch>
        </p:blipFill>
        <p:spPr bwMode="auto">
          <a:xfrm>
            <a:off x="3643306" y="4572008"/>
            <a:ext cx="1476375" cy="1323975"/>
          </a:xfrm>
          <a:prstGeom prst="rect">
            <a:avLst/>
          </a:prstGeom>
          <a:noFill/>
          <a:ln w="9525">
            <a:noFill/>
            <a:miter lim="800000"/>
            <a:headEnd/>
            <a:tailEnd/>
          </a:ln>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4836" y="6093296"/>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5770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en-GB" dirty="0" smtClean="0"/>
              <a:t/>
            </a:r>
            <a:br>
              <a:rPr lang="en-GB" dirty="0" smtClean="0"/>
            </a:br>
            <a:r>
              <a:rPr lang="en-GB" dirty="0" smtClean="0"/>
              <a:t/>
            </a:r>
            <a:br>
              <a:rPr lang="en-GB" dirty="0" smtClean="0"/>
            </a:br>
            <a:r>
              <a:rPr lang="en-GB" dirty="0" smtClean="0"/>
              <a:t>	</a:t>
            </a:r>
            <a:r>
              <a:rPr lang="nl-NL" sz="4900" dirty="0" smtClean="0"/>
              <a:t>Aandachtgebieden</a:t>
            </a:r>
            <a:r>
              <a:rPr lang="en-GB" sz="4900" dirty="0" smtClean="0"/>
              <a:t/>
            </a:r>
            <a:br>
              <a:rPr lang="en-GB" sz="4900" dirty="0" smtClean="0"/>
            </a:br>
            <a:r>
              <a:rPr lang="en-GB" dirty="0" smtClean="0"/>
              <a:t/>
            </a:r>
            <a:br>
              <a:rPr lang="en-GB" dirty="0" smtClean="0"/>
            </a:br>
            <a:endParaRPr lang="en-GB" dirty="0"/>
          </a:p>
        </p:txBody>
      </p:sp>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39050" y="6215082"/>
            <a:ext cx="949373"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9" y="357167"/>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vak 10"/>
          <p:cNvSpPr txBox="1"/>
          <p:nvPr/>
        </p:nvSpPr>
        <p:spPr>
          <a:xfrm>
            <a:off x="2714612" y="1500174"/>
            <a:ext cx="5572164" cy="5909310"/>
          </a:xfrm>
          <a:prstGeom prst="rect">
            <a:avLst/>
          </a:prstGeom>
          <a:noFill/>
        </p:spPr>
        <p:txBody>
          <a:bodyPr wrap="square" rtlCol="0">
            <a:spAutoFit/>
          </a:bodyPr>
          <a:lstStyle/>
          <a:p>
            <a:r>
              <a:rPr lang="nl-NL" b="1" dirty="0" smtClean="0"/>
              <a:t>Logistiek</a:t>
            </a:r>
            <a:r>
              <a:rPr lang="nl-NL" dirty="0" smtClean="0"/>
              <a:t> : LPO Logistiek Platform Oss</a:t>
            </a:r>
          </a:p>
          <a:p>
            <a:r>
              <a:rPr lang="nl-NL" dirty="0" smtClean="0"/>
              <a:t>	</a:t>
            </a:r>
          </a:p>
          <a:p>
            <a:endParaRPr lang="nl-NL" dirty="0" smtClean="0"/>
          </a:p>
          <a:p>
            <a:r>
              <a:rPr lang="nl-NL" b="1" dirty="0" smtClean="0"/>
              <a:t>Frank Verhoeven, voorzitter Logistiek Platform Oss</a:t>
            </a:r>
          </a:p>
          <a:p>
            <a:r>
              <a:rPr lang="nl-NL" dirty="0" smtClean="0"/>
              <a:t>"De geografische ligging en uitbouw van de trimodale infrastructuur (water, spoor en weg) maakt Oss een ideaal knooppunt voor distributie en logistiek. Een sterke propositie voor bestaande en nieuw te vestigen ondernemingen. Door samen te werken in de regio verbindt het Logistiek Platform Oss (LPO) logistieke dienstverleners, verladers en overheden als aanjager voor handel en industrie. Dat is ook ‘de kracht van Oss!"</a:t>
            </a:r>
          </a:p>
          <a:p>
            <a:endParaRPr lang="nl-NL" dirty="0" smtClean="0"/>
          </a:p>
          <a:p>
            <a:endParaRPr lang="nl-NL" b="1"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a:p>
        </p:txBody>
      </p:sp>
      <p:pic>
        <p:nvPicPr>
          <p:cNvPr id="13314" name="Picture 2" descr="http://www.dekrachtvanoss.nl/client/krachtvanoss/gfx/sets/2012110111134074_l.jpg"/>
          <p:cNvPicPr>
            <a:picLocks noChangeAspect="1" noChangeArrowheads="1"/>
          </p:cNvPicPr>
          <p:nvPr/>
        </p:nvPicPr>
        <p:blipFill>
          <a:blip r:embed="rId6"/>
          <a:srcRect/>
          <a:stretch>
            <a:fillRect/>
          </a:stretch>
        </p:blipFill>
        <p:spPr bwMode="auto">
          <a:xfrm>
            <a:off x="714348" y="2500306"/>
            <a:ext cx="1500198" cy="1500199"/>
          </a:xfrm>
          <a:prstGeom prst="rect">
            <a:avLst/>
          </a:prstGeom>
          <a:noFill/>
        </p:spPr>
      </p:pic>
      <p:pic>
        <p:nvPicPr>
          <p:cNvPr id="7" name="Picture 2" descr="logo-met-blauw-vla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9051" y="0"/>
            <a:ext cx="1695450" cy="17049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4836" y="6093296"/>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57200" y="274638"/>
            <a:ext cx="7400948" cy="1143000"/>
          </a:xfrm>
        </p:spPr>
        <p:txBody>
          <a:bodyPr>
            <a:normAutofit fontScale="90000"/>
          </a:bodyPr>
          <a:lstStyle/>
          <a:p>
            <a:r>
              <a:rPr lang="en-GB" dirty="0" smtClean="0"/>
              <a:t/>
            </a:r>
            <a:br>
              <a:rPr lang="en-GB" dirty="0" smtClean="0"/>
            </a:br>
            <a:r>
              <a:rPr lang="en-GB" dirty="0" smtClean="0"/>
              <a:t/>
            </a:r>
            <a:br>
              <a:rPr lang="en-GB" dirty="0" smtClean="0"/>
            </a:br>
            <a:r>
              <a:rPr lang="en-GB" sz="3600" dirty="0" smtClean="0"/>
              <a:t/>
            </a:r>
            <a:br>
              <a:rPr lang="en-GB" sz="3600" dirty="0" smtClean="0"/>
            </a:br>
            <a:r>
              <a:rPr lang="en-GB" dirty="0" smtClean="0"/>
              <a:t/>
            </a:r>
            <a:br>
              <a:rPr lang="en-GB" dirty="0" smtClean="0"/>
            </a:br>
            <a:endParaRPr lang="en-GB" dirty="0"/>
          </a:p>
        </p:txBody>
      </p:sp>
      <p:pic>
        <p:nvPicPr>
          <p:cNvPr id="8" name="Afbeelding 4" descr="De kracht van Oss">
            <a:hlinkClick r:id="rId3" tooltip="&quot;Terug naar de homepage&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58" y="928670"/>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1630760" y="1945398"/>
            <a:ext cx="5976664" cy="1200329"/>
          </a:xfrm>
          <a:prstGeom prst="rect">
            <a:avLst/>
          </a:prstGeom>
          <a:noFill/>
        </p:spPr>
        <p:txBody>
          <a:bodyPr wrap="square" rtlCol="0">
            <a:spAutoFit/>
          </a:bodyPr>
          <a:lstStyle/>
          <a:p>
            <a:pPr lvl="1"/>
            <a:endParaRPr lang="nl-NL" sz="2400" dirty="0"/>
          </a:p>
          <a:p>
            <a:pPr marL="800100" lvl="1" indent="-342900">
              <a:buFont typeface="Wingdings" pitchFamily="2" charset="2"/>
              <a:buChar char="§"/>
            </a:pPr>
            <a:endParaRPr lang="nl-NL" sz="2400" dirty="0"/>
          </a:p>
          <a:p>
            <a:pPr marL="800100" lvl="1" indent="-342900">
              <a:buFont typeface="Wingdings" pitchFamily="2" charset="2"/>
              <a:buChar char="§"/>
            </a:pPr>
            <a:endParaRPr lang="nl-NL" sz="2400" dirty="0" smtClean="0"/>
          </a:p>
        </p:txBody>
      </p:sp>
      <p:sp>
        <p:nvSpPr>
          <p:cNvPr id="10" name="Tijdelijke aanduiding voor inhoud 9"/>
          <p:cNvSpPr>
            <a:spLocks noGrp="1"/>
          </p:cNvSpPr>
          <p:nvPr>
            <p:ph idx="1"/>
          </p:nvPr>
        </p:nvSpPr>
        <p:spPr>
          <a:xfrm>
            <a:off x="504292" y="1945398"/>
            <a:ext cx="8229600" cy="3697295"/>
          </a:xfrm>
        </p:spPr>
        <p:txBody>
          <a:bodyPr>
            <a:normAutofit/>
          </a:bodyPr>
          <a:lstStyle/>
          <a:p>
            <a:pPr marL="0" algn="ctr">
              <a:spcBef>
                <a:spcPts val="0"/>
              </a:spcBef>
              <a:buNone/>
            </a:pPr>
            <a:r>
              <a:rPr lang="nl-NL" sz="4800" dirty="0" smtClean="0">
                <a:latin typeface="Times New Roman" pitchFamily="18" charset="0"/>
                <a:cs typeface="Times New Roman" pitchFamily="18" charset="0"/>
              </a:rPr>
              <a:t>P  A  S  </a:t>
            </a:r>
            <a:r>
              <a:rPr lang="nl-NL" sz="4800" dirty="0" smtClean="0">
                <a:latin typeface="Times New Roman" pitchFamily="18" charset="0"/>
                <a:cs typeface="Times New Roman" pitchFamily="18" charset="0"/>
              </a:rPr>
              <a:t>S</a:t>
            </a:r>
            <a:r>
              <a:rPr lang="nl-NL" sz="4800" dirty="0" smtClean="0">
                <a:latin typeface="Times New Roman" pitchFamily="18" charset="0"/>
                <a:cs typeface="Times New Roman" pitchFamily="18" charset="0"/>
              </a:rPr>
              <a:t>  I  O  N</a:t>
            </a:r>
          </a:p>
          <a:p>
            <a:pPr marL="0" algn="ctr">
              <a:spcBef>
                <a:spcPts val="0"/>
              </a:spcBef>
              <a:buNone/>
            </a:pPr>
            <a:endParaRPr lang="nl-NL" sz="4800" dirty="0">
              <a:latin typeface="Times New Roman" pitchFamily="18" charset="0"/>
              <a:cs typeface="Times New Roman" pitchFamily="18" charset="0"/>
            </a:endParaRPr>
          </a:p>
          <a:p>
            <a:pPr marL="0" algn="ctr">
              <a:spcBef>
                <a:spcPts val="0"/>
              </a:spcBef>
              <a:buNone/>
            </a:pPr>
            <a:r>
              <a:rPr lang="en-GB" sz="1800" dirty="0" smtClean="0">
                <a:latin typeface="Times New Roman" pitchFamily="18" charset="0"/>
                <a:cs typeface="Times New Roman" pitchFamily="18" charset="0"/>
              </a:rPr>
              <a:t>There is no passion to be found playing small –</a:t>
            </a:r>
          </a:p>
          <a:p>
            <a:pPr marL="0" algn="ctr">
              <a:spcBef>
                <a:spcPts val="0"/>
              </a:spcBef>
              <a:buNone/>
            </a:pPr>
            <a:r>
              <a:rPr lang="en-GB" sz="1800" dirty="0" smtClean="0">
                <a:latin typeface="Times New Roman" pitchFamily="18" charset="0"/>
                <a:cs typeface="Times New Roman" pitchFamily="18" charset="0"/>
              </a:rPr>
              <a:t>in settling for a life that is less than the one </a:t>
            </a:r>
          </a:p>
          <a:p>
            <a:pPr marL="0" algn="ctr">
              <a:spcBef>
                <a:spcPts val="0"/>
              </a:spcBef>
              <a:buNone/>
            </a:pPr>
            <a:r>
              <a:rPr lang="en-GB" sz="1800" dirty="0" smtClean="0">
                <a:latin typeface="Times New Roman" pitchFamily="18" charset="0"/>
                <a:cs typeface="Times New Roman" pitchFamily="18" charset="0"/>
              </a:rPr>
              <a:t>you are capable of living.</a:t>
            </a:r>
          </a:p>
          <a:p>
            <a:pPr marL="0" algn="ctr">
              <a:spcBef>
                <a:spcPts val="0"/>
              </a:spcBef>
              <a:buNone/>
            </a:pPr>
            <a:endParaRPr lang="en-GB" sz="1800" dirty="0" smtClean="0">
              <a:latin typeface="Times New Roman" pitchFamily="18" charset="0"/>
              <a:cs typeface="Times New Roman" pitchFamily="18" charset="0"/>
            </a:endParaRPr>
          </a:p>
          <a:p>
            <a:pPr marL="0" algn="ctr">
              <a:spcBef>
                <a:spcPts val="0"/>
              </a:spcBef>
              <a:buNone/>
            </a:pPr>
            <a:r>
              <a:rPr lang="en-GB" sz="1800" i="1" dirty="0" smtClean="0">
                <a:latin typeface="Times New Roman" pitchFamily="18" charset="0"/>
                <a:cs typeface="Times New Roman" pitchFamily="18" charset="0"/>
              </a:rPr>
              <a:t>Nelson Mandela</a:t>
            </a:r>
            <a:r>
              <a:rPr lang="en-GB" sz="1800" dirty="0" smtClean="0">
                <a:latin typeface="Times New Roman" pitchFamily="18" charset="0"/>
                <a:cs typeface="Times New Roman" pitchFamily="18" charset="0"/>
              </a:rPr>
              <a:t>	</a:t>
            </a:r>
            <a:r>
              <a:rPr lang="en-GB" sz="4800" dirty="0" smtClean="0">
                <a:latin typeface="Times New Roman" pitchFamily="18" charset="0"/>
                <a:cs typeface="Times New Roman" pitchFamily="18" charset="0"/>
              </a:rPr>
              <a:t> </a:t>
            </a:r>
            <a:endParaRPr lang="en-GB" sz="4800"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4836" y="6093296"/>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242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en-GB" dirty="0" smtClean="0"/>
              <a:t/>
            </a:r>
            <a:br>
              <a:rPr lang="en-GB" dirty="0" smtClean="0"/>
            </a:br>
            <a:r>
              <a:rPr lang="en-GB" dirty="0" smtClean="0"/>
              <a:t/>
            </a:r>
            <a:br>
              <a:rPr lang="en-GB" dirty="0" smtClean="0"/>
            </a:br>
            <a:r>
              <a:rPr lang="en-GB" dirty="0" smtClean="0"/>
              <a:t>	</a:t>
            </a:r>
            <a:r>
              <a:rPr lang="nl-NL" sz="4900" dirty="0" smtClean="0"/>
              <a:t>Aandachtgebieden</a:t>
            </a:r>
            <a:r>
              <a:rPr lang="en-GB" sz="4900" dirty="0" smtClean="0"/>
              <a:t/>
            </a:r>
            <a:br>
              <a:rPr lang="en-GB" sz="4900" dirty="0" smtClean="0"/>
            </a:br>
            <a:r>
              <a:rPr lang="en-GB" dirty="0" smtClean="0"/>
              <a:t/>
            </a:r>
            <a:br>
              <a:rPr lang="en-GB" dirty="0" smtClean="0"/>
            </a:br>
            <a:endParaRPr lang="en-GB" dirty="0"/>
          </a:p>
        </p:txBody>
      </p:sp>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6021288"/>
            <a:ext cx="403548"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9" y="357167"/>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p:cNvSpPr/>
          <p:nvPr/>
        </p:nvSpPr>
        <p:spPr>
          <a:xfrm>
            <a:off x="2786050" y="1643050"/>
            <a:ext cx="5357850" cy="3970318"/>
          </a:xfrm>
          <a:prstGeom prst="rect">
            <a:avLst/>
          </a:prstGeom>
        </p:spPr>
        <p:txBody>
          <a:bodyPr wrap="square">
            <a:spAutoFit/>
          </a:bodyPr>
          <a:lstStyle/>
          <a:p>
            <a:r>
              <a:rPr lang="nl-NL" b="1" dirty="0" smtClean="0"/>
              <a:t>Starters</a:t>
            </a:r>
            <a:r>
              <a:rPr lang="nl-NL" dirty="0" smtClean="0"/>
              <a:t>: Starters Succes Oss</a:t>
            </a:r>
          </a:p>
          <a:p>
            <a:endParaRPr lang="nl-NL" b="1" dirty="0" smtClean="0"/>
          </a:p>
          <a:p>
            <a:r>
              <a:rPr lang="nl-NL" b="1" dirty="0" smtClean="0"/>
              <a:t>Jasper van Wordragen, projectleider Starters succes Oss</a:t>
            </a:r>
          </a:p>
          <a:p>
            <a:r>
              <a:rPr lang="nl-NL" dirty="0" smtClean="0"/>
              <a:t>Starters Succes Oss stimuleert startende ondernemers in de vorm van een intensief coachings- en begeleidingstraject. Het brengt starters en coaches bijeen in een netwerk waar ervaringen worden gedeeld en adviezen worden uitgewisseld. Dit initiatief is mogelijk geworden dankzij de bijdrage van de Kracht van Oss.</a:t>
            </a:r>
          </a:p>
          <a:p>
            <a:r>
              <a:rPr lang="nl-NL" dirty="0" smtClean="0"/>
              <a:t>Subsidie aanvraag in behandeling van2 miljoen Euro</a:t>
            </a:r>
          </a:p>
          <a:p>
            <a:endParaRPr lang="nl-NL" dirty="0" smtClean="0"/>
          </a:p>
          <a:p>
            <a:endParaRPr lang="nl-NL" dirty="0" smtClean="0"/>
          </a:p>
        </p:txBody>
      </p:sp>
      <p:pic>
        <p:nvPicPr>
          <p:cNvPr id="13" name="fancybox-img" descr="http://www.dekrachtvanoss.nl/client/krachtvanoss/gfx/sets/20111007130153872_l.jpg"/>
          <p:cNvPicPr/>
          <p:nvPr/>
        </p:nvPicPr>
        <p:blipFill>
          <a:blip r:embed="rId6"/>
          <a:srcRect/>
          <a:stretch>
            <a:fillRect/>
          </a:stretch>
        </p:blipFill>
        <p:spPr bwMode="auto">
          <a:xfrm>
            <a:off x="857224" y="2357430"/>
            <a:ext cx="1500197" cy="1571636"/>
          </a:xfrm>
          <a:prstGeom prst="rect">
            <a:avLst/>
          </a:prstGeom>
          <a:noFill/>
          <a:ln w="9525">
            <a:noFill/>
            <a:miter lim="800000"/>
            <a:headEnd/>
            <a:tailEnd/>
          </a:ln>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0272" y="5907511"/>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68586" y="178575"/>
            <a:ext cx="8229600" cy="1143000"/>
          </a:xfrm>
        </p:spPr>
        <p:txBody>
          <a:bodyPr>
            <a:normAutofit fontScale="90000"/>
          </a:bodyPr>
          <a:lstStyle/>
          <a:p>
            <a:r>
              <a:rPr lang="en-GB" dirty="0" smtClean="0"/>
              <a:t/>
            </a:r>
            <a:br>
              <a:rPr lang="en-GB" dirty="0" smtClean="0"/>
            </a:br>
            <a:r>
              <a:rPr lang="en-GB" dirty="0" smtClean="0"/>
              <a:t/>
            </a:r>
            <a:br>
              <a:rPr lang="en-GB" dirty="0" smtClean="0"/>
            </a:br>
            <a:r>
              <a:rPr lang="en-GB" dirty="0" smtClean="0"/>
              <a:t>	</a:t>
            </a:r>
            <a:r>
              <a:rPr lang="nl-NL" sz="4900" dirty="0" smtClean="0"/>
              <a:t>Aandachtgebieden</a:t>
            </a:r>
            <a:r>
              <a:rPr lang="en-GB" sz="4900" dirty="0" smtClean="0"/>
              <a:t/>
            </a:r>
            <a:br>
              <a:rPr lang="en-GB" sz="4900" dirty="0" smtClean="0"/>
            </a:br>
            <a:r>
              <a:rPr lang="en-GB" dirty="0" smtClean="0"/>
              <a:t/>
            </a:r>
            <a:br>
              <a:rPr lang="en-GB" dirty="0" smtClean="0"/>
            </a:br>
            <a:endParaRPr lang="en-GB" dirty="0"/>
          </a:p>
        </p:txBody>
      </p:sp>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6093296"/>
            <a:ext cx="360040"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9" y="357167"/>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p:cNvSpPr/>
          <p:nvPr/>
        </p:nvSpPr>
        <p:spPr>
          <a:xfrm>
            <a:off x="1928794" y="1571613"/>
            <a:ext cx="4929206" cy="646331"/>
          </a:xfrm>
          <a:prstGeom prst="rect">
            <a:avLst/>
          </a:prstGeom>
        </p:spPr>
        <p:txBody>
          <a:bodyPr wrap="square">
            <a:spAutoFit/>
          </a:bodyPr>
          <a:lstStyle/>
          <a:p>
            <a:r>
              <a:rPr lang="nl-NL" b="1" dirty="0" smtClean="0"/>
              <a:t>	Grafimedia: </a:t>
            </a:r>
            <a:r>
              <a:rPr lang="nl-NL" dirty="0" smtClean="0"/>
              <a:t> 			Media Print &amp; Packaging Group Oss</a:t>
            </a:r>
          </a:p>
        </p:txBody>
      </p:sp>
      <p:sp>
        <p:nvSpPr>
          <p:cNvPr id="7" name="Rechthoek 6"/>
          <p:cNvSpPr/>
          <p:nvPr/>
        </p:nvSpPr>
        <p:spPr>
          <a:xfrm>
            <a:off x="2857488" y="1582341"/>
            <a:ext cx="5572164" cy="4247317"/>
          </a:xfrm>
          <a:prstGeom prst="rect">
            <a:avLst/>
          </a:prstGeom>
        </p:spPr>
        <p:txBody>
          <a:bodyPr wrap="square">
            <a:spAutoFit/>
          </a:bodyPr>
          <a:lstStyle/>
          <a:p>
            <a:endParaRPr lang="nl-NL" b="1" dirty="0" smtClean="0"/>
          </a:p>
          <a:p>
            <a:endParaRPr lang="nl-NL" b="1" dirty="0" smtClean="0"/>
          </a:p>
          <a:p>
            <a:endParaRPr lang="nl-NL" b="1" dirty="0" smtClean="0"/>
          </a:p>
          <a:p>
            <a:r>
              <a:rPr lang="nl-NL" b="1" dirty="0" smtClean="0"/>
              <a:t>Rob van den Ende, voorzitter Media, Print &amp; Packaging Group Oss</a:t>
            </a:r>
          </a:p>
          <a:p>
            <a:r>
              <a:rPr lang="nl-NL" dirty="0" smtClean="0"/>
              <a:t>Media, Print &amp; Packaging Group Oss is een samenwerkingsverband van diverse GrafiMedia bedrijven uit onze regio. Door in dit platform gezamenlijk op te trekken op gebied van procesverbetering, marketing, innovatie, inkoop en scholing focussen we ons op resultaten die groter zijn dan de som der delen. Nationaal, maar zeker ook internationaal. Het initiatief is voortgekomen uit een </a:t>
            </a:r>
            <a:r>
              <a:rPr lang="nl-NL" b="1" dirty="0" smtClean="0"/>
              <a:t>brainstormsessie bij de OIK </a:t>
            </a:r>
            <a:r>
              <a:rPr lang="nl-NL" dirty="0" smtClean="0"/>
              <a:t>en daarna uit de Kracht van Oss." </a:t>
            </a:r>
          </a:p>
          <a:p>
            <a:r>
              <a:rPr lang="nl-NL" dirty="0" smtClean="0"/>
              <a:t> </a:t>
            </a:r>
            <a:endParaRPr lang="nl-NL" dirty="0"/>
          </a:p>
        </p:txBody>
      </p:sp>
      <p:pic>
        <p:nvPicPr>
          <p:cNvPr id="10" name="fancybox-img" descr="http://www.dekrachtvanoss.nl/client/krachtvanoss/gfx/sets/20111108093838202_l.jpg"/>
          <p:cNvPicPr/>
          <p:nvPr/>
        </p:nvPicPr>
        <p:blipFill>
          <a:blip r:embed="rId6"/>
          <a:srcRect/>
          <a:stretch>
            <a:fillRect/>
          </a:stretch>
        </p:blipFill>
        <p:spPr bwMode="auto">
          <a:xfrm>
            <a:off x="928662" y="2500306"/>
            <a:ext cx="1476375" cy="1476375"/>
          </a:xfrm>
          <a:prstGeom prst="rect">
            <a:avLst/>
          </a:prstGeom>
          <a:noFill/>
          <a:ln w="9525">
            <a:noFill/>
            <a:miter lim="800000"/>
            <a:headEnd/>
            <a:tailEnd/>
          </a:ln>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8264" y="6021288"/>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en-GB" dirty="0" smtClean="0"/>
              <a:t/>
            </a:r>
            <a:br>
              <a:rPr lang="en-GB" dirty="0" smtClean="0"/>
            </a:br>
            <a:r>
              <a:rPr lang="en-GB" dirty="0" smtClean="0"/>
              <a:t/>
            </a:r>
            <a:br>
              <a:rPr lang="en-GB" dirty="0" smtClean="0"/>
            </a:br>
            <a:r>
              <a:rPr lang="en-GB" dirty="0" smtClean="0"/>
              <a:t>	</a:t>
            </a:r>
            <a:r>
              <a:rPr lang="nl-NL" sz="4900" dirty="0" smtClean="0"/>
              <a:t>Aandachtgebieden</a:t>
            </a:r>
            <a:r>
              <a:rPr lang="en-GB" sz="4900" dirty="0" smtClean="0"/>
              <a:t/>
            </a:r>
            <a:br>
              <a:rPr lang="en-GB" sz="4900" dirty="0" smtClean="0"/>
            </a:br>
            <a:r>
              <a:rPr lang="en-GB" dirty="0" smtClean="0"/>
              <a:t/>
            </a:r>
            <a:br>
              <a:rPr lang="en-GB" dirty="0" smtClean="0"/>
            </a:br>
            <a:endParaRPr lang="en-GB" dirty="0"/>
          </a:p>
        </p:txBody>
      </p:sp>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786710" y="6165304"/>
            <a:ext cx="637791" cy="14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9" y="357167"/>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p:cNvSpPr/>
          <p:nvPr/>
        </p:nvSpPr>
        <p:spPr>
          <a:xfrm>
            <a:off x="2786050" y="1997839"/>
            <a:ext cx="5000660" cy="3693319"/>
          </a:xfrm>
          <a:prstGeom prst="rect">
            <a:avLst/>
          </a:prstGeom>
        </p:spPr>
        <p:txBody>
          <a:bodyPr wrap="square">
            <a:spAutoFit/>
          </a:bodyPr>
          <a:lstStyle/>
          <a:p>
            <a:r>
              <a:rPr lang="nl-NL" b="1" dirty="0" smtClean="0"/>
              <a:t>Centrum van Oss</a:t>
            </a:r>
          </a:p>
          <a:p>
            <a:endParaRPr lang="nl-NL" b="1" dirty="0" smtClean="0"/>
          </a:p>
          <a:p>
            <a:r>
              <a:rPr lang="nl-NL" b="1" dirty="0" smtClean="0"/>
              <a:t>Jack van Lieshout, centrummanager Oss</a:t>
            </a:r>
          </a:p>
          <a:p>
            <a:endParaRPr lang="nl-NL" dirty="0" smtClean="0"/>
          </a:p>
          <a:p>
            <a:r>
              <a:rPr lang="nl-NL" dirty="0" smtClean="0"/>
              <a:t>“Mede dankzij de steun vanuit De Kracht van Oss konden we als Osse centrumondernemers een collectieve webshop starters. Deze heeft als doel om gezamenlijk de kansen die het internet (clicks) biedt als snel groeiend verkoopkanaal in combinatie met de kracht van de fysieke winkels (bricks) biedt voor het centrum Oss."</a:t>
            </a:r>
          </a:p>
          <a:p>
            <a:endParaRPr lang="nl-NL" dirty="0" smtClean="0">
              <a:hlinkClick r:id="rId6"/>
            </a:endParaRPr>
          </a:p>
          <a:p>
            <a:r>
              <a:rPr lang="nl-NL" dirty="0" smtClean="0">
                <a:hlinkClick r:id="rId6"/>
              </a:rPr>
              <a:t>www.webshopcentrumoss.nl</a:t>
            </a:r>
            <a:endParaRPr lang="nl-NL" dirty="0"/>
          </a:p>
        </p:txBody>
      </p:sp>
      <p:pic>
        <p:nvPicPr>
          <p:cNvPr id="10" name="fancybox-img" descr="http://www.dekrachtvanoss.nl/client/krachtvanoss/gfx/sets/20121022155229301_l.jpg"/>
          <p:cNvPicPr/>
          <p:nvPr/>
        </p:nvPicPr>
        <p:blipFill>
          <a:blip r:embed="rId7"/>
          <a:srcRect/>
          <a:stretch>
            <a:fillRect/>
          </a:stretch>
        </p:blipFill>
        <p:spPr bwMode="auto">
          <a:xfrm>
            <a:off x="1000100" y="2643182"/>
            <a:ext cx="1476375" cy="1476375"/>
          </a:xfrm>
          <a:prstGeom prst="rect">
            <a:avLst/>
          </a:prstGeom>
          <a:noFill/>
          <a:ln w="9525">
            <a:noFill/>
            <a:miter lim="800000"/>
            <a:headEnd/>
            <a:tailEnd/>
          </a:ln>
        </p:spPr>
      </p:pic>
      <p:pic>
        <p:nvPicPr>
          <p:cNvPr id="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34916" y="5949280"/>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6093296"/>
            <a:ext cx="324109" cy="28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9" y="357167"/>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1691680" y="1988840"/>
            <a:ext cx="5976664" cy="2677656"/>
          </a:xfrm>
          <a:prstGeom prst="rect">
            <a:avLst/>
          </a:prstGeom>
          <a:noFill/>
        </p:spPr>
        <p:txBody>
          <a:bodyPr wrap="square" rtlCol="0">
            <a:spAutoFit/>
          </a:bodyPr>
          <a:lstStyle/>
          <a:p>
            <a:pPr marL="285750" indent="-285750">
              <a:buFont typeface="Wingdings" pitchFamily="2" charset="2"/>
              <a:buChar char="§"/>
            </a:pPr>
            <a:r>
              <a:rPr lang="nl-NL" sz="2400" dirty="0" smtClean="0"/>
              <a:t>Acket Drukkerij en Kartonnage</a:t>
            </a:r>
          </a:p>
          <a:p>
            <a:pPr marL="285750" indent="-285750">
              <a:buFont typeface="Wingdings" pitchFamily="2" charset="2"/>
              <a:buChar char="§"/>
            </a:pPr>
            <a:r>
              <a:rPr lang="nl-NL" sz="2400" dirty="0" smtClean="0"/>
              <a:t>Kampert-Nauta</a:t>
            </a:r>
          </a:p>
          <a:p>
            <a:pPr marL="285750" indent="-285750">
              <a:buFont typeface="Wingdings" pitchFamily="2" charset="2"/>
              <a:buChar char="§"/>
            </a:pPr>
            <a:r>
              <a:rPr lang="nl-NL" sz="2400" dirty="0" smtClean="0"/>
              <a:t>Print Point displays</a:t>
            </a:r>
          </a:p>
          <a:p>
            <a:pPr marL="285750" indent="-285750">
              <a:buFont typeface="Wingdings" pitchFamily="2" charset="2"/>
              <a:buChar char="§"/>
            </a:pPr>
            <a:r>
              <a:rPr lang="nl-NL" sz="2400" dirty="0" smtClean="0"/>
              <a:t>The Notepad Factory</a:t>
            </a:r>
          </a:p>
          <a:p>
            <a:pPr marL="285750" indent="-285750">
              <a:buFont typeface="Wingdings" pitchFamily="2" charset="2"/>
              <a:buChar char="§"/>
            </a:pPr>
            <a:r>
              <a:rPr lang="nl-NL" sz="2400" dirty="0" smtClean="0"/>
              <a:t>Ball Packaging Europe</a:t>
            </a:r>
          </a:p>
          <a:p>
            <a:pPr marL="285750" indent="-285750">
              <a:buFont typeface="Wingdings" pitchFamily="2" charset="2"/>
              <a:buChar char="§"/>
            </a:pPr>
            <a:r>
              <a:rPr lang="nl-NL" sz="2400" dirty="0" smtClean="0"/>
              <a:t>CCL Label</a:t>
            </a:r>
          </a:p>
          <a:p>
            <a:pPr marL="285750" indent="-285750">
              <a:buFont typeface="Wingdings" pitchFamily="2" charset="2"/>
              <a:buChar char="§"/>
            </a:pPr>
            <a:r>
              <a:rPr lang="nl-NL" sz="2400" dirty="0" smtClean="0"/>
              <a:t>Wegener Nieuwsdruk Brabant</a:t>
            </a:r>
            <a:endParaRPr lang="nl-NL" sz="2400" dirty="0"/>
          </a:p>
        </p:txBody>
      </p:sp>
      <p:sp>
        <p:nvSpPr>
          <p:cNvPr id="5" name="Tekstvak 4"/>
          <p:cNvSpPr txBox="1"/>
          <p:nvPr/>
        </p:nvSpPr>
        <p:spPr>
          <a:xfrm>
            <a:off x="1852101" y="5083359"/>
            <a:ext cx="7272808" cy="523220"/>
          </a:xfrm>
          <a:prstGeom prst="rect">
            <a:avLst/>
          </a:prstGeom>
          <a:noFill/>
        </p:spPr>
        <p:txBody>
          <a:bodyPr wrap="square" rtlCol="0">
            <a:spAutoFit/>
          </a:bodyPr>
          <a:lstStyle/>
          <a:p>
            <a:r>
              <a:rPr lang="nl-NL" sz="2800" b="1" dirty="0" smtClean="0"/>
              <a:t>O</a:t>
            </a:r>
            <a:r>
              <a:rPr lang="nl-NL" sz="2800" dirty="0" smtClean="0"/>
              <a:t>ne </a:t>
            </a:r>
            <a:r>
              <a:rPr lang="nl-NL" sz="2800" b="1" dirty="0" smtClean="0"/>
              <a:t>S</a:t>
            </a:r>
            <a:r>
              <a:rPr lang="nl-NL" sz="2800" dirty="0" smtClean="0"/>
              <a:t>top </a:t>
            </a:r>
            <a:r>
              <a:rPr lang="nl-NL" sz="2800" b="1" dirty="0" smtClean="0"/>
              <a:t>S</a:t>
            </a:r>
            <a:r>
              <a:rPr lang="nl-NL" sz="2800" dirty="0" smtClean="0"/>
              <a:t>hopping in </a:t>
            </a:r>
            <a:r>
              <a:rPr lang="nl-NL" sz="2800" b="1" dirty="0" smtClean="0"/>
              <a:t>OSS</a:t>
            </a:r>
            <a:endParaRPr lang="nl-NL" sz="2800" b="1" dirty="0"/>
          </a:p>
        </p:txBody>
      </p:sp>
      <p:pic>
        <p:nvPicPr>
          <p:cNvPr id="7" name="655cf16b-722c-40a6-9c09-11a91e6b3ce1" descr="cid:8A0E7E64-2338-453E-A190-B3B82E37E99D"/>
          <p:cNvPicPr/>
          <p:nvPr/>
        </p:nvPicPr>
        <p:blipFill>
          <a:blip r:embed="rId6" r:link="rId7"/>
          <a:srcRect/>
          <a:stretch>
            <a:fillRect/>
          </a:stretch>
        </p:blipFill>
        <p:spPr bwMode="auto">
          <a:xfrm>
            <a:off x="6915150" y="285728"/>
            <a:ext cx="2228850" cy="1272089"/>
          </a:xfrm>
          <a:prstGeom prst="rect">
            <a:avLst/>
          </a:prstGeom>
          <a:noFill/>
          <a:ln w="9525">
            <a:noFill/>
            <a:miter lim="800000"/>
            <a:headEnd/>
            <a:tailEnd/>
          </a:ln>
        </p:spPr>
      </p:pic>
      <p:sp>
        <p:nvSpPr>
          <p:cNvPr id="11" name="Tekstvak 10"/>
          <p:cNvSpPr txBox="1"/>
          <p:nvPr/>
        </p:nvSpPr>
        <p:spPr>
          <a:xfrm>
            <a:off x="1357290" y="1500174"/>
            <a:ext cx="5929354" cy="461665"/>
          </a:xfrm>
          <a:prstGeom prst="rect">
            <a:avLst/>
          </a:prstGeom>
          <a:noFill/>
        </p:spPr>
        <p:txBody>
          <a:bodyPr wrap="square" rtlCol="0">
            <a:spAutoFit/>
          </a:bodyPr>
          <a:lstStyle/>
          <a:p>
            <a:r>
              <a:rPr lang="en-GB" sz="2400" b="1" dirty="0" smtClean="0"/>
              <a:t>Partners Media Print &amp; Packaging Group</a:t>
            </a:r>
            <a:endParaRPr lang="en-GB" sz="2400" b="1" dirty="0"/>
          </a:p>
        </p:txBody>
      </p:sp>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4836" y="6093296"/>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357422" y="274638"/>
            <a:ext cx="4714908" cy="1143000"/>
          </a:xfrm>
        </p:spPr>
        <p:txBody>
          <a:bodyPr>
            <a:normAutofit fontScale="90000"/>
          </a:bodyPr>
          <a:lstStyle/>
          <a:p>
            <a:r>
              <a:rPr lang="en-GB" dirty="0" smtClean="0"/>
              <a:t/>
            </a:r>
            <a:br>
              <a:rPr lang="en-GB" dirty="0" smtClean="0"/>
            </a:br>
            <a:endParaRPr lang="en-GB" dirty="0"/>
          </a:p>
        </p:txBody>
      </p:sp>
      <p:pic>
        <p:nvPicPr>
          <p:cNvPr id="9" name="Afbeelding 12" descr="LOGO VDE.PN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997625" y="6356261"/>
            <a:ext cx="45719" cy="9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De kracht van Oss">
            <a:hlinkClick r:id="rId4" tooltip="&quot;Terug naar de homepage&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9" y="357167"/>
            <a:ext cx="1733382"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2843808" y="2428868"/>
            <a:ext cx="5800156" cy="3416320"/>
          </a:xfrm>
          <a:prstGeom prst="rect">
            <a:avLst/>
          </a:prstGeom>
          <a:noFill/>
        </p:spPr>
        <p:txBody>
          <a:bodyPr wrap="square" rtlCol="0">
            <a:spAutoFit/>
          </a:bodyPr>
          <a:lstStyle/>
          <a:p>
            <a:pPr marL="342900" indent="-342900">
              <a:buFont typeface="Wingdings" pitchFamily="2" charset="2"/>
              <a:buChar char="§"/>
            </a:pPr>
            <a:r>
              <a:rPr lang="nl-NL" sz="2400" dirty="0" smtClean="0"/>
              <a:t>Procesverbetering</a:t>
            </a:r>
          </a:p>
          <a:p>
            <a:pPr marL="1257300" lvl="2" indent="-342900">
              <a:buFont typeface="Arial" pitchFamily="34" charset="0"/>
              <a:buChar char="•"/>
            </a:pPr>
            <a:r>
              <a:rPr lang="nl-NL" sz="2400" dirty="0" smtClean="0"/>
              <a:t>Six Sigma (Werner Stolle MSD)</a:t>
            </a:r>
          </a:p>
          <a:p>
            <a:pPr marL="342900" indent="-342900">
              <a:buFont typeface="Wingdings" pitchFamily="2" charset="2"/>
              <a:buChar char="§"/>
            </a:pPr>
            <a:r>
              <a:rPr lang="nl-NL" sz="2400" dirty="0" smtClean="0"/>
              <a:t>Marketing  </a:t>
            </a:r>
          </a:p>
          <a:p>
            <a:pPr marL="1257300" lvl="2" indent="-342900">
              <a:buFont typeface="Arial" pitchFamily="34" charset="0"/>
              <a:buChar char="•"/>
            </a:pPr>
            <a:r>
              <a:rPr lang="nl-NL" sz="2400" dirty="0" smtClean="0"/>
              <a:t>MarCom Beurs Amsterdam</a:t>
            </a:r>
          </a:p>
          <a:p>
            <a:pPr marL="342900" indent="-342900">
              <a:buFont typeface="Wingdings" pitchFamily="2" charset="2"/>
              <a:buChar char="§"/>
            </a:pPr>
            <a:r>
              <a:rPr lang="nl-NL" sz="2400" dirty="0" smtClean="0"/>
              <a:t>Innovatie</a:t>
            </a:r>
          </a:p>
          <a:p>
            <a:pPr marL="1257300" lvl="2" indent="-342900">
              <a:buFont typeface="Arial" pitchFamily="34" charset="0"/>
              <a:buChar char="•"/>
            </a:pPr>
            <a:r>
              <a:rPr lang="nl-NL" sz="2400" dirty="0" smtClean="0"/>
              <a:t>Nieuwe producten</a:t>
            </a:r>
          </a:p>
          <a:p>
            <a:pPr marL="342900" indent="-342900">
              <a:buFont typeface="Wingdings" pitchFamily="2" charset="2"/>
              <a:buChar char="§"/>
            </a:pPr>
            <a:r>
              <a:rPr lang="nl-NL" sz="2400" dirty="0" smtClean="0"/>
              <a:t>Inkoop</a:t>
            </a:r>
          </a:p>
          <a:p>
            <a:pPr marL="342900" indent="-342900">
              <a:buFont typeface="Wingdings" pitchFamily="2" charset="2"/>
              <a:buChar char="§"/>
            </a:pPr>
            <a:r>
              <a:rPr lang="nl-NL" sz="2400" dirty="0" smtClean="0"/>
              <a:t>Scholing</a:t>
            </a:r>
          </a:p>
          <a:p>
            <a:pPr marL="342900" indent="-342900">
              <a:buFont typeface="Wingdings" pitchFamily="2" charset="2"/>
              <a:buChar char="§"/>
            </a:pPr>
            <a:endParaRPr lang="nl-NL" sz="2400" dirty="0"/>
          </a:p>
        </p:txBody>
      </p:sp>
      <p:sp>
        <p:nvSpPr>
          <p:cNvPr id="3" name="Tekstvak 2"/>
          <p:cNvSpPr txBox="1"/>
          <p:nvPr/>
        </p:nvSpPr>
        <p:spPr>
          <a:xfrm>
            <a:off x="1043608" y="1714488"/>
            <a:ext cx="7128792" cy="369332"/>
          </a:xfrm>
          <a:prstGeom prst="rect">
            <a:avLst/>
          </a:prstGeom>
          <a:noFill/>
        </p:spPr>
        <p:txBody>
          <a:bodyPr wrap="square" rtlCol="0">
            <a:spAutoFit/>
          </a:bodyPr>
          <a:lstStyle/>
          <a:p>
            <a:r>
              <a:rPr lang="nl-NL" b="1" dirty="0" smtClean="0"/>
              <a:t>Samenwerken om sterker te worden: nationaal en internationaal </a:t>
            </a:r>
            <a:endParaRPr lang="nl-NL" b="1" dirty="0"/>
          </a:p>
        </p:txBody>
      </p:sp>
      <p:pic>
        <p:nvPicPr>
          <p:cNvPr id="1026" name="Picture 2" descr="C:\Users\Rob\Documents\Kracht van Oss\MarCom_201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282" y="2857496"/>
            <a:ext cx="2617861" cy="1963395"/>
          </a:xfrm>
          <a:prstGeom prst="rect">
            <a:avLst/>
          </a:prstGeom>
          <a:noFill/>
          <a:extLst>
            <a:ext uri="{909E8E84-426E-40DD-AFC4-6F175D3DCCD1}">
              <a14:hiddenFill xmlns:a14="http://schemas.microsoft.com/office/drawing/2010/main">
                <a:solidFill>
                  <a:srgbClr val="FFFFFF"/>
                </a:solidFill>
              </a14:hiddenFill>
            </a:ext>
          </a:extLst>
        </p:spPr>
      </p:pic>
      <p:pic>
        <p:nvPicPr>
          <p:cNvPr id="10" name="655cf16b-722c-40a6-9c09-11a91e6b3ce1" descr="cid:8A0E7E64-2338-453E-A190-B3B82E37E99D"/>
          <p:cNvPicPr/>
          <p:nvPr/>
        </p:nvPicPr>
        <p:blipFill>
          <a:blip r:embed="rId7" r:link="rId8"/>
          <a:srcRect/>
          <a:stretch>
            <a:fillRect/>
          </a:stretch>
        </p:blipFill>
        <p:spPr bwMode="auto">
          <a:xfrm>
            <a:off x="6915150" y="285728"/>
            <a:ext cx="2228850" cy="1272089"/>
          </a:xfrm>
          <a:prstGeom prst="rect">
            <a:avLst/>
          </a:prstGeom>
          <a:noFill/>
          <a:ln w="9525">
            <a:noFill/>
            <a:miter lim="800000"/>
            <a:headEnd/>
            <a:tailEnd/>
          </a:ln>
        </p:spPr>
      </p:pic>
      <p:pic>
        <p:nvPicPr>
          <p:cNvPr id="3074" name="Picture 2" descr="F:\Users Shared Folders\rob\Mijn afbeeldingen\V-Box4 folder en cadeautje.JPG"/>
          <p:cNvPicPr>
            <a:picLocks noChangeAspect="1" noChangeArrowheads="1"/>
          </p:cNvPicPr>
          <p:nvPr/>
        </p:nvPicPr>
        <p:blipFill>
          <a:blip r:embed="rId9" cstate="print"/>
          <a:srcRect/>
          <a:stretch>
            <a:fillRect/>
          </a:stretch>
        </p:blipFill>
        <p:spPr bwMode="auto">
          <a:xfrm>
            <a:off x="6572264" y="4071942"/>
            <a:ext cx="2071700" cy="1553776"/>
          </a:xfrm>
          <a:prstGeom prst="rect">
            <a:avLst/>
          </a:prstGeom>
          <a:noFill/>
        </p:spPr>
      </p:pic>
      <p:pic>
        <p:nvPicPr>
          <p:cNvPr id="1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4836" y="6093296"/>
            <a:ext cx="1303588" cy="54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7385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827</TotalTime>
  <Words>1202</Words>
  <Application>Microsoft Office PowerPoint</Application>
  <PresentationFormat>Diavoorstelling (4:3)</PresentationFormat>
  <Paragraphs>269</Paragraphs>
  <Slides>40</Slides>
  <Notes>25</Notes>
  <HiddenSlides>0</HiddenSlides>
  <MMClips>0</MMClips>
  <ScaleCrop>false</ScaleCrop>
  <HeadingPairs>
    <vt:vector size="4" baseType="variant">
      <vt:variant>
        <vt:lpstr>Thema</vt:lpstr>
      </vt:variant>
      <vt:variant>
        <vt:i4>1</vt:i4>
      </vt:variant>
      <vt:variant>
        <vt:lpstr>Diatitels</vt:lpstr>
      </vt:variant>
      <vt:variant>
        <vt:i4>40</vt:i4>
      </vt:variant>
    </vt:vector>
  </HeadingPairs>
  <TitlesOfParts>
    <vt:vector size="41" baseType="lpstr">
      <vt:lpstr>Kantoorthema</vt:lpstr>
      <vt:lpstr> De Kracht van Oss</vt:lpstr>
      <vt:lpstr>    </vt:lpstr>
      <vt:lpstr>   Stuurgroep  </vt:lpstr>
      <vt:lpstr>   Aandachtgebieden  </vt:lpstr>
      <vt:lpstr>   Aandachtgebieden  </vt:lpstr>
      <vt:lpstr>   Aandachtgebieden  </vt:lpstr>
      <vt:lpstr>   Aandachtgebieden  </vt:lpstr>
      <vt:lpstr>PowerPoint-presentatie</vt:lpstr>
      <vt:lpstr> </vt:lpstr>
      <vt:lpstr>     </vt:lpstr>
      <vt:lpstr>PowerPoint-presentatie</vt:lpstr>
      <vt:lpstr>PowerPoint-presentatie</vt:lpstr>
      <vt:lpstr>PowerPoint-presentatie</vt:lpstr>
      <vt:lpstr>PowerPoint-presentatie</vt:lpstr>
      <vt:lpstr>Dinsdag 17 april: Oss &amp; Thaizhou creëren een vriendschapsband</vt:lpstr>
      <vt:lpstr>Feestelijke lunch &amp; statiefoto</vt:lpstr>
      <vt:lpstr>Woensdag 18 april begint met een boot-tour door Thaizhou</vt:lpstr>
      <vt:lpstr>In de middag drie bezoeken……….</vt:lpstr>
      <vt:lpstr>Nog steeds woensdag: aansluitend een traditioneel diner….</vt:lpstr>
      <vt:lpstr>Donderdag 19 april: Nanjing, matchmaking in de ochtend</vt:lpstr>
      <vt:lpstr>..en de opening van de Van Gogh tentoonstelling in de middag</vt:lpstr>
      <vt:lpstr>Tot slot van de dag: Koninginnefeest in het Friedman Park</vt:lpstr>
      <vt:lpstr>Laatste dag……..</vt:lpstr>
      <vt:lpstr> </vt:lpstr>
      <vt:lpstr>  </vt:lpstr>
      <vt:lpstr>  </vt:lpstr>
      <vt:lpstr>PowerPoint-presentatie</vt:lpstr>
      <vt:lpstr>PowerPoint-presentatie</vt:lpstr>
      <vt:lpstr>   </vt:lpstr>
      <vt:lpstr> </vt:lpstr>
      <vt:lpstr>     </vt:lpstr>
      <vt:lpstr>     </vt:lpstr>
      <vt:lpstr>     </vt:lpstr>
      <vt:lpstr>     </vt:lpstr>
      <vt:lpstr>     </vt:lpstr>
      <vt:lpstr>     </vt:lpstr>
      <vt:lpstr>     </vt:lpstr>
      <vt:lpstr>     </vt:lpstr>
      <vt:lpstr>    </vt:lpstr>
      <vt:lpstr>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Centrale vraag: Wat kunnen we doen om de Osse economie te helpen?‘</dc:title>
  <dc:creator>Rob</dc:creator>
  <cp:lastModifiedBy>Rob</cp:lastModifiedBy>
  <cp:revision>93</cp:revision>
  <dcterms:created xsi:type="dcterms:W3CDTF">2012-11-01T09:33:20Z</dcterms:created>
  <dcterms:modified xsi:type="dcterms:W3CDTF">2012-11-11T16:59:38Z</dcterms:modified>
</cp:coreProperties>
</file>