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9" r:id="rId2"/>
    <p:sldId id="270" r:id="rId3"/>
    <p:sldId id="258" r:id="rId4"/>
    <p:sldId id="336" r:id="rId5"/>
    <p:sldId id="268" r:id="rId6"/>
    <p:sldId id="271" r:id="rId7"/>
    <p:sldId id="259"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8F"/>
    <a:srgbClr val="16468F"/>
    <a:srgbClr val="48595D"/>
    <a:srgbClr val="FFFFFF"/>
    <a:srgbClr val="D9185C"/>
    <a:srgbClr val="06B4E6"/>
    <a:srgbClr val="DA1A5A"/>
    <a:srgbClr val="00B4E6"/>
    <a:srgbClr val="00B4E7"/>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330D9-7FD6-4815-8A9E-D21F4C3CFA00}" v="8" dt="2026-01-25T11:21:18.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6315" autoAdjust="0"/>
  </p:normalViewPr>
  <p:slideViewPr>
    <p:cSldViewPr snapToGrid="0" showGuides="1">
      <p:cViewPr varScale="1">
        <p:scale>
          <a:sx n="146" d="100"/>
          <a:sy n="146" d="100"/>
        </p:scale>
        <p:origin x="3042" y="198"/>
      </p:cViewPr>
      <p:guideLst>
        <p:guide orient="horz" pos="263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de Waard" userId="528f9fde7288bdd1" providerId="LiveId" clId="{FAC93F19-CE96-41ED-BCD5-EDF23C103C1D}"/>
    <pc:docChg chg="undo custSel modSld">
      <pc:chgData name="Peter de Waard" userId="528f9fde7288bdd1" providerId="LiveId" clId="{FAC93F19-CE96-41ED-BCD5-EDF23C103C1D}" dt="2026-01-25T11:24:46.661" v="992" actId="20577"/>
      <pc:docMkLst>
        <pc:docMk/>
      </pc:docMkLst>
      <pc:sldChg chg="modSp mod">
        <pc:chgData name="Peter de Waard" userId="528f9fde7288bdd1" providerId="LiveId" clId="{FAC93F19-CE96-41ED-BCD5-EDF23C103C1D}" dt="2026-01-25T11:16:01.663" v="819" actId="20577"/>
        <pc:sldMkLst>
          <pc:docMk/>
          <pc:sldMk cId="851843307" sldId="258"/>
        </pc:sldMkLst>
        <pc:spChg chg="mod">
          <ac:chgData name="Peter de Waard" userId="528f9fde7288bdd1" providerId="LiveId" clId="{FAC93F19-CE96-41ED-BCD5-EDF23C103C1D}" dt="2026-01-25T11:15:09.667" v="787" actId="1076"/>
          <ac:spMkLst>
            <pc:docMk/>
            <pc:sldMk cId="851843307" sldId="258"/>
            <ac:spMk id="13" creationId="{FD8BDA7B-C6EA-427E-97F1-6FA2E11670E3}"/>
          </ac:spMkLst>
        </pc:spChg>
        <pc:spChg chg="mod">
          <ac:chgData name="Peter de Waard" userId="528f9fde7288bdd1" providerId="LiveId" clId="{FAC93F19-CE96-41ED-BCD5-EDF23C103C1D}" dt="2026-01-25T11:16:01.663" v="819" actId="20577"/>
          <ac:spMkLst>
            <pc:docMk/>
            <pc:sldMk cId="851843307" sldId="258"/>
            <ac:spMk id="26" creationId="{A6C75375-C8EB-4734-93C9-E33AFCA93406}"/>
          </ac:spMkLst>
        </pc:spChg>
      </pc:sldChg>
      <pc:sldChg chg="modSp mod">
        <pc:chgData name="Peter de Waard" userId="528f9fde7288bdd1" providerId="LiveId" clId="{FAC93F19-CE96-41ED-BCD5-EDF23C103C1D}" dt="2026-01-25T11:24:46.661" v="992" actId="20577"/>
        <pc:sldMkLst>
          <pc:docMk/>
          <pc:sldMk cId="466676448" sldId="268"/>
        </pc:sldMkLst>
        <pc:spChg chg="mod">
          <ac:chgData name="Peter de Waard" userId="528f9fde7288bdd1" providerId="LiveId" clId="{FAC93F19-CE96-41ED-BCD5-EDF23C103C1D}" dt="2026-01-25T11:20:01.556" v="891" actId="20577"/>
          <ac:spMkLst>
            <pc:docMk/>
            <pc:sldMk cId="466676448" sldId="268"/>
            <ac:spMk id="6" creationId="{079916A6-1249-9FD9-6A95-334767E5560E}"/>
          </ac:spMkLst>
        </pc:spChg>
        <pc:spChg chg="mod">
          <ac:chgData name="Peter de Waard" userId="528f9fde7288bdd1" providerId="LiveId" clId="{FAC93F19-CE96-41ED-BCD5-EDF23C103C1D}" dt="2026-01-25T11:22:03.102" v="943" actId="20577"/>
          <ac:spMkLst>
            <pc:docMk/>
            <pc:sldMk cId="466676448" sldId="268"/>
            <ac:spMk id="8" creationId="{080356D1-8491-4D3F-A23B-9317F31E57FF}"/>
          </ac:spMkLst>
        </pc:spChg>
        <pc:spChg chg="mod">
          <ac:chgData name="Peter de Waard" userId="528f9fde7288bdd1" providerId="LiveId" clId="{FAC93F19-CE96-41ED-BCD5-EDF23C103C1D}" dt="2026-01-25T11:24:46.661" v="992" actId="20577"/>
          <ac:spMkLst>
            <pc:docMk/>
            <pc:sldMk cId="466676448" sldId="268"/>
            <ac:spMk id="9" creationId="{7828BAFF-788B-6FF0-A36A-AC2A8F501E76}"/>
          </ac:spMkLst>
        </pc:spChg>
      </pc:sldChg>
      <pc:sldChg chg="modSp mod">
        <pc:chgData name="Peter de Waard" userId="528f9fde7288bdd1" providerId="LiveId" clId="{FAC93F19-CE96-41ED-BCD5-EDF23C103C1D}" dt="2026-01-25T11:13:39.621" v="782" actId="207"/>
        <pc:sldMkLst>
          <pc:docMk/>
          <pc:sldMk cId="2354895522" sldId="270"/>
        </pc:sldMkLst>
        <pc:spChg chg="mod">
          <ac:chgData name="Peter de Waard" userId="528f9fde7288bdd1" providerId="LiveId" clId="{FAC93F19-CE96-41ED-BCD5-EDF23C103C1D}" dt="2026-01-25T11:05:50.666" v="483"/>
          <ac:spMkLst>
            <pc:docMk/>
            <pc:sldMk cId="2354895522" sldId="270"/>
            <ac:spMk id="3" creationId="{29F1E8A0-6E78-4E03-8B26-96161AB15906}"/>
          </ac:spMkLst>
        </pc:spChg>
        <pc:spChg chg="mod">
          <ac:chgData name="Peter de Waard" userId="528f9fde7288bdd1" providerId="LiveId" clId="{FAC93F19-CE96-41ED-BCD5-EDF23C103C1D}" dt="2026-01-25T11:13:39.621" v="782" actId="207"/>
          <ac:spMkLst>
            <pc:docMk/>
            <pc:sldMk cId="2354895522" sldId="270"/>
            <ac:spMk id="8" creationId="{080356D1-8491-4D3F-A23B-9317F31E57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‹nr.›</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bedoeling is dat de aanwezigen (PELS – inkomend voorzitters) </a:t>
            </a:r>
            <a:r>
              <a:rPr lang="nl-NL" u="sng" dirty="0"/>
              <a:t>zelf ervaren</a:t>
            </a:r>
            <a:r>
              <a:rPr lang="nl-NL" u="none" dirty="0"/>
              <a:t> </a:t>
            </a:r>
            <a:r>
              <a:rPr lang="nl-NL" dirty="0"/>
              <a:t>dat het combineren van alle talenten/netwerken een enorme kracht geven om projecten te realiseren. Vertel nog niet over </a:t>
            </a:r>
            <a:r>
              <a:rPr lang="nl-NL" dirty="0" err="1"/>
              <a:t>Vocational</a:t>
            </a:r>
            <a:r>
              <a:rPr lang="nl-NL" dirty="0"/>
              <a:t> Service e.d. maar ga direct over tot de opdracht.</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08006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reële maatschappelijke behoefte, maar de daadkracht en kunde om van start te gaan ontbreekt. Kan Rotary dit wel invullen? Maar als project om boerderij + organisatie tot stand te brengen, en zelfstandig verder te laten gaan.</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424200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Hou het kort en bondig. Laat de deelnemers met elkaar overleggen, met elkaar nagaan wat nodig is en tot een antwoord komen. Nog niets over het WAT NODIG vertellen, dat moet men zelf uitvinden. Ga nog NIET door naar de volgende slide.</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426101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Antwoord: Hier komen we bij de KERN van Rotary, de combinatie van vele beroepen met alle kennis, ervaring, talenten, netwerken, etc. Dit bijeen brengen in een maatschappelijk project, is </a:t>
            </a:r>
            <a:r>
              <a:rPr lang="nl-NL" dirty="0" err="1"/>
              <a:t>Vocational</a:t>
            </a:r>
            <a:r>
              <a:rPr lang="nl-NL" dirty="0"/>
              <a:t> Service.</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16690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Zomaar een opsomming van benodigde kwaliteiten van de betrokken leden: vele beroepen, kwaliteiten en netwerken. Hoeveel procent hiervan zit niet in één club??</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671178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Maar kunnen we dat ook aan, willen we dat wel ??  Indien nee, hebben we dan wel de juiste leden aangetrokken, zijn we dan wel de naam Rotaryclub waardig. Mag iedereen lid worden? Nee, daar stellen we eisen aan, zie onze eigen clubstatuten (Rotary regels).</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60473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Juist door alle talenten SAMEN te brengen en daadwerkelijk in te zetten voor de maatschappij, kunnen we heel veel aan.</a:t>
            </a:r>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2427413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‹nr.›</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‹nr.›</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‹nr.›</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‹nr.›</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De </a:t>
            </a:r>
            <a:r>
              <a:rPr lang="en-US" sz="4800" b="1" dirty="0" err="1">
                <a:solidFill>
                  <a:schemeClr val="bg1"/>
                </a:solidFill>
                <a:latin typeface="Arial" panose="020B0604020202020204" pitchFamily="34" charset="0"/>
                <a:cs typeface="Arial" panose="020B0604020202020204" pitchFamily="34" charset="0"/>
              </a:rPr>
              <a:t>kracht</a:t>
            </a:r>
            <a:r>
              <a:rPr lang="en-US" sz="4800" b="1" dirty="0">
                <a:solidFill>
                  <a:schemeClr val="bg1"/>
                </a:solidFill>
                <a:latin typeface="Arial" panose="020B0604020202020204" pitchFamily="34" charset="0"/>
                <a:cs typeface="Arial" panose="020B0604020202020204" pitchFamily="34" charset="0"/>
              </a:rPr>
              <a:t> van Rotary</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dirty="0">
              <a:solidFill>
                <a:schemeClr val="bg1"/>
              </a:solidFill>
            </a:endParaRPr>
          </a:p>
        </p:txBody>
      </p:sp>
      <p:pic>
        <p:nvPicPr>
          <p:cNvPr id="5" name="Afbeelding 4" descr="Afbeelding met Lettertype, tekst, Graphics, logo&#10;&#10;Door AI gegenereerde inhoud is mogelijk onjuist.">
            <a:extLst>
              <a:ext uri="{FF2B5EF4-FFF2-40B4-BE49-F238E27FC236}">
                <a16:creationId xmlns:a16="http://schemas.microsoft.com/office/drawing/2014/main" id="{81AD8156-17BF-9D16-308F-886827D65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6047" y="5452717"/>
            <a:ext cx="2241177" cy="862590"/>
          </a:xfrm>
          <a:prstGeom prst="rect">
            <a:avLst/>
          </a:prstGeom>
        </p:spPr>
      </p:pic>
    </p:spTree>
    <p:custDataLst>
      <p:tags r:id="rId1"/>
    </p:custDataLst>
    <p:extLst>
      <p:ext uri="{BB962C8B-B14F-4D97-AF65-F5344CB8AC3E}">
        <p14:creationId xmlns:p14="http://schemas.microsoft.com/office/powerpoint/2010/main" val="428691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261240"/>
          </a:xfrm>
        </p:spPr>
        <p:txBody>
          <a:bodyPr/>
          <a:lstStyle/>
          <a:p>
            <a:pPr lvl="0"/>
            <a:r>
              <a:rPr lang="en-US" dirty="0" err="1"/>
              <a:t>Vraag</a:t>
            </a:r>
            <a:r>
              <a:rPr lang="en-US" dirty="0"/>
              <a:t> B&amp;W:  </a:t>
            </a:r>
            <a:r>
              <a:rPr lang="en-US" i="1" dirty="0" err="1"/>
              <a:t>kan</a:t>
            </a:r>
            <a:r>
              <a:rPr lang="en-US" i="1" dirty="0"/>
              <a:t> rotary </a:t>
            </a:r>
            <a:r>
              <a:rPr lang="en-US" i="1" dirty="0" err="1"/>
              <a:t>helpen</a:t>
            </a:r>
            <a:r>
              <a:rPr lang="en-US" i="1" dirty="0"/>
              <a:t> ?</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1001" y="1702001"/>
            <a:ext cx="11506199" cy="4552206"/>
          </a:xfrm>
        </p:spPr>
        <p:txBody>
          <a:bodyPr>
            <a:normAutofit fontScale="92500" lnSpcReduction="10000"/>
          </a:bodyPr>
          <a:lstStyle/>
          <a:p>
            <a:r>
              <a:rPr lang="en-US" sz="2600" dirty="0">
                <a:solidFill>
                  <a:srgbClr val="15458F"/>
                </a:solidFill>
              </a:rPr>
              <a:t>De </a:t>
            </a:r>
            <a:r>
              <a:rPr lang="en-US" sz="2600" dirty="0" err="1">
                <a:solidFill>
                  <a:srgbClr val="15458F"/>
                </a:solidFill>
              </a:rPr>
              <a:t>zorgverlening</a:t>
            </a:r>
            <a:r>
              <a:rPr lang="en-US" sz="2600" dirty="0">
                <a:solidFill>
                  <a:srgbClr val="15458F"/>
                </a:solidFill>
              </a:rPr>
              <a:t> in het </a:t>
            </a:r>
            <a:r>
              <a:rPr lang="en-US" sz="2600" dirty="0" err="1">
                <a:solidFill>
                  <a:srgbClr val="15458F"/>
                </a:solidFill>
              </a:rPr>
              <a:t>dorp</a:t>
            </a:r>
            <a:r>
              <a:rPr lang="en-US" sz="2600" dirty="0">
                <a:solidFill>
                  <a:srgbClr val="15458F"/>
                </a:solidFill>
              </a:rPr>
              <a:t> is </a:t>
            </a:r>
            <a:r>
              <a:rPr lang="en-US" sz="2600" dirty="0" err="1">
                <a:solidFill>
                  <a:srgbClr val="15458F"/>
                </a:solidFill>
              </a:rPr>
              <a:t>weggevallen</a:t>
            </a:r>
            <a:r>
              <a:rPr lang="en-US" sz="2600" dirty="0">
                <a:solidFill>
                  <a:srgbClr val="15458F"/>
                </a:solidFill>
              </a:rPr>
              <a:t>, de </a:t>
            </a:r>
            <a:r>
              <a:rPr lang="en-US" sz="2600" dirty="0" err="1">
                <a:solidFill>
                  <a:srgbClr val="15458F"/>
                </a:solidFill>
              </a:rPr>
              <a:t>inwoners</a:t>
            </a:r>
            <a:r>
              <a:rPr lang="en-US" sz="2600" dirty="0">
                <a:solidFill>
                  <a:srgbClr val="15458F"/>
                </a:solidFill>
              </a:rPr>
              <a:t> </a:t>
            </a:r>
            <a:r>
              <a:rPr lang="en-US" sz="2600" dirty="0" err="1">
                <a:solidFill>
                  <a:srgbClr val="15458F"/>
                </a:solidFill>
              </a:rPr>
              <a:t>maken</a:t>
            </a:r>
            <a:r>
              <a:rPr lang="en-US" sz="2600" dirty="0">
                <a:solidFill>
                  <a:srgbClr val="15458F"/>
                </a:solidFill>
              </a:rPr>
              <a:t> </a:t>
            </a:r>
            <a:r>
              <a:rPr lang="en-US" sz="2600" dirty="0" err="1">
                <a:solidFill>
                  <a:srgbClr val="15458F"/>
                </a:solidFill>
              </a:rPr>
              <a:t>zich</a:t>
            </a:r>
            <a:r>
              <a:rPr lang="en-US" sz="2600" dirty="0">
                <a:solidFill>
                  <a:srgbClr val="15458F"/>
                </a:solidFill>
              </a:rPr>
              <a:t> </a:t>
            </a:r>
            <a:r>
              <a:rPr lang="en-US" sz="2600" dirty="0" err="1">
                <a:solidFill>
                  <a:srgbClr val="15458F"/>
                </a:solidFill>
              </a:rPr>
              <a:t>ongerust</a:t>
            </a:r>
            <a:br>
              <a:rPr lang="en-US" sz="2600" dirty="0"/>
            </a:br>
            <a:r>
              <a:rPr lang="en-US" sz="2600" dirty="0"/>
              <a:t>	</a:t>
            </a:r>
            <a:r>
              <a:rPr lang="en-US" sz="2600" i="1" dirty="0"/>
              <a:t>de </a:t>
            </a:r>
            <a:r>
              <a:rPr lang="en-US" sz="2600" i="1" dirty="0" err="1"/>
              <a:t>huisarts</a:t>
            </a:r>
            <a:r>
              <a:rPr lang="en-US" sz="2600" i="1" dirty="0"/>
              <a:t> </a:t>
            </a:r>
            <a:r>
              <a:rPr lang="en-US" sz="2600" i="1" dirty="0" err="1"/>
              <a:t>heeft</a:t>
            </a:r>
            <a:r>
              <a:rPr lang="en-US" sz="2600" i="1" dirty="0"/>
              <a:t> </a:t>
            </a:r>
            <a:r>
              <a:rPr lang="en-US" sz="2600" i="1" dirty="0" err="1"/>
              <a:t>onlangs</a:t>
            </a:r>
            <a:r>
              <a:rPr lang="en-US" sz="2600" i="1" dirty="0"/>
              <a:t> de </a:t>
            </a:r>
            <a:r>
              <a:rPr lang="en-US" sz="2600" i="1" dirty="0" err="1"/>
              <a:t>praktijk</a:t>
            </a:r>
            <a:r>
              <a:rPr lang="en-US" sz="2600" i="1" dirty="0"/>
              <a:t> </a:t>
            </a:r>
            <a:r>
              <a:rPr lang="en-US" sz="2600" i="1" dirty="0" err="1"/>
              <a:t>gesloten</a:t>
            </a:r>
            <a:r>
              <a:rPr lang="en-US" sz="2600" i="1" dirty="0"/>
              <a:t> en er is </a:t>
            </a:r>
            <a:r>
              <a:rPr lang="en-US" sz="2600" i="1" dirty="0" err="1"/>
              <a:t>geen</a:t>
            </a:r>
            <a:r>
              <a:rPr lang="en-US" sz="2600" i="1" dirty="0"/>
              <a:t> </a:t>
            </a:r>
            <a:r>
              <a:rPr lang="en-US" sz="2600" i="1" dirty="0" err="1"/>
              <a:t>opvolger</a:t>
            </a:r>
            <a:br>
              <a:rPr lang="en-US" sz="2600" i="1" dirty="0"/>
            </a:br>
            <a:r>
              <a:rPr lang="en-US" sz="2600" i="1" dirty="0"/>
              <a:t> 	voor alle </a:t>
            </a:r>
            <a:r>
              <a:rPr lang="en-US" sz="2600" i="1" dirty="0" err="1"/>
              <a:t>andere</a:t>
            </a:r>
            <a:r>
              <a:rPr lang="en-US" sz="2600" i="1" dirty="0"/>
              <a:t> </a:t>
            </a:r>
            <a:r>
              <a:rPr lang="en-US" sz="2600" i="1" dirty="0" err="1"/>
              <a:t>zorg</a:t>
            </a:r>
            <a:r>
              <a:rPr lang="en-US" sz="2600" i="1" dirty="0"/>
              <a:t> </a:t>
            </a:r>
            <a:r>
              <a:rPr lang="en-US" sz="2600" i="1" dirty="0" err="1"/>
              <a:t>moet</a:t>
            </a:r>
            <a:r>
              <a:rPr lang="en-US" sz="2600" i="1" dirty="0"/>
              <a:t> men (</a:t>
            </a:r>
            <a:r>
              <a:rPr lang="en-US" sz="2600" i="1" dirty="0" err="1"/>
              <a:t>te</a:t>
            </a:r>
            <a:r>
              <a:rPr lang="en-US" sz="2600" i="1" dirty="0"/>
              <a:t>) </a:t>
            </a:r>
            <a:r>
              <a:rPr lang="en-US" sz="2600" i="1" dirty="0" err="1"/>
              <a:t>ver</a:t>
            </a:r>
            <a:r>
              <a:rPr lang="en-US" sz="2600" i="1" dirty="0"/>
              <a:t> </a:t>
            </a:r>
            <a:r>
              <a:rPr lang="en-US" sz="2600" i="1" dirty="0" err="1"/>
              <a:t>reizen</a:t>
            </a:r>
            <a:br>
              <a:rPr lang="en-US" sz="2600" i="1" dirty="0"/>
            </a:br>
            <a:r>
              <a:rPr lang="en-US" sz="2600" i="1" dirty="0"/>
              <a:t> 	</a:t>
            </a:r>
            <a:r>
              <a:rPr lang="en-US" sz="2600" i="1" dirty="0" err="1"/>
              <a:t>actiegroepen</a:t>
            </a:r>
            <a:r>
              <a:rPr lang="en-US" sz="2600" i="1" dirty="0"/>
              <a:t> en </a:t>
            </a:r>
            <a:r>
              <a:rPr lang="en-US" sz="2600" i="1" dirty="0" err="1"/>
              <a:t>politiek</a:t>
            </a:r>
            <a:r>
              <a:rPr lang="en-US" sz="2600" i="1" dirty="0"/>
              <a:t> </a:t>
            </a:r>
            <a:r>
              <a:rPr lang="en-US" sz="2600" i="1" dirty="0" err="1"/>
              <a:t>willen</a:t>
            </a:r>
            <a:r>
              <a:rPr lang="en-US" sz="2600" i="1" dirty="0"/>
              <a:t> </a:t>
            </a:r>
            <a:r>
              <a:rPr lang="en-US" sz="2600" i="1" dirty="0" err="1"/>
              <a:t>graag</a:t>
            </a:r>
            <a:r>
              <a:rPr lang="en-US" sz="2600" i="1" dirty="0"/>
              <a:t> </a:t>
            </a:r>
            <a:r>
              <a:rPr lang="en-US" sz="2600" i="1" dirty="0" err="1"/>
              <a:t>een</a:t>
            </a:r>
            <a:r>
              <a:rPr lang="en-US" sz="2600" i="1" dirty="0"/>
              <a:t> </a:t>
            </a:r>
            <a:r>
              <a:rPr lang="en-US" sz="2600" i="1" dirty="0" err="1"/>
              <a:t>zorgcentrum</a:t>
            </a:r>
            <a:r>
              <a:rPr lang="en-US" sz="2600" i="1" dirty="0"/>
              <a:t> in het </a:t>
            </a:r>
            <a:r>
              <a:rPr lang="en-US" sz="2600" i="1" dirty="0" err="1"/>
              <a:t>dorp</a:t>
            </a:r>
            <a:br>
              <a:rPr lang="en-US" i="1" dirty="0"/>
            </a:br>
            <a:r>
              <a:rPr lang="en-US" sz="1900" i="1" dirty="0"/>
              <a:t> </a:t>
            </a:r>
          </a:p>
          <a:p>
            <a:r>
              <a:rPr lang="en-US" sz="2600" dirty="0" err="1">
                <a:solidFill>
                  <a:srgbClr val="15458F"/>
                </a:solidFill>
              </a:rPr>
              <a:t>Gemeentebestuur</a:t>
            </a:r>
            <a:r>
              <a:rPr lang="en-US" sz="2600" dirty="0">
                <a:solidFill>
                  <a:srgbClr val="15458F"/>
                </a:solidFill>
              </a:rPr>
              <a:t> </a:t>
            </a:r>
            <a:br>
              <a:rPr lang="en-US" sz="2600" dirty="0"/>
            </a:br>
            <a:r>
              <a:rPr lang="en-US" sz="2600" dirty="0"/>
              <a:t>	</a:t>
            </a:r>
            <a:r>
              <a:rPr lang="en-US" sz="2600" i="1" dirty="0" err="1"/>
              <a:t>heeft</a:t>
            </a:r>
            <a:r>
              <a:rPr lang="en-US" sz="2600" i="1" dirty="0"/>
              <a:t> </a:t>
            </a:r>
            <a:r>
              <a:rPr lang="en-US" sz="2600" i="1" dirty="0" err="1"/>
              <a:t>een</a:t>
            </a:r>
            <a:r>
              <a:rPr lang="en-US" sz="2600" i="1" dirty="0"/>
              <a:t> </a:t>
            </a:r>
            <a:r>
              <a:rPr lang="en-US" sz="2600" i="1" dirty="0" err="1"/>
              <a:t>oude</a:t>
            </a:r>
            <a:r>
              <a:rPr lang="en-US" sz="2600" i="1" dirty="0"/>
              <a:t> school </a:t>
            </a:r>
            <a:r>
              <a:rPr lang="en-US" sz="2600" i="1" dirty="0" err="1"/>
              <a:t>beschikbaar</a:t>
            </a:r>
            <a:br>
              <a:rPr lang="en-US" sz="2600" i="1" dirty="0"/>
            </a:br>
            <a:r>
              <a:rPr lang="en-US" sz="2600" i="1" dirty="0"/>
              <a:t>	</a:t>
            </a:r>
            <a:r>
              <a:rPr lang="en-US" sz="2600" i="1" dirty="0" err="1"/>
              <a:t>wil</a:t>
            </a:r>
            <a:r>
              <a:rPr lang="en-US" sz="2600" i="1" dirty="0"/>
              <a:t> </a:t>
            </a:r>
            <a:r>
              <a:rPr lang="en-US" sz="2600" i="1" dirty="0" err="1"/>
              <a:t>een</a:t>
            </a:r>
            <a:r>
              <a:rPr lang="en-US" sz="2600" i="1" dirty="0"/>
              <a:t> </a:t>
            </a:r>
            <a:r>
              <a:rPr lang="en-US" sz="2600" i="1" dirty="0" err="1"/>
              <a:t>eenmalige</a:t>
            </a:r>
            <a:r>
              <a:rPr lang="en-US" sz="2600" i="1" dirty="0"/>
              <a:t> </a:t>
            </a:r>
            <a:r>
              <a:rPr lang="en-US" sz="2600" i="1" dirty="0" err="1"/>
              <a:t>subsidie</a:t>
            </a:r>
            <a:r>
              <a:rPr lang="en-US" sz="2600" i="1" dirty="0"/>
              <a:t> </a:t>
            </a:r>
            <a:r>
              <a:rPr lang="en-US" sz="2600" i="1" dirty="0" err="1"/>
              <a:t>geven</a:t>
            </a:r>
            <a:r>
              <a:rPr lang="en-US" sz="2600" i="1" dirty="0"/>
              <a:t> van € 100.000 voor de </a:t>
            </a:r>
            <a:r>
              <a:rPr lang="en-US" sz="2600" i="1" dirty="0" err="1"/>
              <a:t>verbouwing</a:t>
            </a:r>
            <a:br>
              <a:rPr lang="en-US" sz="2600" i="1" dirty="0"/>
            </a:br>
            <a:r>
              <a:rPr lang="en-US" sz="2600" i="1" dirty="0"/>
              <a:t> 	</a:t>
            </a:r>
            <a:r>
              <a:rPr lang="en-US" sz="2600" i="1" dirty="0" err="1"/>
              <a:t>heeft</a:t>
            </a:r>
            <a:r>
              <a:rPr lang="en-US" sz="2600" i="1" dirty="0"/>
              <a:t> </a:t>
            </a:r>
            <a:r>
              <a:rPr lang="en-US" sz="2600" i="1" dirty="0" err="1"/>
              <a:t>niet</a:t>
            </a:r>
            <a:r>
              <a:rPr lang="en-US" sz="2600" i="1" dirty="0"/>
              <a:t> de </a:t>
            </a:r>
            <a:r>
              <a:rPr lang="en-US" sz="2600" i="1" dirty="0" err="1"/>
              <a:t>capaciteit</a:t>
            </a:r>
            <a:r>
              <a:rPr lang="en-US" sz="2600" i="1" dirty="0"/>
              <a:t> om </a:t>
            </a:r>
            <a:r>
              <a:rPr lang="en-US" sz="2600" i="1" dirty="0" err="1"/>
              <a:t>een</a:t>
            </a:r>
            <a:r>
              <a:rPr lang="en-US" sz="2600" i="1" dirty="0"/>
              <a:t> plan </a:t>
            </a:r>
            <a:r>
              <a:rPr lang="en-US" sz="2600" i="1" dirty="0" err="1"/>
              <a:t>te</a:t>
            </a:r>
            <a:r>
              <a:rPr lang="en-US" sz="2600" i="1" dirty="0"/>
              <a:t> </a:t>
            </a:r>
            <a:r>
              <a:rPr lang="en-US" sz="2600" i="1" dirty="0" err="1"/>
              <a:t>ontwikkelen</a:t>
            </a:r>
            <a:r>
              <a:rPr lang="en-US" sz="2600" i="1" dirty="0"/>
              <a:t> en </a:t>
            </a:r>
            <a:r>
              <a:rPr lang="en-US" sz="2600" i="1" dirty="0" err="1"/>
              <a:t>realiseren</a:t>
            </a:r>
            <a:br>
              <a:rPr lang="en-US" sz="2600" i="1" dirty="0"/>
            </a:br>
            <a:r>
              <a:rPr lang="en-US" sz="2600" i="1" dirty="0"/>
              <a:t>	</a:t>
            </a:r>
            <a:r>
              <a:rPr lang="en-US" sz="2600" i="1" dirty="0" err="1"/>
              <a:t>heeft</a:t>
            </a:r>
            <a:r>
              <a:rPr lang="en-US" sz="2600" i="1" dirty="0"/>
              <a:t> </a:t>
            </a:r>
            <a:r>
              <a:rPr lang="en-US" sz="2600" i="1" dirty="0" err="1"/>
              <a:t>onvoldoende</a:t>
            </a:r>
            <a:r>
              <a:rPr lang="en-US" sz="2600" i="1" dirty="0"/>
              <a:t> </a:t>
            </a:r>
            <a:r>
              <a:rPr lang="en-US" sz="2600" i="1" dirty="0" err="1"/>
              <a:t>middelen</a:t>
            </a:r>
            <a:r>
              <a:rPr lang="en-US" sz="2600" i="1" dirty="0"/>
              <a:t> om </a:t>
            </a:r>
            <a:r>
              <a:rPr lang="en-US" sz="2600" i="1" dirty="0" err="1"/>
              <a:t>daarvoor</a:t>
            </a:r>
            <a:r>
              <a:rPr lang="en-US" sz="2600" i="1" dirty="0"/>
              <a:t> </a:t>
            </a:r>
            <a:r>
              <a:rPr lang="en-US" sz="2600" i="1" dirty="0" err="1"/>
              <a:t>specialisten</a:t>
            </a:r>
            <a:r>
              <a:rPr lang="en-US" sz="2600" i="1" dirty="0"/>
              <a:t> in </a:t>
            </a:r>
            <a:r>
              <a:rPr lang="en-US" sz="2600" i="1" dirty="0" err="1"/>
              <a:t>te</a:t>
            </a:r>
            <a:r>
              <a:rPr lang="en-US" sz="2600" i="1" dirty="0"/>
              <a:t> </a:t>
            </a:r>
            <a:r>
              <a:rPr lang="en-US" sz="2600" i="1" dirty="0" err="1"/>
              <a:t>huren</a:t>
            </a:r>
            <a:br>
              <a:rPr lang="en-US" sz="2600" i="1" dirty="0"/>
            </a:br>
            <a:r>
              <a:rPr lang="en-US" sz="1900" i="1" dirty="0"/>
              <a:t> </a:t>
            </a:r>
          </a:p>
          <a:p>
            <a:r>
              <a:rPr lang="en-US" sz="2600" dirty="0">
                <a:solidFill>
                  <a:srgbClr val="15458F"/>
                </a:solidFill>
              </a:rPr>
              <a:t>De </a:t>
            </a:r>
            <a:r>
              <a:rPr lang="en-US" sz="2600" dirty="0" err="1">
                <a:solidFill>
                  <a:srgbClr val="15458F"/>
                </a:solidFill>
              </a:rPr>
              <a:t>omvang</a:t>
            </a:r>
            <a:r>
              <a:rPr lang="en-US" sz="2600" dirty="0">
                <a:solidFill>
                  <a:srgbClr val="15458F"/>
                </a:solidFill>
              </a:rPr>
              <a:t> </a:t>
            </a:r>
            <a:r>
              <a:rPr lang="en-US" sz="2600" dirty="0" err="1">
                <a:solidFill>
                  <a:srgbClr val="15458F"/>
                </a:solidFill>
              </a:rPr>
              <a:t>biedt</a:t>
            </a:r>
            <a:r>
              <a:rPr lang="en-US" sz="2600" dirty="0">
                <a:solidFill>
                  <a:srgbClr val="15458F"/>
                </a:solidFill>
              </a:rPr>
              <a:t> </a:t>
            </a:r>
            <a:r>
              <a:rPr lang="en-US" sz="2600" dirty="0" err="1">
                <a:solidFill>
                  <a:srgbClr val="15458F"/>
                </a:solidFill>
              </a:rPr>
              <a:t>voldoende</a:t>
            </a:r>
            <a:r>
              <a:rPr lang="en-US" sz="2600" dirty="0">
                <a:solidFill>
                  <a:srgbClr val="15458F"/>
                </a:solidFill>
              </a:rPr>
              <a:t> </a:t>
            </a:r>
            <a:r>
              <a:rPr lang="en-US" sz="2600" dirty="0" err="1">
                <a:solidFill>
                  <a:srgbClr val="15458F"/>
                </a:solidFill>
              </a:rPr>
              <a:t>economische</a:t>
            </a:r>
            <a:r>
              <a:rPr lang="en-US" sz="2600" dirty="0">
                <a:solidFill>
                  <a:srgbClr val="15458F"/>
                </a:solidFill>
              </a:rPr>
              <a:t> basis </a:t>
            </a:r>
            <a:r>
              <a:rPr lang="en-US" sz="2600" dirty="0" err="1">
                <a:solidFill>
                  <a:srgbClr val="15458F"/>
                </a:solidFill>
              </a:rPr>
              <a:t>aan</a:t>
            </a:r>
            <a:r>
              <a:rPr lang="en-US" sz="2600" dirty="0">
                <a:solidFill>
                  <a:srgbClr val="15458F"/>
                </a:solidFill>
              </a:rPr>
              <a:t> </a:t>
            </a:r>
            <a:r>
              <a:rPr lang="en-US" sz="2600" dirty="0" err="1">
                <a:solidFill>
                  <a:srgbClr val="15458F"/>
                </a:solidFill>
              </a:rPr>
              <a:t>zorgverleners</a:t>
            </a:r>
            <a:r>
              <a:rPr lang="en-US" sz="2600" dirty="0">
                <a:solidFill>
                  <a:srgbClr val="15458F"/>
                </a:solidFill>
              </a:rPr>
              <a:t>, maar….</a:t>
            </a:r>
            <a:br>
              <a:rPr lang="en-US" sz="2600" dirty="0"/>
            </a:br>
            <a:r>
              <a:rPr lang="en-US" sz="2600" dirty="0"/>
              <a:t>	</a:t>
            </a:r>
            <a:r>
              <a:rPr lang="en-US" sz="2600" i="1" dirty="0"/>
              <a:t>het (best </a:t>
            </a:r>
            <a:r>
              <a:rPr lang="en-US" sz="2600" i="1" dirty="0" err="1"/>
              <a:t>aantrekkelijke</a:t>
            </a:r>
            <a:r>
              <a:rPr lang="en-US" sz="2600" i="1" dirty="0"/>
              <a:t>) </a:t>
            </a:r>
            <a:r>
              <a:rPr lang="en-US" sz="2600" i="1" dirty="0" err="1"/>
              <a:t>dorp</a:t>
            </a:r>
            <a:r>
              <a:rPr lang="en-US" sz="2600" i="1" dirty="0"/>
              <a:t> is </a:t>
            </a:r>
            <a:r>
              <a:rPr lang="en-US" sz="2600" i="1" dirty="0" err="1"/>
              <a:t>niet</a:t>
            </a:r>
            <a:r>
              <a:rPr lang="en-US" sz="2600" i="1" dirty="0"/>
              <a:t> zo </a:t>
            </a:r>
            <a:r>
              <a:rPr lang="en-US" sz="2600" i="1" dirty="0" err="1"/>
              <a:t>bekend</a:t>
            </a:r>
            <a:r>
              <a:rPr lang="en-US" sz="2600" i="1" dirty="0"/>
              <a:t> </a:t>
            </a:r>
            <a:r>
              <a:rPr lang="en-US" sz="2600" i="1" dirty="0" err="1"/>
              <a:t>buiten</a:t>
            </a:r>
            <a:r>
              <a:rPr lang="en-US" sz="2600" i="1" dirty="0"/>
              <a:t> de regio</a:t>
            </a:r>
            <a:br>
              <a:rPr lang="en-US" sz="2600" i="1" dirty="0"/>
            </a:br>
            <a:r>
              <a:rPr lang="en-US" sz="2600" i="1" dirty="0"/>
              <a:t>	het </a:t>
            </a:r>
            <a:r>
              <a:rPr lang="en-US" sz="2600" i="1" dirty="0" err="1"/>
              <a:t>ontbreekt</a:t>
            </a:r>
            <a:r>
              <a:rPr lang="en-US" sz="2600" i="1" dirty="0"/>
              <a:t> </a:t>
            </a:r>
            <a:r>
              <a:rPr lang="en-US" sz="2600" i="1" dirty="0" err="1"/>
              <a:t>inwoners</a:t>
            </a:r>
            <a:r>
              <a:rPr lang="en-US" sz="2600" i="1" dirty="0"/>
              <a:t> </a:t>
            </a:r>
            <a:r>
              <a:rPr lang="en-US" sz="2600" i="1" dirty="0" err="1"/>
              <a:t>zelf</a:t>
            </a:r>
            <a:r>
              <a:rPr lang="en-US" sz="2600" i="1" dirty="0"/>
              <a:t> </a:t>
            </a:r>
            <a:r>
              <a:rPr lang="en-US" sz="2600" i="1" dirty="0" err="1"/>
              <a:t>aan</a:t>
            </a:r>
            <a:r>
              <a:rPr lang="en-US" sz="2600" i="1" dirty="0"/>
              <a:t> </a:t>
            </a:r>
            <a:r>
              <a:rPr lang="en-US" sz="2600" i="1" dirty="0" err="1"/>
              <a:t>organisatie</a:t>
            </a:r>
            <a:r>
              <a:rPr lang="en-US" sz="2600" i="1" dirty="0"/>
              <a:t> en </a:t>
            </a:r>
            <a:r>
              <a:rPr lang="en-US" sz="2600" i="1" dirty="0" err="1"/>
              <a:t>daadkracht</a:t>
            </a:r>
            <a:endParaRPr lang="en-US" sz="2600" i="1" dirty="0"/>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867684"/>
            <a:ext cx="5537200" cy="5608790"/>
          </a:xfrm>
        </p:spPr>
        <p:txBody>
          <a:bodyPr>
            <a:normAutofit/>
          </a:bodyPr>
          <a:lstStyle/>
          <a:p>
            <a:r>
              <a:rPr lang="en-US" sz="2800" b="1" dirty="0"/>
              <a:t>Vorm 4 </a:t>
            </a:r>
            <a:r>
              <a:rPr lang="en-US" sz="2800" b="1" dirty="0" err="1"/>
              <a:t>groepjes</a:t>
            </a:r>
            <a:endParaRPr lang="en-US" sz="2800" b="1" dirty="0"/>
          </a:p>
          <a:p>
            <a:r>
              <a:rPr lang="en-US" dirty="0"/>
              <a:t>	</a:t>
            </a:r>
            <a:r>
              <a:rPr lang="en-US" i="1" dirty="0"/>
              <a:t>( circa 6-8 </a:t>
            </a:r>
            <a:r>
              <a:rPr lang="en-US" i="1" dirty="0" err="1"/>
              <a:t>personen</a:t>
            </a:r>
            <a:r>
              <a:rPr lang="en-US" i="1" dirty="0"/>
              <a:t>)</a:t>
            </a:r>
            <a:br>
              <a:rPr lang="en-US" i="1" dirty="0"/>
            </a:br>
            <a:endParaRPr lang="en-US" i="1" dirty="0"/>
          </a:p>
          <a:p>
            <a:pPr lvl="1"/>
            <a:r>
              <a:rPr lang="en-US" sz="2400" dirty="0"/>
              <a:t>Wat is er voor </a:t>
            </a:r>
            <a:r>
              <a:rPr lang="en-US" sz="2400" dirty="0" err="1"/>
              <a:t>nodig</a:t>
            </a:r>
            <a:r>
              <a:rPr lang="en-US" sz="2400" dirty="0"/>
              <a:t>?</a:t>
            </a:r>
          </a:p>
          <a:p>
            <a:pPr lvl="1"/>
            <a:r>
              <a:rPr lang="en-US" sz="2400" dirty="0" err="1"/>
              <a:t>Hebben</a:t>
            </a:r>
            <a:r>
              <a:rPr lang="en-US" sz="2400" dirty="0"/>
              <a:t> we </a:t>
            </a:r>
            <a:r>
              <a:rPr lang="en-US" sz="2400" dirty="0" err="1"/>
              <a:t>dat</a:t>
            </a:r>
            <a:r>
              <a:rPr lang="en-US" sz="2400" dirty="0"/>
              <a:t> </a:t>
            </a:r>
            <a:r>
              <a:rPr lang="en-US" sz="2400" dirty="0" err="1"/>
              <a:t>beschikbaar</a:t>
            </a:r>
            <a:r>
              <a:rPr lang="en-US" sz="2400" dirty="0"/>
              <a:t>?</a:t>
            </a:r>
          </a:p>
          <a:p>
            <a:pPr lvl="1"/>
            <a:r>
              <a:rPr lang="en-US" sz="2400" dirty="0"/>
              <a:t>Kan </a:t>
            </a:r>
            <a:r>
              <a:rPr lang="en-US" sz="2400" dirty="0" err="1"/>
              <a:t>dat</a:t>
            </a:r>
            <a:r>
              <a:rPr lang="en-US" sz="2400" dirty="0"/>
              <a:t> </a:t>
            </a:r>
            <a:r>
              <a:rPr lang="en-US" sz="2400" dirty="0" err="1"/>
              <a:t>ook</a:t>
            </a:r>
            <a:r>
              <a:rPr lang="en-US" sz="2400" dirty="0"/>
              <a:t> </a:t>
            </a:r>
            <a:r>
              <a:rPr lang="en-US" sz="2400" dirty="0" err="1"/>
              <a:t>worden</a:t>
            </a:r>
            <a:r>
              <a:rPr lang="en-US" sz="2400" dirty="0"/>
              <a:t> </a:t>
            </a:r>
            <a:r>
              <a:rPr lang="en-US" sz="2400" dirty="0" err="1"/>
              <a:t>ingezet</a:t>
            </a:r>
            <a:r>
              <a:rPr lang="en-US" sz="2400" dirty="0"/>
              <a:t>?</a:t>
            </a:r>
          </a:p>
          <a:p>
            <a:pPr lvl="1"/>
            <a:r>
              <a:rPr lang="en-US" sz="2400" dirty="0"/>
              <a:t>Wat </a:t>
            </a:r>
            <a:r>
              <a:rPr lang="en-US" sz="2400" dirty="0" err="1"/>
              <a:t>antwoordt</a:t>
            </a:r>
            <a:r>
              <a:rPr lang="en-US" sz="2400" dirty="0"/>
              <a:t> Rotary </a:t>
            </a:r>
            <a:r>
              <a:rPr lang="en-US" sz="2400" dirty="0" err="1"/>
              <a:t>aan</a:t>
            </a:r>
            <a:r>
              <a:rPr lang="en-US" sz="2400" dirty="0"/>
              <a:t> B&amp;W?</a:t>
            </a:r>
          </a:p>
          <a:p>
            <a:pPr marL="58737" lvl="1" indent="0">
              <a:buNone/>
            </a:pPr>
            <a:endParaRPr lang="en-US" sz="2400" b="1" i="1" dirty="0">
              <a:solidFill>
                <a:srgbClr val="16468F"/>
              </a:solidFill>
            </a:endParaRPr>
          </a:p>
          <a:p>
            <a:pPr marL="58737" lvl="1" indent="0">
              <a:buNone/>
            </a:pPr>
            <a:r>
              <a:rPr lang="en-US" sz="2400" b="1" i="1" dirty="0">
                <a:solidFill>
                  <a:srgbClr val="16468F"/>
                </a:solidFill>
              </a:rPr>
              <a:t>Werk </a:t>
            </a:r>
            <a:r>
              <a:rPr lang="en-US" sz="2400" b="1" i="1" dirty="0" err="1">
                <a:solidFill>
                  <a:srgbClr val="16468F"/>
                </a:solidFill>
              </a:rPr>
              <a:t>dit</a:t>
            </a:r>
            <a:r>
              <a:rPr lang="en-US" sz="2400" b="1" i="1" dirty="0">
                <a:solidFill>
                  <a:srgbClr val="16468F"/>
                </a:solidFill>
              </a:rPr>
              <a:t> in 12 </a:t>
            </a:r>
            <a:r>
              <a:rPr lang="en-US" sz="2400" b="1" i="1" dirty="0" err="1">
                <a:solidFill>
                  <a:srgbClr val="16468F"/>
                </a:solidFill>
              </a:rPr>
              <a:t>minuten</a:t>
            </a:r>
            <a:r>
              <a:rPr lang="en-US" sz="2400" b="1" i="1" dirty="0">
                <a:solidFill>
                  <a:srgbClr val="16468F"/>
                </a:solidFill>
              </a:rPr>
              <a:t> per </a:t>
            </a:r>
            <a:r>
              <a:rPr lang="en-US" sz="2400" b="1" i="1" dirty="0" err="1">
                <a:solidFill>
                  <a:srgbClr val="16468F"/>
                </a:solidFill>
              </a:rPr>
              <a:t>groep</a:t>
            </a:r>
            <a:r>
              <a:rPr lang="en-US" sz="2400" b="1" i="1" dirty="0">
                <a:solidFill>
                  <a:srgbClr val="16468F"/>
                </a:solidFill>
              </a:rPr>
              <a:t> uit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885372" y="2174195"/>
            <a:ext cx="4006669" cy="1135062"/>
          </a:xfrm>
        </p:spPr>
        <p:txBody>
          <a:bodyPr/>
          <a:lstStyle/>
          <a:p>
            <a:pPr lvl="0"/>
            <a:r>
              <a:rPr lang="en-US" sz="3200" cap="none" dirty="0"/>
              <a:t>Kan de </a:t>
            </a:r>
            <a:r>
              <a:rPr lang="en-US" sz="3200" cap="none" dirty="0" err="1"/>
              <a:t>Rotaryclub</a:t>
            </a:r>
            <a:r>
              <a:rPr lang="en-US" sz="3200" cap="none" dirty="0"/>
              <a:t> de </a:t>
            </a:r>
            <a:r>
              <a:rPr lang="en-US" sz="3200" cap="none" dirty="0" err="1"/>
              <a:t>realisatie</a:t>
            </a:r>
            <a:r>
              <a:rPr lang="en-US" sz="3200" cap="none" dirty="0"/>
              <a:t> </a:t>
            </a:r>
            <a:r>
              <a:rPr lang="en-US" sz="3200" cap="none" dirty="0" err="1"/>
              <a:t>aan</a:t>
            </a:r>
            <a:r>
              <a:rPr lang="en-US" sz="3200" cap="none" dirty="0"/>
              <a:t>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E978-E699-3C59-0FBA-D42C8DB344BC}"/>
            </a:ext>
          </a:extLst>
        </p:cNvPr>
        <p:cNvGrpSpPr/>
        <p:nvPr/>
      </p:nvGrpSpPr>
      <p:grpSpPr>
        <a:xfrm>
          <a:off x="0" y="0"/>
          <a:ext cx="0" cy="0"/>
          <a:chOff x="0" y="0"/>
          <a:chExt cx="0" cy="0"/>
        </a:xfrm>
      </p:grpSpPr>
      <p:pic>
        <p:nvPicPr>
          <p:cNvPr id="1026" name="Picture 2" descr="Kinderboerderij Geldrop | Visit Geldrop-Mierlo">
            <a:extLst>
              <a:ext uri="{FF2B5EF4-FFF2-40B4-BE49-F238E27FC236}">
                <a16:creationId xmlns:a16="http://schemas.microsoft.com/office/drawing/2014/main" id="{CBB045FB-03C8-99C0-0F95-3E455FAAB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086" b="9645"/>
          <a:stretch>
            <a:fillRect/>
          </a:stretch>
        </p:blipFill>
        <p:spPr bwMode="auto">
          <a:xfrm>
            <a:off x="20" y="10"/>
            <a:ext cx="12191980" cy="685799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rgbClr val="FFFFFF"/>
          </a:solidFill>
        </p:spPr>
      </p:pic>
      <p:sp>
        <p:nvSpPr>
          <p:cNvPr id="3" name="Tekstvak 2">
            <a:extLst>
              <a:ext uri="{FF2B5EF4-FFF2-40B4-BE49-F238E27FC236}">
                <a16:creationId xmlns:a16="http://schemas.microsoft.com/office/drawing/2014/main" id="{7031799E-E181-C741-2E4A-5522D065B197}"/>
              </a:ext>
            </a:extLst>
          </p:cNvPr>
          <p:cNvSpPr txBox="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vert="horz" wrap="square" lIns="91440" tIns="0" rIns="91440" bIns="1371600" rtlCol="0" anchor="b">
            <a:normAutofit/>
          </a:bodyPr>
          <a:lstStyle/>
          <a:p>
            <a:pPr marL="457200">
              <a:lnSpc>
                <a:spcPct val="90000"/>
              </a:lnSpc>
              <a:spcBef>
                <a:spcPts val="1000"/>
              </a:spcBef>
            </a:pPr>
            <a:endParaRPr lang="en-US" sz="3600" b="1" kern="1200" cap="all" baseline="0" dirty="0">
              <a:solidFill>
                <a:schemeClr val="bg1"/>
              </a:solidFill>
              <a:latin typeface="+mj-lt"/>
              <a:ea typeface="+mn-ea"/>
              <a:cs typeface="+mn-cs"/>
            </a:endParaRPr>
          </a:p>
          <a:p>
            <a:pPr marL="457200">
              <a:lnSpc>
                <a:spcPct val="90000"/>
              </a:lnSpc>
              <a:spcBef>
                <a:spcPts val="1000"/>
              </a:spcBef>
            </a:pPr>
            <a:r>
              <a:rPr lang="en-US" sz="3600" b="1" kern="1200" cap="all" baseline="0" dirty="0">
                <a:solidFill>
                  <a:schemeClr val="bg1"/>
                </a:solidFill>
                <a:latin typeface="+mj-lt"/>
                <a:ea typeface="+mn-ea"/>
                <a:cs typeface="+mn-cs"/>
              </a:rPr>
              <a:t>Wat is </a:t>
            </a:r>
            <a:r>
              <a:rPr lang="en-US" sz="3600" b="1" kern="1200" cap="all" baseline="0" dirty="0" err="1">
                <a:solidFill>
                  <a:schemeClr val="bg1"/>
                </a:solidFill>
                <a:latin typeface="+mj-lt"/>
                <a:ea typeface="+mn-ea"/>
                <a:cs typeface="+mn-cs"/>
              </a:rPr>
              <a:t>nodig</a:t>
            </a:r>
            <a:r>
              <a:rPr lang="en-US" sz="3600" b="1" kern="1200" cap="all" baseline="0" dirty="0">
                <a:solidFill>
                  <a:schemeClr val="bg1"/>
                </a:solidFill>
                <a:latin typeface="+mj-lt"/>
                <a:ea typeface="+mn-ea"/>
                <a:cs typeface="+mn-cs"/>
              </a:rPr>
              <a:t>?</a:t>
            </a:r>
          </a:p>
          <a:p>
            <a:pPr marL="457200">
              <a:lnSpc>
                <a:spcPct val="90000"/>
              </a:lnSpc>
              <a:spcBef>
                <a:spcPts val="1000"/>
              </a:spcBef>
            </a:pPr>
            <a:endParaRPr lang="en-US" sz="3600" b="1" kern="1200" cap="all" baseline="0" dirty="0">
              <a:solidFill>
                <a:schemeClr val="bg1"/>
              </a:solidFill>
              <a:latin typeface="+mj-lt"/>
              <a:ea typeface="+mn-ea"/>
              <a:cs typeface="+mn-cs"/>
            </a:endParaRPr>
          </a:p>
          <a:p>
            <a:pPr marL="1028700" indent="-571500">
              <a:lnSpc>
                <a:spcPct val="90000"/>
              </a:lnSpc>
              <a:spcBef>
                <a:spcPts val="1000"/>
              </a:spcBef>
              <a:buFont typeface="Arial" panose="020B0604020202020204" pitchFamily="34" charset="0"/>
              <a:buChar char="•"/>
            </a:pPr>
            <a:r>
              <a:rPr lang="en-US" sz="3200" b="1" kern="1200" baseline="0" dirty="0">
                <a:solidFill>
                  <a:schemeClr val="bg1"/>
                </a:solidFill>
                <a:latin typeface="+mj-lt"/>
                <a:ea typeface="+mn-ea"/>
                <a:cs typeface="+mn-cs"/>
              </a:rPr>
              <a:t>Kennis en </a:t>
            </a:r>
            <a:r>
              <a:rPr lang="en-US" sz="3200" b="1" kern="1200" baseline="0" dirty="0" err="1">
                <a:solidFill>
                  <a:schemeClr val="bg1"/>
                </a:solidFill>
                <a:latin typeface="+mj-lt"/>
                <a:ea typeface="+mn-ea"/>
                <a:cs typeface="+mn-cs"/>
              </a:rPr>
              <a:t>ervaring</a:t>
            </a:r>
            <a:br>
              <a:rPr lang="en-US" sz="3200" b="1" kern="1200" baseline="0" dirty="0">
                <a:solidFill>
                  <a:schemeClr val="bg1"/>
                </a:solidFill>
                <a:latin typeface="+mj-lt"/>
                <a:ea typeface="+mn-ea"/>
                <a:cs typeface="+mn-cs"/>
              </a:rPr>
            </a:br>
            <a:endParaRPr lang="en-US" sz="3200" b="1" kern="1200" baseline="0" dirty="0">
              <a:solidFill>
                <a:schemeClr val="bg1"/>
              </a:solidFill>
              <a:latin typeface="+mj-lt"/>
              <a:ea typeface="+mn-ea"/>
              <a:cs typeface="+mn-cs"/>
            </a:endParaRPr>
          </a:p>
          <a:p>
            <a:pPr marL="1028700" indent="-571500">
              <a:lnSpc>
                <a:spcPct val="90000"/>
              </a:lnSpc>
              <a:spcBef>
                <a:spcPts val="1000"/>
              </a:spcBef>
              <a:buFont typeface="Arial" panose="020B0604020202020204" pitchFamily="34" charset="0"/>
              <a:buChar char="•"/>
            </a:pPr>
            <a:r>
              <a:rPr lang="en-US" sz="3200" b="1" kern="1200" baseline="0" dirty="0">
                <a:solidFill>
                  <a:schemeClr val="bg1"/>
                </a:solidFill>
                <a:latin typeface="+mj-lt"/>
                <a:ea typeface="+mn-ea"/>
                <a:cs typeface="+mn-cs"/>
              </a:rPr>
              <a:t>Speciale </a:t>
            </a:r>
            <a:r>
              <a:rPr lang="en-US" sz="3200" b="1" kern="1200" baseline="0" dirty="0" err="1">
                <a:solidFill>
                  <a:schemeClr val="bg1"/>
                </a:solidFill>
                <a:latin typeface="+mj-lt"/>
                <a:ea typeface="+mn-ea"/>
                <a:cs typeface="+mn-cs"/>
              </a:rPr>
              <a:t>kwaliteiten</a:t>
            </a:r>
            <a:br>
              <a:rPr lang="en-US" sz="3200" b="1" kern="1200" baseline="0" dirty="0">
                <a:solidFill>
                  <a:schemeClr val="bg1"/>
                </a:solidFill>
                <a:latin typeface="+mj-lt"/>
                <a:ea typeface="+mn-ea"/>
                <a:cs typeface="+mn-cs"/>
              </a:rPr>
            </a:br>
            <a:endParaRPr lang="en-US" sz="3200" b="1" kern="1200" baseline="0" dirty="0">
              <a:solidFill>
                <a:schemeClr val="bg1"/>
              </a:solidFill>
              <a:latin typeface="+mj-lt"/>
              <a:ea typeface="+mn-ea"/>
              <a:cs typeface="+mn-cs"/>
            </a:endParaRPr>
          </a:p>
          <a:p>
            <a:pPr marL="1028700" indent="-571500">
              <a:lnSpc>
                <a:spcPct val="90000"/>
              </a:lnSpc>
              <a:spcBef>
                <a:spcPts val="1000"/>
              </a:spcBef>
              <a:buFont typeface="Arial" panose="020B0604020202020204" pitchFamily="34" charset="0"/>
              <a:buChar char="•"/>
            </a:pPr>
            <a:r>
              <a:rPr lang="en-US" sz="3200" b="1" kern="1200" baseline="0" dirty="0" err="1">
                <a:solidFill>
                  <a:schemeClr val="bg1"/>
                </a:solidFill>
                <a:latin typeface="+mj-lt"/>
                <a:ea typeface="+mn-ea"/>
                <a:cs typeface="+mn-cs"/>
              </a:rPr>
              <a:t>Relevante</a:t>
            </a:r>
            <a:r>
              <a:rPr lang="en-US" sz="3200" b="1" kern="1200" baseline="0" dirty="0">
                <a:solidFill>
                  <a:schemeClr val="bg1"/>
                </a:solidFill>
                <a:latin typeface="+mj-lt"/>
                <a:ea typeface="+mn-ea"/>
                <a:cs typeface="+mn-cs"/>
              </a:rPr>
              <a:t> </a:t>
            </a:r>
            <a:r>
              <a:rPr lang="en-US" sz="3200" b="1" kern="1200" baseline="0" dirty="0" err="1">
                <a:solidFill>
                  <a:schemeClr val="bg1"/>
                </a:solidFill>
                <a:latin typeface="+mj-lt"/>
                <a:ea typeface="+mn-ea"/>
                <a:cs typeface="+mn-cs"/>
              </a:rPr>
              <a:t>netwerken</a:t>
            </a:r>
            <a:br>
              <a:rPr lang="en-US" sz="3200" b="1" kern="1200" baseline="0" dirty="0">
                <a:solidFill>
                  <a:schemeClr val="bg1"/>
                </a:solidFill>
                <a:latin typeface="+mj-lt"/>
                <a:ea typeface="+mn-ea"/>
                <a:cs typeface="+mn-cs"/>
              </a:rPr>
            </a:br>
            <a:endParaRPr lang="en-US" sz="3200" b="1" kern="1200" baseline="0" dirty="0">
              <a:solidFill>
                <a:schemeClr val="bg1"/>
              </a:solidFill>
              <a:latin typeface="+mj-lt"/>
              <a:ea typeface="+mn-ea"/>
              <a:cs typeface="+mn-cs"/>
            </a:endParaRPr>
          </a:p>
          <a:p>
            <a:pPr marL="1028700" indent="-571500">
              <a:lnSpc>
                <a:spcPct val="90000"/>
              </a:lnSpc>
              <a:spcBef>
                <a:spcPts val="1000"/>
              </a:spcBef>
              <a:buFont typeface="Arial" panose="020B0604020202020204" pitchFamily="34" charset="0"/>
              <a:buChar char="•"/>
            </a:pPr>
            <a:r>
              <a:rPr lang="en-US" sz="3200" b="1" kern="1200" baseline="0" dirty="0" err="1">
                <a:solidFill>
                  <a:schemeClr val="bg1"/>
                </a:solidFill>
                <a:latin typeface="+mj-lt"/>
                <a:ea typeface="+mn-ea"/>
                <a:cs typeface="+mn-cs"/>
              </a:rPr>
              <a:t>Leiderschap</a:t>
            </a:r>
            <a:r>
              <a:rPr lang="en-US" sz="3200" b="1" kern="1200" baseline="0" dirty="0">
                <a:solidFill>
                  <a:schemeClr val="bg1"/>
                </a:solidFill>
                <a:latin typeface="+mj-lt"/>
                <a:ea typeface="+mn-ea"/>
                <a:cs typeface="+mn-cs"/>
              </a:rPr>
              <a:t> / </a:t>
            </a:r>
            <a:r>
              <a:rPr lang="en-US" sz="3200" b="1" kern="1200" baseline="0" dirty="0" err="1">
                <a:solidFill>
                  <a:schemeClr val="bg1"/>
                </a:solidFill>
                <a:latin typeface="+mj-lt"/>
                <a:ea typeface="+mn-ea"/>
                <a:cs typeface="+mn-cs"/>
              </a:rPr>
              <a:t>daadkracht</a:t>
            </a:r>
            <a:endParaRPr lang="en-US" sz="3200" b="1" kern="1200" baseline="0" dirty="0">
              <a:solidFill>
                <a:schemeClr val="bg1"/>
              </a:solidFill>
              <a:latin typeface="+mj-lt"/>
              <a:ea typeface="+mn-ea"/>
              <a:cs typeface="+mn-cs"/>
            </a:endParaRPr>
          </a:p>
        </p:txBody>
      </p:sp>
      <p:sp>
        <p:nvSpPr>
          <p:cNvPr id="2" name="Slide Number Placeholder 1">
            <a:extLst>
              <a:ext uri="{FF2B5EF4-FFF2-40B4-BE49-F238E27FC236}">
                <a16:creationId xmlns:a16="http://schemas.microsoft.com/office/drawing/2014/main" id="{7039B592-4A8D-F452-2886-6B050360826D}"/>
              </a:ext>
            </a:extLst>
          </p:cNvPr>
          <p:cNvSpPr>
            <a:spLocks noGrp="1"/>
          </p:cNvSpPr>
          <p:nvPr>
            <p:ph type="sldNum" sz="quarter" idx="12"/>
          </p:nvPr>
        </p:nvSpPr>
        <p:spPr>
          <a:xfrm>
            <a:off x="11650133" y="115570"/>
            <a:ext cx="423334" cy="365125"/>
          </a:xfrm>
        </p:spPr>
        <p:txBody>
          <a:bodyPr vert="horz" lIns="91440" tIns="45720" rIns="91440" bIns="45720" rtlCol="0" anchor="ctr">
            <a:normAutofit/>
          </a:bodyPr>
          <a:lstStyle/>
          <a:p>
            <a:pPr>
              <a:spcAft>
                <a:spcPts val="600"/>
              </a:spcAft>
            </a:pPr>
            <a:fld id="{97A94E25-127B-4C48-AF96-44BA7B823777}" type="slidenum">
              <a:rPr lang="en-US" smtClean="0"/>
              <a:pPr>
                <a:spcAft>
                  <a:spcPts val="600"/>
                </a:spcAft>
              </a:pPr>
              <a:t>4</a:t>
            </a:fld>
            <a:endParaRPr lang="en-US"/>
          </a:p>
        </p:txBody>
      </p:sp>
    </p:spTree>
    <p:custDataLst>
      <p:tags r:id="rId1"/>
    </p:custDataLst>
    <p:extLst>
      <p:ext uri="{BB962C8B-B14F-4D97-AF65-F5344CB8AC3E}">
        <p14:creationId xmlns:p14="http://schemas.microsoft.com/office/powerpoint/2010/main" val="393523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Kennis	      talent		</a:t>
            </a:r>
            <a:r>
              <a:rPr lang="en-US" dirty="0" err="1"/>
              <a:t>netwerk</a:t>
            </a:r>
            <a:endParaRPr lang="en-US" dirty="0"/>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381000" y="1953807"/>
            <a:ext cx="2864225" cy="4312521"/>
          </a:xfrm>
        </p:spPr>
        <p:txBody>
          <a:bodyPr>
            <a:normAutofit/>
          </a:bodyPr>
          <a:lstStyle/>
          <a:p>
            <a:r>
              <a:rPr lang="en-US" dirty="0" err="1"/>
              <a:t>Huisarts</a:t>
            </a:r>
            <a:endParaRPr lang="en-US" dirty="0"/>
          </a:p>
          <a:p>
            <a:r>
              <a:rPr lang="en-US" dirty="0"/>
              <a:t>(</a:t>
            </a:r>
            <a:r>
              <a:rPr lang="en-US" dirty="0" err="1"/>
              <a:t>Ouderen</a:t>
            </a:r>
            <a:r>
              <a:rPr lang="en-US" dirty="0"/>
              <a:t>)</a:t>
            </a:r>
            <a:r>
              <a:rPr lang="en-US" dirty="0" err="1"/>
              <a:t>zorg</a:t>
            </a:r>
            <a:endParaRPr lang="en-US" dirty="0"/>
          </a:p>
          <a:p>
            <a:r>
              <a:rPr lang="en-US" dirty="0" err="1"/>
              <a:t>Projectleider</a:t>
            </a:r>
            <a:endParaRPr lang="en-US" dirty="0"/>
          </a:p>
          <a:p>
            <a:r>
              <a:rPr lang="en-US" dirty="0" err="1"/>
              <a:t>Aannemer</a:t>
            </a:r>
            <a:endParaRPr lang="en-US" dirty="0"/>
          </a:p>
          <a:p>
            <a:r>
              <a:rPr lang="en-US" dirty="0"/>
              <a:t>Jurist</a:t>
            </a:r>
          </a:p>
          <a:p>
            <a:r>
              <a:rPr lang="en-US" dirty="0" err="1"/>
              <a:t>Notaris</a:t>
            </a:r>
            <a:endParaRPr lang="en-US" dirty="0"/>
          </a:p>
          <a:p>
            <a:r>
              <a:rPr lang="en-US" dirty="0" err="1"/>
              <a:t>Financieel</a:t>
            </a:r>
            <a:endParaRPr lang="en-US" dirty="0"/>
          </a:p>
          <a:p>
            <a:r>
              <a:rPr lang="en-US" dirty="0"/>
              <a:t>Communicatie</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6" name="Tekstvak 5">
            <a:extLst>
              <a:ext uri="{FF2B5EF4-FFF2-40B4-BE49-F238E27FC236}">
                <a16:creationId xmlns:a16="http://schemas.microsoft.com/office/drawing/2014/main" id="{079916A6-1249-9FD9-6A95-334767E5560E}"/>
              </a:ext>
            </a:extLst>
          </p:cNvPr>
          <p:cNvSpPr txBox="1"/>
          <p:nvPr/>
        </p:nvSpPr>
        <p:spPr>
          <a:xfrm>
            <a:off x="4087905" y="1953807"/>
            <a:ext cx="2770096" cy="4524315"/>
          </a:xfrm>
          <a:prstGeom prst="rect">
            <a:avLst/>
          </a:prstGeom>
          <a:noFill/>
        </p:spPr>
        <p:txBody>
          <a:bodyPr wrap="square">
            <a:spAutoFit/>
          </a:bodyPr>
          <a:lstStyle/>
          <a:p>
            <a:pPr marL="342900" indent="-342900">
              <a:buFont typeface="Arial" panose="020B0604020202020204" pitchFamily="34" charset="0"/>
              <a:buChar char="•"/>
            </a:pPr>
            <a:r>
              <a:rPr lang="en-US" sz="2400" dirty="0" err="1"/>
              <a:t>Organiseren</a:t>
            </a:r>
            <a:endParaRPr lang="en-US" sz="2400" dirty="0"/>
          </a:p>
          <a:p>
            <a:pPr marL="342900" indent="-342900">
              <a:buFont typeface="Arial" panose="020B0604020202020204" pitchFamily="34" charset="0"/>
              <a:buChar char="•"/>
            </a:pPr>
            <a:r>
              <a:rPr lang="en-US" sz="2400" dirty="0" err="1"/>
              <a:t>Plannen</a:t>
            </a:r>
            <a:endParaRPr lang="en-US" sz="2400" dirty="0"/>
          </a:p>
          <a:p>
            <a:pPr marL="342900" indent="-342900">
              <a:buFont typeface="Arial" panose="020B0604020202020204" pitchFamily="34" charset="0"/>
              <a:buChar char="•"/>
            </a:pPr>
            <a:r>
              <a:rPr lang="en-US" sz="2400" dirty="0" err="1"/>
              <a:t>Vergunningen</a:t>
            </a:r>
            <a:r>
              <a:rPr lang="en-US" sz="2400" dirty="0"/>
              <a:t> </a:t>
            </a:r>
            <a:r>
              <a:rPr lang="en-US" sz="2400" dirty="0" err="1"/>
              <a:t>aanvragen</a:t>
            </a:r>
            <a:endParaRPr lang="en-US" sz="2400" dirty="0"/>
          </a:p>
          <a:p>
            <a:pPr marL="342900" indent="-342900">
              <a:buFont typeface="Arial" panose="020B0604020202020204" pitchFamily="34" charset="0"/>
              <a:buChar char="•"/>
            </a:pPr>
            <a:r>
              <a:rPr lang="en-US" sz="2400" dirty="0" err="1"/>
              <a:t>Verbouwen</a:t>
            </a:r>
            <a:endParaRPr lang="en-US" sz="2400" dirty="0"/>
          </a:p>
          <a:p>
            <a:pPr marL="342900" indent="-342900">
              <a:buFont typeface="Arial" panose="020B0604020202020204" pitchFamily="34" charset="0"/>
              <a:buChar char="•"/>
            </a:pPr>
            <a:r>
              <a:rPr lang="en-US" sz="2400" dirty="0" err="1"/>
              <a:t>Verhuren</a:t>
            </a:r>
            <a:endParaRPr lang="en-US" sz="2400" dirty="0"/>
          </a:p>
          <a:p>
            <a:pPr marL="342900" indent="-342900">
              <a:buFont typeface="Arial" panose="020B0604020202020204" pitchFamily="34" charset="0"/>
              <a:buChar char="•"/>
            </a:pPr>
            <a:r>
              <a:rPr lang="en-US" sz="2400" dirty="0" err="1"/>
              <a:t>Besturen</a:t>
            </a:r>
            <a:endParaRPr lang="en-US" sz="2400" dirty="0"/>
          </a:p>
          <a:p>
            <a:pPr marL="342900" indent="-342900">
              <a:buFont typeface="Arial" panose="020B0604020202020204" pitchFamily="34" charset="0"/>
              <a:buChar char="•"/>
            </a:pPr>
            <a:r>
              <a:rPr lang="en-US" sz="2400" dirty="0"/>
              <a:t>PR </a:t>
            </a:r>
            <a:r>
              <a:rPr lang="en-US" sz="2400" dirty="0" err="1"/>
              <a:t>verzorgen</a:t>
            </a:r>
            <a:endParaRPr lang="en-US" sz="2400" dirty="0"/>
          </a:p>
          <a:p>
            <a:pPr marL="342900" indent="-342900">
              <a:buFont typeface="Arial" panose="020B0604020202020204" pitchFamily="34" charset="0"/>
              <a:buChar char="•"/>
            </a:pPr>
            <a:r>
              <a:rPr lang="en-US" sz="2400" dirty="0"/>
              <a:t>Sponsoring </a:t>
            </a:r>
            <a:r>
              <a:rPr lang="en-US" sz="2400" dirty="0" err="1"/>
              <a:t>werven</a:t>
            </a:r>
            <a:endParaRPr lang="en-US" sz="2400" dirty="0"/>
          </a:p>
          <a:p>
            <a:br>
              <a:rPr lang="en-US" sz="2400" dirty="0"/>
            </a:br>
            <a:endParaRPr lang="en-US" sz="2400" dirty="0"/>
          </a:p>
        </p:txBody>
      </p:sp>
      <p:sp>
        <p:nvSpPr>
          <p:cNvPr id="9" name="Tekstvak 8">
            <a:extLst>
              <a:ext uri="{FF2B5EF4-FFF2-40B4-BE49-F238E27FC236}">
                <a16:creationId xmlns:a16="http://schemas.microsoft.com/office/drawing/2014/main" id="{7828BAFF-788B-6FF0-A36A-AC2A8F501E76}"/>
              </a:ext>
            </a:extLst>
          </p:cNvPr>
          <p:cNvSpPr txBox="1"/>
          <p:nvPr/>
        </p:nvSpPr>
        <p:spPr>
          <a:xfrm>
            <a:off x="7700681" y="1953807"/>
            <a:ext cx="3012143" cy="3046988"/>
          </a:xfrm>
          <a:prstGeom prst="rect">
            <a:avLst/>
          </a:prstGeom>
          <a:noFill/>
        </p:spPr>
        <p:txBody>
          <a:bodyPr wrap="square">
            <a:spAutoFit/>
          </a:bodyPr>
          <a:lstStyle/>
          <a:p>
            <a:pPr marL="285750" indent="-285750">
              <a:buFont typeface="Arial" panose="020B0604020202020204" pitchFamily="34" charset="0"/>
              <a:buChar char="•"/>
            </a:pPr>
            <a:r>
              <a:rPr lang="en-US" sz="2400" dirty="0" err="1"/>
              <a:t>Politiek</a:t>
            </a:r>
            <a:endParaRPr lang="en-US" sz="2400" dirty="0"/>
          </a:p>
          <a:p>
            <a:pPr marL="285750" indent="-285750">
              <a:buFont typeface="Arial" panose="020B0604020202020204" pitchFamily="34" charset="0"/>
              <a:buChar char="•"/>
            </a:pPr>
            <a:r>
              <a:rPr lang="en-US" sz="2400" dirty="0"/>
              <a:t>Zorg</a:t>
            </a:r>
          </a:p>
          <a:p>
            <a:pPr marL="285750" indent="-285750">
              <a:buFont typeface="Arial" panose="020B0604020202020204" pitchFamily="34" charset="0"/>
              <a:buChar char="•"/>
            </a:pPr>
            <a:r>
              <a:rPr lang="en-US" sz="2400" dirty="0"/>
              <a:t>Bouw</a:t>
            </a:r>
          </a:p>
          <a:p>
            <a:pPr marL="285750" indent="-285750">
              <a:buFont typeface="Arial" panose="020B0604020202020204" pitchFamily="34" charset="0"/>
              <a:buChar char="•"/>
            </a:pPr>
            <a:r>
              <a:rPr lang="en-US" sz="2400" dirty="0" err="1"/>
              <a:t>Bedrijfsleven</a:t>
            </a:r>
            <a:endParaRPr lang="en-US" sz="2400" dirty="0"/>
          </a:p>
          <a:p>
            <a:pPr marL="285750" indent="-285750">
              <a:buFont typeface="Arial" panose="020B0604020202020204" pitchFamily="34" charset="0"/>
              <a:buChar char="•"/>
            </a:pPr>
            <a:r>
              <a:rPr lang="en-US" sz="2400" dirty="0" err="1"/>
              <a:t>Onderwijs</a:t>
            </a:r>
            <a:endParaRPr lang="en-US" sz="2400" dirty="0"/>
          </a:p>
          <a:p>
            <a:pPr marL="285750" indent="-285750">
              <a:buFont typeface="Arial" panose="020B0604020202020204" pitchFamily="34" charset="0"/>
              <a:buChar char="•"/>
            </a:pPr>
            <a:r>
              <a:rPr lang="en-US" sz="2400" dirty="0" err="1"/>
              <a:t>Kerken</a:t>
            </a:r>
            <a:r>
              <a:rPr lang="en-US" sz="2400" dirty="0"/>
              <a:t> </a:t>
            </a:r>
          </a:p>
          <a:p>
            <a:pPr marL="285750" indent="-285750">
              <a:buFont typeface="Arial" panose="020B0604020202020204" pitchFamily="34" charset="0"/>
              <a:buChar char="•"/>
            </a:pPr>
            <a:r>
              <a:rPr lang="en-US" sz="2400" dirty="0"/>
              <a:t>Sociale </a:t>
            </a:r>
            <a:r>
              <a:rPr lang="en-US" sz="2400" dirty="0" err="1"/>
              <a:t>instanties</a:t>
            </a:r>
            <a:endParaRPr lang="en-US" sz="2400" dirty="0"/>
          </a:p>
          <a:p>
            <a:pPr marL="285750" indent="-285750">
              <a:buFont typeface="Arial" panose="020B0604020202020204" pitchFamily="34" charset="0"/>
              <a:buChar char="•"/>
            </a:pPr>
            <a:r>
              <a:rPr lang="en-US" sz="2400" dirty="0"/>
              <a:t>Media</a:t>
            </a:r>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
        <p:nvSpPr>
          <p:cNvPr id="4" name="Tijdelijke aanduiding voor tekst 3">
            <a:extLst>
              <a:ext uri="{FF2B5EF4-FFF2-40B4-BE49-F238E27FC236}">
                <a16:creationId xmlns:a16="http://schemas.microsoft.com/office/drawing/2014/main" id="{0EC425E7-9400-33BD-20D3-0B5F90244E08}"/>
              </a:ext>
            </a:extLst>
          </p:cNvPr>
          <p:cNvSpPr>
            <a:spLocks noGrp="1"/>
          </p:cNvSpPr>
          <p:nvPr>
            <p:ph type="body" sz="quarter" idx="14"/>
          </p:nvPr>
        </p:nvSpPr>
        <p:spPr>
          <a:xfrm>
            <a:off x="447739" y="842681"/>
            <a:ext cx="5088964" cy="1461819"/>
          </a:xfrm>
        </p:spPr>
        <p:txBody>
          <a:bodyPr/>
          <a:lstStyle/>
          <a:p>
            <a:r>
              <a:rPr lang="nl-NL" sz="3600" cap="none" dirty="0"/>
              <a:t>Daadkracht en leiderschap ?</a:t>
            </a:r>
          </a:p>
        </p:txBody>
      </p:sp>
      <p:sp>
        <p:nvSpPr>
          <p:cNvPr id="7" name="Ondertitel 6">
            <a:extLst>
              <a:ext uri="{FF2B5EF4-FFF2-40B4-BE49-F238E27FC236}">
                <a16:creationId xmlns:a16="http://schemas.microsoft.com/office/drawing/2014/main" id="{DC0ABE2C-4F38-2A6A-4EC8-42EFCE4EDD55}"/>
              </a:ext>
            </a:extLst>
          </p:cNvPr>
          <p:cNvSpPr>
            <a:spLocks noGrp="1"/>
          </p:cNvSpPr>
          <p:nvPr>
            <p:ph type="subTitle" idx="1"/>
          </p:nvPr>
        </p:nvSpPr>
        <p:spPr>
          <a:xfrm>
            <a:off x="498787" y="3200241"/>
            <a:ext cx="4986867" cy="1975764"/>
          </a:xfrm>
        </p:spPr>
        <p:txBody>
          <a:bodyPr>
            <a:normAutofit/>
          </a:bodyPr>
          <a:lstStyle/>
          <a:p>
            <a:r>
              <a:rPr lang="nl-NL" sz="2400" dirty="0"/>
              <a:t>Zie de clubstatuten artikel 8.1</a:t>
            </a:r>
            <a:br>
              <a:rPr lang="nl-NL" sz="2400" dirty="0"/>
            </a:br>
            <a:r>
              <a:rPr lang="nl-NL" sz="2400" dirty="0"/>
              <a:t>met de vereisten voor het lidmaatschap van Rotary</a:t>
            </a:r>
          </a:p>
        </p:txBody>
      </p:sp>
      <p:sp>
        <p:nvSpPr>
          <p:cNvPr id="8" name="Tekstvak 7">
            <a:extLst>
              <a:ext uri="{FF2B5EF4-FFF2-40B4-BE49-F238E27FC236}">
                <a16:creationId xmlns:a16="http://schemas.microsoft.com/office/drawing/2014/main" id="{EE9ED877-8737-28A5-6099-E09C4572154D}"/>
              </a:ext>
            </a:extLst>
          </p:cNvPr>
          <p:cNvSpPr txBox="1"/>
          <p:nvPr/>
        </p:nvSpPr>
        <p:spPr>
          <a:xfrm>
            <a:off x="6655299" y="1573590"/>
            <a:ext cx="4909171" cy="3477875"/>
          </a:xfrm>
          <a:prstGeom prst="rect">
            <a:avLst/>
          </a:prstGeom>
          <a:noFill/>
        </p:spPr>
        <p:txBody>
          <a:bodyPr wrap="square" rtlCol="0">
            <a:spAutoFit/>
          </a:bodyPr>
          <a:lstStyle/>
          <a:p>
            <a:r>
              <a:rPr lang="nl-NL" sz="2800" b="1" dirty="0">
                <a:solidFill>
                  <a:srgbClr val="FFFF00"/>
                </a:solidFill>
              </a:rPr>
              <a:t>Leden moeten:</a:t>
            </a:r>
          </a:p>
          <a:p>
            <a:endParaRPr lang="nl-NL" sz="2400" dirty="0">
              <a:solidFill>
                <a:srgbClr val="FFFF00"/>
              </a:solidFill>
            </a:endParaRPr>
          </a:p>
          <a:p>
            <a:pPr marL="342900" indent="-342900">
              <a:buFont typeface="Arial" panose="020B0604020202020204" pitchFamily="34" charset="0"/>
              <a:buChar char="•"/>
            </a:pPr>
            <a:r>
              <a:rPr lang="nl-NL" sz="2400" dirty="0">
                <a:solidFill>
                  <a:srgbClr val="FFFF00"/>
                </a:solidFill>
              </a:rPr>
              <a:t>Meerderjarig zijn</a:t>
            </a:r>
          </a:p>
          <a:p>
            <a:pPr marL="342900" indent="-342900">
              <a:buFont typeface="Arial" panose="020B0604020202020204" pitchFamily="34" charset="0"/>
              <a:buChar char="•"/>
            </a:pPr>
            <a:r>
              <a:rPr lang="nl-NL" sz="2400" dirty="0">
                <a:solidFill>
                  <a:srgbClr val="FFFF00"/>
                </a:solidFill>
              </a:rPr>
              <a:t>Van onbesproken gedrag zijn</a:t>
            </a:r>
          </a:p>
          <a:p>
            <a:pPr marL="342900" indent="-342900">
              <a:buFont typeface="Arial" panose="020B0604020202020204" pitchFamily="34" charset="0"/>
              <a:buChar char="•"/>
            </a:pPr>
            <a:r>
              <a:rPr lang="nl-NL" sz="2400" dirty="0">
                <a:solidFill>
                  <a:srgbClr val="FFFF00"/>
                </a:solidFill>
              </a:rPr>
              <a:t>Integriteit en leiderschap tonen</a:t>
            </a:r>
          </a:p>
          <a:p>
            <a:pPr marL="342900" indent="-342900">
              <a:buFont typeface="Arial" panose="020B0604020202020204" pitchFamily="34" charset="0"/>
              <a:buChar char="•"/>
            </a:pPr>
            <a:r>
              <a:rPr lang="nl-NL" sz="2400" dirty="0">
                <a:solidFill>
                  <a:srgbClr val="FFFF00"/>
                </a:solidFill>
              </a:rPr>
              <a:t>Goede reputatie hebben</a:t>
            </a:r>
          </a:p>
          <a:p>
            <a:r>
              <a:rPr lang="nl-NL" sz="2400" dirty="0">
                <a:solidFill>
                  <a:srgbClr val="FFFF00"/>
                </a:solidFill>
              </a:rPr>
              <a:t>	in bedrijf of beroep</a:t>
            </a:r>
          </a:p>
          <a:p>
            <a:pPr marL="342900" indent="-342900">
              <a:buFont typeface="Arial" panose="020B0604020202020204" pitchFamily="34" charset="0"/>
              <a:buChar char="•"/>
            </a:pPr>
            <a:r>
              <a:rPr lang="nl-NL" sz="2400" dirty="0">
                <a:solidFill>
                  <a:srgbClr val="FFFF00"/>
                </a:solidFill>
              </a:rPr>
              <a:t>Bereid zijn de maatschappij</a:t>
            </a:r>
            <a:br>
              <a:rPr lang="nl-NL" sz="2400" dirty="0">
                <a:solidFill>
                  <a:srgbClr val="FFFF00"/>
                </a:solidFill>
              </a:rPr>
            </a:br>
            <a:r>
              <a:rPr lang="nl-NL" sz="2400" dirty="0">
                <a:solidFill>
                  <a:srgbClr val="FFFF00"/>
                </a:solidFill>
              </a:rPr>
              <a:t>	te dienen</a:t>
            </a:r>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3" name="Tekstvak 2">
            <a:extLst>
              <a:ext uri="{FF2B5EF4-FFF2-40B4-BE49-F238E27FC236}">
                <a16:creationId xmlns:a16="http://schemas.microsoft.com/office/drawing/2014/main" id="{0B1718E3-E71D-DB8E-96CF-7D975B40AFDE}"/>
              </a:ext>
            </a:extLst>
          </p:cNvPr>
          <p:cNvSpPr txBox="1"/>
          <p:nvPr/>
        </p:nvSpPr>
        <p:spPr>
          <a:xfrm>
            <a:off x="1899178" y="2124636"/>
            <a:ext cx="8393643" cy="2246769"/>
          </a:xfrm>
          <a:prstGeom prst="rect">
            <a:avLst/>
          </a:prstGeom>
          <a:noFill/>
        </p:spPr>
        <p:txBody>
          <a:bodyPr wrap="none" rtlCol="0">
            <a:spAutoFit/>
          </a:bodyPr>
          <a:lstStyle/>
          <a:p>
            <a:pPr algn="ctr"/>
            <a:r>
              <a:rPr lang="nl-NL" sz="6000" dirty="0">
                <a:solidFill>
                  <a:srgbClr val="FFFF00"/>
                </a:solidFill>
              </a:rPr>
              <a:t>De kracht van Rotary is </a:t>
            </a:r>
            <a:br>
              <a:rPr lang="nl-NL" sz="6000" dirty="0">
                <a:solidFill>
                  <a:srgbClr val="FFFF00"/>
                </a:solidFill>
              </a:rPr>
            </a:br>
            <a:r>
              <a:rPr lang="nl-NL" sz="8000" b="1" dirty="0">
                <a:solidFill>
                  <a:srgbClr val="FFFF00"/>
                </a:solidFill>
              </a:rPr>
              <a:t>SAMEN</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4330</TotalTime>
  <Words>611</Words>
  <Application>Microsoft Office PowerPoint</Application>
  <PresentationFormat>Breedbeeld</PresentationFormat>
  <Paragraphs>78</Paragraphs>
  <Slides>7</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vt:i4>
      </vt:variant>
    </vt:vector>
  </HeadingPairs>
  <TitlesOfParts>
    <vt:vector size="10" baseType="lpstr">
      <vt:lpstr>Arial</vt:lpstr>
      <vt:lpstr>Calibri</vt:lpstr>
      <vt:lpstr>Office Theme</vt:lpstr>
      <vt:lpstr>PowerPoint-presentatie</vt:lpstr>
      <vt:lpstr>Vraag B&amp;W:  kan rotary helpen ?</vt:lpstr>
      <vt:lpstr>PowerPoint-presentatie</vt:lpstr>
      <vt:lpstr>PowerPoint-presentatie</vt:lpstr>
      <vt:lpstr>Kennis       talent  netwerk</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Peter de Waard</cp:lastModifiedBy>
  <cp:revision>160</cp:revision>
  <cp:lastPrinted>2019-12-04T20:41:25Z</cp:lastPrinted>
  <dcterms:created xsi:type="dcterms:W3CDTF">2019-11-18T03:22:22Z</dcterms:created>
  <dcterms:modified xsi:type="dcterms:W3CDTF">2026-01-25T11:24:56Z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