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502" r:id="rId2"/>
    <p:sldId id="482" r:id="rId3"/>
    <p:sldId id="484" r:id="rId4"/>
    <p:sldId id="485" r:id="rId5"/>
    <p:sldId id="486" r:id="rId6"/>
    <p:sldId id="487" r:id="rId7"/>
    <p:sldId id="488" r:id="rId8"/>
    <p:sldId id="489" r:id="rId9"/>
    <p:sldId id="490" r:id="rId10"/>
    <p:sldId id="497" r:id="rId11"/>
    <p:sldId id="492" r:id="rId12"/>
    <p:sldId id="493" r:id="rId13"/>
    <p:sldId id="494" r:id="rId14"/>
    <p:sldId id="495" r:id="rId15"/>
    <p:sldId id="500" r:id="rId16"/>
    <p:sldId id="501" r:id="rId17"/>
    <p:sldId id="503" r:id="rId18"/>
    <p:sldId id="504" r:id="rId19"/>
    <p:sldId id="496" r:id="rId20"/>
  </p:sldIdLst>
  <p:sldSz cx="9906000" cy="6858000" type="A4"/>
  <p:notesSz cx="6642100" cy="9779000"/>
  <p:custShowLst>
    <p:custShow name="Aangepaste voorstelling 1" id="0">
      <p:sldLst/>
    </p:custShow>
  </p:custShowLst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Optima" pitchFamily="3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111">
          <p15:clr>
            <a:srgbClr val="A4A3A4"/>
          </p15:clr>
        </p15:guide>
        <p15:guide id="2" pos="33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80">
          <p15:clr>
            <a:srgbClr val="A4A3A4"/>
          </p15:clr>
        </p15:guide>
        <p15:guide id="2" pos="209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2" scaleToFitPaper="1" frameSlides="1"/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FF"/>
    <a:srgbClr val="FC0128"/>
    <a:srgbClr val="00B7A5"/>
    <a:srgbClr val="73E38C"/>
    <a:srgbClr val="68C58C"/>
    <a:srgbClr val="D7130D"/>
    <a:srgbClr val="C50000"/>
    <a:srgbClr val="081B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1404"/>
      </p:cViewPr>
      <p:guideLst>
        <p:guide orient="horz" pos="4111"/>
        <p:guide pos="33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10" d="100"/>
        <a:sy n="210" d="100"/>
      </p:scale>
      <p:origin x="0" y="9368"/>
    </p:cViewPr>
  </p:sorterViewPr>
  <p:notesViewPr>
    <p:cSldViewPr snapToGrid="0">
      <p:cViewPr varScale="1">
        <p:scale>
          <a:sx n="139" d="100"/>
          <a:sy n="139" d="100"/>
        </p:scale>
        <p:origin x="-2640" y="-104"/>
      </p:cViewPr>
      <p:guideLst>
        <p:guide orient="horz" pos="3080"/>
        <p:guide pos="2092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>
            <a:extLst>
              <a:ext uri="{FF2B5EF4-FFF2-40B4-BE49-F238E27FC236}">
                <a16:creationId xmlns:a16="http://schemas.microsoft.com/office/drawing/2014/main" id="{CD9E800B-E974-7BEB-C0B4-F88A902177A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85825" y="4643438"/>
            <a:ext cx="4870450" cy="4402137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0487" tIns="44450" rIns="90487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noProof="0"/>
              <a:t>Click to edit Master text styles</a:t>
            </a:r>
          </a:p>
          <a:p>
            <a:pPr lvl="1"/>
            <a:r>
              <a:rPr lang="nl-NL" noProof="0"/>
              <a:t>Second level</a:t>
            </a:r>
          </a:p>
          <a:p>
            <a:pPr lvl="2"/>
            <a:r>
              <a:rPr lang="nl-NL" noProof="0"/>
              <a:t>Third level</a:t>
            </a:r>
          </a:p>
          <a:p>
            <a:pPr lvl="3"/>
            <a:r>
              <a:rPr lang="nl-NL" noProof="0"/>
              <a:t>Fourth level</a:t>
            </a:r>
          </a:p>
          <a:p>
            <a:pPr lvl="4"/>
            <a:r>
              <a:rPr lang="nl-NL" noProof="0"/>
              <a:t>Fifth level</a:t>
            </a:r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F80A242D-5262-05AF-5B67-9103AC745B70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44550" y="854075"/>
            <a:ext cx="4953000" cy="34290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tima" pitchFamily="1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tima" pitchFamily="1" charset="0"/>
        <a:ea typeface="ＭＳ Ｐゴシック" charset="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tima" pitchFamily="1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tima" pitchFamily="1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Optima" pitchFamily="1" charset="0"/>
        <a:ea typeface="ＭＳ Ｐゴシック" charset="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5" name="Tijdelijke aanduiding voor dia-afbeelding 1">
            <a:extLst>
              <a:ext uri="{FF2B5EF4-FFF2-40B4-BE49-F238E27FC236}">
                <a16:creationId xmlns:a16="http://schemas.microsoft.com/office/drawing/2014/main" id="{109042AC-178C-E900-314A-839719ECA4A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ln/>
        </p:spPr>
      </p:sp>
      <p:sp>
        <p:nvSpPr>
          <p:cNvPr id="6146" name="Tijdelijke aanduiding voor notities 2">
            <a:extLst>
              <a:ext uri="{FF2B5EF4-FFF2-40B4-BE49-F238E27FC236}">
                <a16:creationId xmlns:a16="http://schemas.microsoft.com/office/drawing/2014/main" id="{9C3C5C96-5748-360D-04C3-5AF8492A53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nl-NL" altLang="sr-Latn-RS">
                <a:latin typeface="Optima" pitchFamily="3" charset="0"/>
                <a:ea typeface="ＭＳ Ｐゴシック" panose="020B0600070205080204" pitchFamily="34" charset="-128"/>
              </a:rPr>
              <a:t>Let op: </a:t>
            </a:r>
          </a:p>
          <a:p>
            <a:r>
              <a:rPr lang="nl-NL" altLang="sr-Latn-RS">
                <a:latin typeface="Optima" pitchFamily="3" charset="0"/>
                <a:ea typeface="ＭＳ Ｐゴシック" panose="020B0600070205080204" pitchFamily="34" charset="-128"/>
              </a:rPr>
              <a:t>De aangereikte voorbeelden zijn slechts bedoeld om het gesprek op gang te brengen.</a:t>
            </a:r>
          </a:p>
          <a:p>
            <a:r>
              <a:rPr lang="nl-NL" altLang="sr-Latn-RS">
                <a:latin typeface="Optima" pitchFamily="3" charset="0"/>
                <a:ea typeface="ＭＳ Ｐゴシック" panose="020B0600070205080204" pitchFamily="34" charset="-128"/>
              </a:rPr>
              <a:t>Bij iedere kaart, in het bijzonder met het vraagteken mag je ook zelf een dilemma in brengen. 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222DB851-1127-BF96-DF05-CB39FA170BB7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6400800"/>
            <a:ext cx="457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endParaRPr lang="sr-Latn-RS" altLang="sr-Latn-RS" sz="1800"/>
          </a:p>
        </p:txBody>
      </p:sp>
      <p:pic>
        <p:nvPicPr>
          <p:cNvPr id="3" name="Afbeelding 1" descr="logo  tekst rotary zoetermeer">
            <a:extLst>
              <a:ext uri="{FF2B5EF4-FFF2-40B4-BE49-F238E27FC236}">
                <a16:creationId xmlns:a16="http://schemas.microsoft.com/office/drawing/2014/main" id="{491E0A51-9F36-26CD-2C1E-E571FFC3CE5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938" y="125413"/>
            <a:ext cx="5530850" cy="11223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6729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828800"/>
            <a:ext cx="83820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6729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33400" y="3581400"/>
            <a:ext cx="6934200" cy="1752600"/>
          </a:xfrm>
        </p:spPr>
        <p:txBody>
          <a:bodyPr/>
          <a:lstStyle>
            <a:lvl1pPr marL="0" indent="0">
              <a:defRPr i="1"/>
            </a:lvl1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4133282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2198191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/>
          <p:cNvSpPr>
            <a:spLocks noGrp="1"/>
          </p:cNvSpPr>
          <p:nvPr>
            <p:ph type="title" orient="vert"/>
          </p:nvPr>
        </p:nvSpPr>
        <p:spPr>
          <a:xfrm>
            <a:off x="6769100" y="358775"/>
            <a:ext cx="2078038" cy="5791200"/>
          </a:xfrm>
        </p:spPr>
        <p:txBody>
          <a:bodyPr vert="eaVert"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verticale tekst 2"/>
          <p:cNvSpPr>
            <a:spLocks noGrp="1"/>
          </p:cNvSpPr>
          <p:nvPr>
            <p:ph type="body" orient="vert" idx="1"/>
          </p:nvPr>
        </p:nvSpPr>
        <p:spPr>
          <a:xfrm>
            <a:off x="533400" y="358775"/>
            <a:ext cx="6083300" cy="5791200"/>
          </a:xfrm>
        </p:spPr>
        <p:txBody>
          <a:bodyPr vert="eaVert"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7384345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504524" y="1597226"/>
            <a:ext cx="8313738" cy="4572000"/>
          </a:xfrm>
        </p:spPr>
        <p:txBody>
          <a:bodyPr/>
          <a:lstStyle/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6814153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497427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/>
          </p:nvPr>
        </p:nvSpPr>
        <p:spPr>
          <a:xfrm>
            <a:off x="533400" y="1577975"/>
            <a:ext cx="4079875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765675" y="1577975"/>
            <a:ext cx="4081463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31702974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</p:spTree>
    <p:extLst>
      <p:ext uri="{BB962C8B-B14F-4D97-AF65-F5344CB8AC3E}">
        <p14:creationId xmlns:p14="http://schemas.microsoft.com/office/powerpoint/2010/main" val="19819405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de stijl te bewerken</a:t>
            </a:r>
          </a:p>
        </p:txBody>
      </p:sp>
    </p:spTree>
    <p:extLst>
      <p:ext uri="{BB962C8B-B14F-4D97-AF65-F5344CB8AC3E}">
        <p14:creationId xmlns:p14="http://schemas.microsoft.com/office/powerpoint/2010/main" val="3237196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329520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 om de modelstijlen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6588389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/>
              <a:t>Klik om de stijl te bewerken</a:t>
            </a:r>
          </a:p>
        </p:txBody>
      </p:sp>
      <p:sp>
        <p:nvSpPr>
          <p:cNvPr id="3" name="Tijdelijke aanduiding voor afbeelding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nl-NL" noProof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 om de modelstijlen te bewerken</a:t>
            </a:r>
          </a:p>
        </p:txBody>
      </p:sp>
    </p:spTree>
    <p:extLst>
      <p:ext uri="{BB962C8B-B14F-4D97-AF65-F5344CB8AC3E}">
        <p14:creationId xmlns:p14="http://schemas.microsoft.com/office/powerpoint/2010/main" val="10080243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9">
            <a:extLst>
              <a:ext uri="{FF2B5EF4-FFF2-40B4-BE49-F238E27FC236}">
                <a16:creationId xmlns:a16="http://schemas.microsoft.com/office/drawing/2014/main" id="{60BAE58E-B686-6253-326F-ECA768000C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533400" y="358775"/>
            <a:ext cx="83137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sr-Latn-RS"/>
              <a:t>Click to edit Master title style</a:t>
            </a:r>
          </a:p>
        </p:txBody>
      </p:sp>
      <p:sp>
        <p:nvSpPr>
          <p:cNvPr id="1027" name="Rectangle 10">
            <a:extLst>
              <a:ext uri="{FF2B5EF4-FFF2-40B4-BE49-F238E27FC236}">
                <a16:creationId xmlns:a16="http://schemas.microsoft.com/office/drawing/2014/main" id="{4E8B306C-65CF-6FCF-1B0E-93110E0D95E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533400" y="1577975"/>
            <a:ext cx="8313738" cy="457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altLang="sr-Latn-RS"/>
              <a:t>Click to edit Master text styles</a:t>
            </a:r>
          </a:p>
          <a:p>
            <a:pPr lvl="1"/>
            <a:r>
              <a:rPr lang="nl-NL" altLang="sr-Latn-RS"/>
              <a:t>Second level</a:t>
            </a:r>
          </a:p>
          <a:p>
            <a:pPr lvl="2"/>
            <a:r>
              <a:rPr lang="nl-NL" altLang="sr-Latn-RS"/>
              <a:t>Third level</a:t>
            </a:r>
          </a:p>
          <a:p>
            <a:pPr lvl="3"/>
            <a:r>
              <a:rPr lang="nl-NL" altLang="sr-Latn-RS"/>
              <a:t>Fourth level</a:t>
            </a:r>
          </a:p>
          <a:p>
            <a:pPr lvl="4"/>
            <a:r>
              <a:rPr lang="nl-NL" altLang="sr-Latn-RS"/>
              <a:t>Fifth level</a:t>
            </a:r>
          </a:p>
        </p:txBody>
      </p:sp>
      <p:sp>
        <p:nvSpPr>
          <p:cNvPr id="1028" name="Rectangle 24">
            <a:extLst>
              <a:ext uri="{FF2B5EF4-FFF2-40B4-BE49-F238E27FC236}">
                <a16:creationId xmlns:a16="http://schemas.microsoft.com/office/drawing/2014/main" id="{80C6DA07-B3FD-81F2-568B-B865FAF005FD}"/>
              </a:ext>
            </a:extLst>
          </p:cNvPr>
          <p:cNvSpPr>
            <a:spLocks noChangeArrowheads="1"/>
          </p:cNvSpPr>
          <p:nvPr/>
        </p:nvSpPr>
        <p:spPr bwMode="auto">
          <a:xfrm>
            <a:off x="9144000" y="6400800"/>
            <a:ext cx="457200" cy="4572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endParaRPr lang="sr-Latn-RS" altLang="sr-Latn-RS" sz="1800"/>
          </a:p>
        </p:txBody>
      </p:sp>
      <p:pic>
        <p:nvPicPr>
          <p:cNvPr id="1029" name="Afbeelding 1" descr="logo  tekst rotary zoetermeer">
            <a:extLst>
              <a:ext uri="{FF2B5EF4-FFF2-40B4-BE49-F238E27FC236}">
                <a16:creationId xmlns:a16="http://schemas.microsoft.com/office/drawing/2014/main" id="{4468DF09-D0DB-B795-BFCD-688CA63A8A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4148138" cy="841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91" r:id="rId1"/>
    <p:sldLayoutId id="2147483781" r:id="rId2"/>
    <p:sldLayoutId id="2147483782" r:id="rId3"/>
    <p:sldLayoutId id="2147483783" r:id="rId4"/>
    <p:sldLayoutId id="2147483784" r:id="rId5"/>
    <p:sldLayoutId id="2147483785" r:id="rId6"/>
    <p:sldLayoutId id="2147483786" r:id="rId7"/>
    <p:sldLayoutId id="2147483787" r:id="rId8"/>
    <p:sldLayoutId id="2147483788" r:id="rId9"/>
    <p:sldLayoutId id="2147483789" r:id="rId10"/>
    <p:sldLayoutId id="214748379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+mj-lt"/>
          <a:ea typeface="ＭＳ Ｐゴシック" charset="0"/>
          <a:cs typeface="ＭＳ Ｐゴシック" charset="0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  <a:ea typeface="ＭＳ Ｐゴシック" charset="0"/>
          <a:cs typeface="ＭＳ Ｐゴシック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  <a:ea typeface="ＭＳ Ｐゴシック" charset="0"/>
          <a:cs typeface="ＭＳ Ｐゴシック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  <a:ea typeface="ＭＳ Ｐゴシック" charset="0"/>
          <a:cs typeface="ＭＳ Ｐゴシック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  <a:ea typeface="ＭＳ Ｐゴシック" charset="0"/>
          <a:cs typeface="ＭＳ Ｐゴシック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600" b="1">
          <a:solidFill>
            <a:srgbClr val="D7130D"/>
          </a:solidFill>
          <a:latin typeface="Optima" pitchFamily="1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defRPr sz="3000">
          <a:solidFill>
            <a:srgbClr val="400080"/>
          </a:solidFill>
          <a:latin typeface="+mn-lt"/>
          <a:ea typeface="ＭＳ Ｐゴシック" charset="0"/>
          <a:cs typeface="ＭＳ Ｐゴシック" charset="0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rgbClr val="400080"/>
          </a:solidFill>
          <a:latin typeface="+mn-lt"/>
          <a:ea typeface="ＭＳ Ｐゴシック" charset="0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rgbClr val="400080"/>
          </a:solidFill>
          <a:latin typeface="+mn-lt"/>
          <a:ea typeface="ＭＳ Ｐゴシック" charset="0"/>
        </a:defRPr>
      </a:lvl3pPr>
      <a:lvl4pPr marL="15621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rgbClr val="400080"/>
          </a:solidFill>
          <a:latin typeface="+mn-lt"/>
          <a:ea typeface="ＭＳ Ｐゴシック" charset="0"/>
        </a:defRPr>
      </a:lvl4pPr>
      <a:lvl5pPr marL="1981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00080"/>
          </a:solidFill>
          <a:latin typeface="+mn-lt"/>
          <a:ea typeface="ＭＳ Ｐゴシック" charset="0"/>
        </a:defRPr>
      </a:lvl5pPr>
      <a:lvl6pPr marL="2438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00080"/>
          </a:solidFill>
          <a:latin typeface="+mn-lt"/>
        </a:defRPr>
      </a:lvl6pPr>
      <a:lvl7pPr marL="2895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00080"/>
          </a:solidFill>
          <a:latin typeface="+mn-lt"/>
        </a:defRPr>
      </a:lvl7pPr>
      <a:lvl8pPr marL="3352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00080"/>
          </a:solidFill>
          <a:latin typeface="+mn-lt"/>
        </a:defRPr>
      </a:lvl8pPr>
      <a:lvl9pPr marL="3810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rgbClr val="400080"/>
          </a:solidFill>
          <a:latin typeface="+mn-lt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>
            <a:extLst>
              <a:ext uri="{FF2B5EF4-FFF2-40B4-BE49-F238E27FC236}">
                <a16:creationId xmlns:a16="http://schemas.microsoft.com/office/drawing/2014/main" id="{D7F38474-736A-E4E1-EE6F-4F1763917B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59761" y="481239"/>
            <a:ext cx="8793162" cy="5895809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="" xmlns:ma14="http://schemas.microsoft.com/office/mac/drawingml/2011/main" val="1"/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dirty="0">
                <a:solidFill>
                  <a:srgbClr val="0000FF"/>
                </a:solidFill>
                <a:latin typeface="Arial" panose="020B0604020202020204" pitchFamily="34" charset="0"/>
              </a:rPr>
              <a:t>Spelregels</a:t>
            </a:r>
            <a:br>
              <a:rPr lang="nl-NL" altLang="sr-Latn-RS" b="1" dirty="0">
                <a:latin typeface="Arial" panose="020B0604020202020204" pitchFamily="34" charset="0"/>
              </a:rPr>
            </a:br>
            <a:endParaRPr lang="nl-NL" altLang="sr-Latn-RS" sz="1600" b="1" dirty="0">
              <a:latin typeface="Arial" panose="020B0604020202020204" pitchFamily="34" charset="0"/>
            </a:endParaRPr>
          </a:p>
          <a:p>
            <a:pPr marL="457200" indent="-457200">
              <a:lnSpc>
                <a:spcPct val="13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nl-NL" altLang="sr-Latn-RS" sz="2200" b="1" dirty="0"/>
              <a:t>Maak tafeltjes van 4 personen.</a:t>
            </a:r>
          </a:p>
          <a:p>
            <a:pPr marL="457200" indent="-457200">
              <a:lnSpc>
                <a:spcPct val="13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nl-NL" altLang="sr-Latn-RS" sz="2200" b="1" dirty="0"/>
              <a:t>Eén van de clubleden pakt een kaart en leest de vraag voor.</a:t>
            </a:r>
          </a:p>
          <a:p>
            <a:pPr marL="457200" indent="-457200">
              <a:lnSpc>
                <a:spcPct val="13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nl-NL" altLang="sr-Latn-RS" sz="2200" b="1" dirty="0"/>
              <a:t>De anderen geven om de beurt een antwoord en lichten dat toe. </a:t>
            </a:r>
            <a:br>
              <a:rPr lang="nl-NL" altLang="sr-Latn-RS" sz="2200" b="1" dirty="0"/>
            </a:br>
            <a:r>
              <a:rPr lang="nl-NL" altLang="sr-Latn-RS" sz="2200" b="1" dirty="0"/>
              <a:t>	</a:t>
            </a:r>
            <a:r>
              <a:rPr lang="nl-NL" altLang="sr-Latn-RS" sz="2200" b="1" i="1" dirty="0"/>
              <a:t>Let op: geen discussie! Alleen verhelderende vragen.</a:t>
            </a:r>
          </a:p>
          <a:p>
            <a:pPr marL="457200" indent="-457200">
              <a:lnSpc>
                <a:spcPct val="13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nl-NL" altLang="sr-Latn-RS" sz="2200" b="1" dirty="0"/>
              <a:t>De vraagsteller kiest het voor hem of haar meest aansprekende antwoord en motiveert zijn of haar keuze.</a:t>
            </a:r>
            <a:br>
              <a:rPr lang="nl-NL" altLang="sr-Latn-RS" sz="2200" b="1" dirty="0"/>
            </a:br>
            <a:r>
              <a:rPr lang="nl-NL" altLang="sr-Latn-RS" sz="2200" b="1" dirty="0"/>
              <a:t>	</a:t>
            </a:r>
            <a:r>
              <a:rPr lang="nl-NL" altLang="sr-Latn-RS" sz="2200" b="1" i="1" dirty="0"/>
              <a:t>Let op: er is niet één best antwoord. Wel een meest aansprekend.</a:t>
            </a:r>
          </a:p>
          <a:p>
            <a:pPr marL="457200" indent="-457200">
              <a:lnSpc>
                <a:spcPct val="13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nl-NL" altLang="sr-Latn-RS" sz="2200" b="1" dirty="0"/>
              <a:t>Vervolgens voer je met elkaar een verdiepende dialoog: </a:t>
            </a:r>
            <a:br>
              <a:rPr lang="nl-NL" altLang="sr-Latn-RS" sz="2200" b="1" dirty="0"/>
            </a:br>
            <a:r>
              <a:rPr lang="nl-NL" altLang="sr-Latn-RS" sz="2200" b="1" dirty="0"/>
              <a:t>wat is het werkelijke dilemma en hoe ga JIJ daarmee om.</a:t>
            </a:r>
          </a:p>
          <a:p>
            <a:pPr marL="457200" indent="-457200">
              <a:lnSpc>
                <a:spcPct val="130000"/>
              </a:lnSpc>
              <a:spcBef>
                <a:spcPct val="20000"/>
              </a:spcBef>
              <a:buFont typeface="+mj-lt"/>
              <a:buAutoNum type="arabicPeriod"/>
            </a:pPr>
            <a:r>
              <a:rPr lang="nl-NL" altLang="sr-Latn-RS" sz="2200" b="1" dirty="0"/>
              <a:t>Tenslotte pakt iemand anders een volgende kaart.</a:t>
            </a:r>
            <a:endParaRPr lang="en-GB" altLang="sr-Latn-RS" sz="2200" b="1" dirty="0"/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22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 dirty="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Rectangle 3">
            <a:extLst>
              <a:ext uri="{FF2B5EF4-FFF2-40B4-BE49-F238E27FC236}">
                <a16:creationId xmlns:a16="http://schemas.microsoft.com/office/drawing/2014/main" id="{AF01C5AC-0710-DF3A-6329-B13EAB633B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huisarts,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een clubgenoot informeert belangstellend naar het welzijn van een overspannen mede clubgenoot.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3">
            <a:extLst>
              <a:ext uri="{FF2B5EF4-FFF2-40B4-BE49-F238E27FC236}">
                <a16:creationId xmlns:a16="http://schemas.microsoft.com/office/drawing/2014/main" id="{2E24D5B7-FC38-F290-9755-113E6A8E503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Een clubgenoot zit heerlijk te doezelen onder een externe spreker.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3">
            <a:extLst>
              <a:ext uri="{FF2B5EF4-FFF2-40B4-BE49-F238E27FC236}">
                <a16:creationId xmlns:a16="http://schemas.microsoft.com/office/drawing/2014/main" id="{8F52F70F-219A-3FB6-F3A0-1D25A6B98E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Een clubgenoot is spreker op een clubavond.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Hij wordt de maat genomen met enkele </a:t>
            </a:r>
            <a:r>
              <a:rPr lang="nl-NL" altLang="nl-NL" b="1">
                <a:solidFill>
                  <a:srgbClr val="400080"/>
                </a:solidFill>
              </a:rPr>
              <a:t>‘</a:t>
            </a:r>
            <a:r>
              <a:rPr lang="nl-NL" altLang="ja-JP" b="1">
                <a:solidFill>
                  <a:srgbClr val="400080"/>
                </a:solidFill>
              </a:rPr>
              <a:t>profilerings</a:t>
            </a:r>
            <a:r>
              <a:rPr lang="nl-NL" altLang="nl-NL" b="1">
                <a:solidFill>
                  <a:srgbClr val="400080"/>
                </a:solidFill>
              </a:rPr>
              <a:t>’</a:t>
            </a:r>
            <a:r>
              <a:rPr lang="nl-NL" altLang="ja-JP" b="1">
                <a:solidFill>
                  <a:srgbClr val="400080"/>
                </a:solidFill>
              </a:rPr>
              <a:t> vragen.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3">
            <a:extLst>
              <a:ext uri="{FF2B5EF4-FFF2-40B4-BE49-F238E27FC236}">
                <a16:creationId xmlns:a16="http://schemas.microsoft.com/office/drawing/2014/main" id="{5E003792-CEC0-F23B-BBE7-4486B4F5A6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Een externe spreker vertelt over een precair onderwerp. Een clubgenoot kan zich niet vinden in de zienswijze van de spreker en beticht de spreker van onwaarheden.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3">
            <a:extLst>
              <a:ext uri="{FF2B5EF4-FFF2-40B4-BE49-F238E27FC236}">
                <a16:creationId xmlns:a16="http://schemas.microsoft.com/office/drawing/2014/main" id="{652595D3-AB75-9FA8-4F2E-A33F59FC2E1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Een clubgenoot wil met een paar glaasjes teveel op in zijn auto stappen.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3">
            <a:extLst>
              <a:ext uri="{FF2B5EF4-FFF2-40B4-BE49-F238E27FC236}">
                <a16:creationId xmlns:a16="http://schemas.microsoft.com/office/drawing/2014/main" id="{1457D9F7-CF52-65F6-2D43-5D793A38E7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voorzitter van onze Rotary club,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één van de avenues komt almaar niet tot een initiatief.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3">
            <a:extLst>
              <a:ext uri="{FF2B5EF4-FFF2-40B4-BE49-F238E27FC236}">
                <a16:creationId xmlns:a16="http://schemas.microsoft.com/office/drawing/2014/main" id="{3E04A4C2-1FED-41F2-E425-C9C27418C88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Een van de clubgenoten overweegt op te zeggen. Hij voelt zich weinig gezien binnen de club en mist de waardering voor zijn inzet.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Rectangle 3">
            <a:extLst>
              <a:ext uri="{FF2B5EF4-FFF2-40B4-BE49-F238E27FC236}">
                <a16:creationId xmlns:a16="http://schemas.microsoft.com/office/drawing/2014/main" id="{BED7104F-7CC4-2088-8203-B34990CFB33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Een externe spreker wordt weinig relevant bedankt. Het dankwoord gaat eigenlijk meer over de dankzegger en raakt nauwelijks het verhaal van de spreker.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3">
            <a:extLst>
              <a:ext uri="{FF2B5EF4-FFF2-40B4-BE49-F238E27FC236}">
                <a16:creationId xmlns:a16="http://schemas.microsoft.com/office/drawing/2014/main" id="{287E1929-21C9-471C-FDCC-BEE793BBBD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Een clubgenoot drukt zich wat onhandig uit en dat leidt tot wrevel met een mede clubgenoot.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Rectangle 3">
            <a:extLst>
              <a:ext uri="{FF2B5EF4-FFF2-40B4-BE49-F238E27FC236}">
                <a16:creationId xmlns:a16="http://schemas.microsoft.com/office/drawing/2014/main" id="{7F607CB9-63BF-1D2E-86D9-8C7D8F15DA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 algn="ctr"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sz="6600" b="1">
                <a:solidFill>
                  <a:srgbClr val="400080"/>
                </a:solidFill>
                <a:latin typeface="Arial" panose="020B0604020202020204" pitchFamily="34" charset="0"/>
              </a:rPr>
              <a:t>?</a:t>
            </a: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zelf in te vullen….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1" name="Rectangle 3">
            <a:extLst>
              <a:ext uri="{FF2B5EF4-FFF2-40B4-BE49-F238E27FC236}">
                <a16:creationId xmlns:a16="http://schemas.microsoft.com/office/drawing/2014/main" id="{8D3C02D4-C671-AAEB-DE96-D7353ABC02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dirty="0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 dirty="0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dirty="0">
                <a:solidFill>
                  <a:srgbClr val="400080"/>
                </a:solidFill>
              </a:rPr>
              <a:t>Je bent adviseur,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dirty="0">
                <a:solidFill>
                  <a:srgbClr val="400080"/>
                </a:solidFill>
              </a:rPr>
              <a:t>En je opdrachtgever wil dat je jouw advies bijstelt conform zijn zienswijze. </a:t>
            </a:r>
            <a:br>
              <a:rPr lang="nl-NL" altLang="sr-Latn-RS" b="1" dirty="0">
                <a:solidFill>
                  <a:srgbClr val="400080"/>
                </a:solidFill>
              </a:rPr>
            </a:br>
            <a:r>
              <a:rPr lang="nl-NL" altLang="sr-Latn-RS" b="1" dirty="0">
                <a:solidFill>
                  <a:srgbClr val="400080"/>
                </a:solidFill>
              </a:rPr>
              <a:t>Het is een groot account en je raakt het kwijt als je niet meebeweegt.</a:t>
            </a:r>
            <a:endParaRPr lang="en-GB" altLang="sr-Latn-RS" b="1" dirty="0">
              <a:solidFill>
                <a:srgbClr val="400080"/>
              </a:solidFill>
            </a:endParaRPr>
          </a:p>
          <a:p>
            <a:pPr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 dirty="0">
                <a:solidFill>
                  <a:srgbClr val="400080"/>
                </a:solidFill>
              </a:rPr>
              <a:t>Wat doe je?</a:t>
            </a:r>
            <a:endParaRPr lang="en-GB" altLang="sr-Latn-RS" b="1" dirty="0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 dirty="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 dirty="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9" name="Rectangle 3">
            <a:extLst>
              <a:ext uri="{FF2B5EF4-FFF2-40B4-BE49-F238E27FC236}">
                <a16:creationId xmlns:a16="http://schemas.microsoft.com/office/drawing/2014/main" id="{8D8B91A8-FEA7-3ABC-2EC8-DB4C905AC6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accountant,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je kunt een mooie meerjarige deal maken ten koste van een lopende adviesopdracht van je collega organisatie adviseur.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3" name="Rectangle 3">
            <a:extLst>
              <a:ext uri="{FF2B5EF4-FFF2-40B4-BE49-F238E27FC236}">
                <a16:creationId xmlns:a16="http://schemas.microsoft.com/office/drawing/2014/main" id="{FFB3BCEC-EAEE-4326-A95F-E51923C7F5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rechter,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je laat een gevoelig dossier liggen in de trein onderweg naar een bespreking met het OM.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7" name="Rectangle 3">
            <a:extLst>
              <a:ext uri="{FF2B5EF4-FFF2-40B4-BE49-F238E27FC236}">
                <a16:creationId xmlns:a16="http://schemas.microsoft.com/office/drawing/2014/main" id="{22FCB48F-1D02-A31F-5A99-BBAD68258E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ambtenaar,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je hebt nog een concurrerende offerte nodig in een inkooptraject. Je weet al met wie je zaken wilt doen, maar procedureel moet je drie vergelijkbare offertes hebben.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1" name="Rectangle 3">
            <a:extLst>
              <a:ext uri="{FF2B5EF4-FFF2-40B4-BE49-F238E27FC236}">
                <a16:creationId xmlns:a16="http://schemas.microsoft.com/office/drawing/2014/main" id="{5D46B160-3A95-F8B2-2673-A3732A0F5CA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leidinggevende,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één van je medewerkers ruikt voordurend naar alcohol, wat tegen het gangbare beleid is.</a:t>
            </a:r>
            <a:br>
              <a:rPr lang="nl-NL" altLang="sr-Latn-RS" b="1">
                <a:solidFill>
                  <a:srgbClr val="400080"/>
                </a:solidFill>
              </a:rPr>
            </a:b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" name="Rectangle 3">
            <a:extLst>
              <a:ext uri="{FF2B5EF4-FFF2-40B4-BE49-F238E27FC236}">
                <a16:creationId xmlns:a16="http://schemas.microsoft.com/office/drawing/2014/main" id="{5343F2E7-E734-DE5B-A42B-1B125A6510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advocaat,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een clubgenoot vraagt je te bemiddelen in een scheiding van een kennis. Het is een lastige en complexe zaak, waar veel vermogen mee gemoeid is. </a:t>
            </a:r>
            <a:br>
              <a:rPr lang="nl-NL" altLang="sr-Latn-RS" b="1">
                <a:solidFill>
                  <a:srgbClr val="400080"/>
                </a:solidFill>
              </a:rPr>
            </a:br>
            <a:r>
              <a:rPr lang="nl-NL" altLang="sr-Latn-RS" b="1">
                <a:solidFill>
                  <a:srgbClr val="400080"/>
                </a:solidFill>
              </a:rPr>
              <a:t>Hij wil het voor een vriendenprijsje.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3">
            <a:extLst>
              <a:ext uri="{FF2B5EF4-FFF2-40B4-BE49-F238E27FC236}">
                <a16:creationId xmlns:a16="http://schemas.microsoft.com/office/drawing/2014/main" id="{021F8B3F-8A7D-56F5-AD7A-AF80109C9EB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MKB</a:t>
            </a:r>
            <a:r>
              <a:rPr lang="nl-NL" altLang="nl-NL" b="1">
                <a:solidFill>
                  <a:srgbClr val="400080"/>
                </a:solidFill>
              </a:rPr>
              <a:t>’</a:t>
            </a:r>
            <a:r>
              <a:rPr lang="nl-NL" altLang="sr-Latn-RS" b="1">
                <a:solidFill>
                  <a:srgbClr val="400080"/>
                </a:solidFill>
              </a:rPr>
              <a:t>er,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een clubgenoot vraagt hoe de zaken ervoor staan. Het gaat al maanden slecht en je voorziet geen verbetering.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Rectangle 3">
            <a:extLst>
              <a:ext uri="{FF2B5EF4-FFF2-40B4-BE49-F238E27FC236}">
                <a16:creationId xmlns:a16="http://schemas.microsoft.com/office/drawing/2014/main" id="{DEBF7FCA-668C-3D43-440C-6D94288804A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9138" y="746125"/>
            <a:ext cx="7823200" cy="568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Optima" pitchFamily="3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b="1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  <a:latin typeface="Arial" panose="020B0604020202020204" pitchFamily="34" charset="0"/>
              </a:rPr>
              <a:t>STEL</a:t>
            </a:r>
            <a:r>
              <a:rPr lang="nl-NL" altLang="sr-Latn-RS" sz="1600" b="1">
                <a:solidFill>
                  <a:srgbClr val="400080"/>
                </a:solidFill>
                <a:latin typeface="Arial" panose="020B0604020202020204" pitchFamily="34" charset="0"/>
              </a:rPr>
              <a:t>: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Je bent notaris,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>
                <a:solidFill>
                  <a:srgbClr val="400080"/>
                </a:solidFill>
              </a:rPr>
              <a:t>En een clubgenoot vraagt je aan hem een volmacht af te geven. Alleen diegene die de volmacht moet goedkeuren lijkt niet meer wilsbekwaam. </a:t>
            </a: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r>
              <a:rPr lang="nl-NL" altLang="sr-Latn-RS" b="1" i="1">
                <a:solidFill>
                  <a:srgbClr val="400080"/>
                </a:solidFill>
              </a:rPr>
              <a:t>Wat doe je?</a:t>
            </a:r>
            <a:endParaRPr lang="en-GB" altLang="sr-Latn-RS" b="1">
              <a:solidFill>
                <a:srgbClr val="400080"/>
              </a:solidFill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ct val="15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 eaLnBrk="1" hangingPunct="1">
              <a:lnSpc>
                <a:spcPts val="36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nl-NL" altLang="sr-Latn-RS" sz="1600">
              <a:solidFill>
                <a:srgbClr val="400080"/>
              </a:solidFill>
              <a:latin typeface="Arial" panose="020B0604020202020204" pitchFamily="34" charset="0"/>
            </a:endParaRPr>
          </a:p>
          <a:p>
            <a:pPr>
              <a:lnSpc>
                <a:spcPct val="130000"/>
              </a:lnSpc>
              <a:spcBef>
                <a:spcPct val="20000"/>
              </a:spcBef>
              <a:buFont typeface="Wingdings" panose="05000000000000000000" pitchFamily="2" charset="2"/>
              <a:buNone/>
            </a:pPr>
            <a:endParaRPr lang="en-GB" altLang="sr-Latn-RS" sz="1100">
              <a:solidFill>
                <a:srgbClr val="40008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KK.powerpoint.121205">
  <a:themeElements>
    <a:clrScheme name="">
      <a:dk1>
        <a:srgbClr val="081D58"/>
      </a:dk1>
      <a:lt1>
        <a:srgbClr val="FFFFFF"/>
      </a:lt1>
      <a:dk2>
        <a:srgbClr val="FC0128"/>
      </a:dk2>
      <a:lt2>
        <a:srgbClr val="CECECE"/>
      </a:lt2>
      <a:accent1>
        <a:srgbClr val="006B61"/>
      </a:accent1>
      <a:accent2>
        <a:srgbClr val="FC0128"/>
      </a:accent2>
      <a:accent3>
        <a:srgbClr val="FFFFFF"/>
      </a:accent3>
      <a:accent4>
        <a:srgbClr val="06174A"/>
      </a:accent4>
      <a:accent5>
        <a:srgbClr val="AABAB7"/>
      </a:accent5>
      <a:accent6>
        <a:srgbClr val="E40123"/>
      </a:accent6>
      <a:hlink>
        <a:srgbClr val="CF0E30"/>
      </a:hlink>
      <a:folHlink>
        <a:srgbClr val="00B7A5"/>
      </a:folHlink>
    </a:clrScheme>
    <a:fontScheme name="KK.powerpoint.121205">
      <a:majorFont>
        <a:latin typeface="Optima"/>
        <a:ea typeface=""/>
        <a:cs typeface=""/>
      </a:majorFont>
      <a:minorFont>
        <a:latin typeface="Optima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8099" dir="2700000" algn="ctr" rotWithShape="0">
            <a:schemeClr val="bg2">
              <a:alpha val="74998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Optima" pitchFamily="1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12700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>
          <a:outerShdw dist="38099" dir="2700000" algn="ctr" rotWithShape="0">
            <a:schemeClr val="bg2">
              <a:alpha val="74998"/>
            </a:schemeClr>
          </a:outerShdw>
        </a:effec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Optima" pitchFamily="1" charset="0"/>
          </a:defRPr>
        </a:defPPr>
      </a:lstStyle>
    </a:lnDef>
  </a:objectDefaults>
  <a:extraClrSchemeLst>
    <a:extraClrScheme>
      <a:clrScheme name="KK.powerpoint.121205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K.powerpoint.121205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KK.powerpoint.121205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K.powerpoint.121205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K.powerpoint.121205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K.powerpoint.121205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KK.powerpoint.121205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hema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Kantoor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1529</TotalTime>
  <Pages>2</Pages>
  <Words>670</Words>
  <Application>Microsoft Office PowerPoint</Application>
  <PresentationFormat>A4 (210 x 297 mm)</PresentationFormat>
  <Paragraphs>186</Paragraphs>
  <Slides>19</Slides>
  <Notes>1</Notes>
  <HiddenSlides>0</HiddenSlides>
  <MMClips>0</MMClips>
  <ScaleCrop>false</ScaleCrop>
  <HeadingPairs>
    <vt:vector size="8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19</vt:i4>
      </vt:variant>
      <vt:variant>
        <vt:lpstr>Aangepaste voorstellingen</vt:lpstr>
      </vt:variant>
      <vt:variant>
        <vt:i4>1</vt:i4>
      </vt:variant>
    </vt:vector>
  </HeadingPairs>
  <TitlesOfParts>
    <vt:vector size="24" baseType="lpstr">
      <vt:lpstr>Arial</vt:lpstr>
      <vt:lpstr>Optima</vt:lpstr>
      <vt:lpstr>Wingdings</vt:lpstr>
      <vt:lpstr>KK.powerpoint.121205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PowerPoint-presentatie</vt:lpstr>
      <vt:lpstr>Aangepaste voorstelling 1</vt:lpstr>
    </vt:vector>
  </TitlesOfParts>
  <Company>Paul Engel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Paul Engel</dc:creator>
  <cp:lastModifiedBy>Peter de Waard</cp:lastModifiedBy>
  <cp:revision>90</cp:revision>
  <cp:lastPrinted>2013-12-02T21:21:33Z</cp:lastPrinted>
  <dcterms:created xsi:type="dcterms:W3CDTF">2005-12-13T08:48:54Z</dcterms:created>
  <dcterms:modified xsi:type="dcterms:W3CDTF">2024-01-28T10:36:42Z</dcterms:modified>
</cp:coreProperties>
</file>