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1"/>
    <p:sldMasterId id="2147483700" r:id="rId2"/>
  </p:sldMasterIdLst>
  <p:notesMasterIdLst>
    <p:notesMasterId r:id="rId13"/>
  </p:notesMasterIdLst>
  <p:handoutMasterIdLst>
    <p:handoutMasterId r:id="rId14"/>
  </p:handoutMasterIdLst>
  <p:sldIdLst>
    <p:sldId id="361" r:id="rId3"/>
    <p:sldId id="365" r:id="rId4"/>
    <p:sldId id="396" r:id="rId5"/>
    <p:sldId id="366" r:id="rId6"/>
    <p:sldId id="382" r:id="rId7"/>
    <p:sldId id="398" r:id="rId8"/>
    <p:sldId id="370" r:id="rId9"/>
    <p:sldId id="371" r:id="rId10"/>
    <p:sldId id="389" r:id="rId11"/>
    <p:sldId id="392" r:id="rId1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ヒラギノ角ゴ Pro W3" pitchFamily="-84"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C"/>
    <a:srgbClr val="687D90"/>
    <a:srgbClr val="58585A"/>
    <a:srgbClr val="005DAA"/>
    <a:srgbClr val="FF7600"/>
    <a:srgbClr val="D91B5C"/>
    <a:srgbClr val="872175"/>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9D62A-E634-4D28-995F-B117D439F1AA}" v="68" dt="2025-12-01T14:20:47.8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4842" y="342"/>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de Waard" userId="528f9fde7288bdd1" providerId="LiveId" clId="{FAC93F19-CE96-41ED-BCD5-EDF23C103C1D}"/>
    <pc:docChg chg="custSel delSld modSld sldOrd">
      <pc:chgData name="Peter de Waard" userId="528f9fde7288bdd1" providerId="LiveId" clId="{FAC93F19-CE96-41ED-BCD5-EDF23C103C1D}" dt="2025-12-01T14:36:44.902" v="1768" actId="20577"/>
      <pc:docMkLst>
        <pc:docMk/>
      </pc:docMkLst>
      <pc:sldChg chg="modNotesTx">
        <pc:chgData name="Peter de Waard" userId="528f9fde7288bdd1" providerId="LiveId" clId="{FAC93F19-CE96-41ED-BCD5-EDF23C103C1D}" dt="2025-12-01T14:36:44.902" v="1768" actId="20577"/>
        <pc:sldMkLst>
          <pc:docMk/>
          <pc:sldMk cId="0" sldId="361"/>
        </pc:sldMkLst>
      </pc:sldChg>
      <pc:sldChg chg="modSp mod modAnim modNotesTx">
        <pc:chgData name="Peter de Waard" userId="528f9fde7288bdd1" providerId="LiveId" clId="{FAC93F19-CE96-41ED-BCD5-EDF23C103C1D}" dt="2025-12-01T14:20:47.809" v="1055" actId="20577"/>
        <pc:sldMkLst>
          <pc:docMk/>
          <pc:sldMk cId="3241662326" sldId="365"/>
        </pc:sldMkLst>
        <pc:spChg chg="mod">
          <ac:chgData name="Peter de Waard" userId="528f9fde7288bdd1" providerId="LiveId" clId="{FAC93F19-CE96-41ED-BCD5-EDF23C103C1D}" dt="2025-12-01T14:06:32.788" v="496" actId="20577"/>
          <ac:spMkLst>
            <pc:docMk/>
            <pc:sldMk cId="3241662326" sldId="365"/>
            <ac:spMk id="8194" creationId="{EA228BF2-A352-4537-839C-FDCAA1F10F0D}"/>
          </ac:spMkLst>
        </pc:spChg>
        <pc:spChg chg="mod">
          <ac:chgData name="Peter de Waard" userId="528f9fde7288bdd1" providerId="LiveId" clId="{FAC93F19-CE96-41ED-BCD5-EDF23C103C1D}" dt="2025-12-01T14:20:47.809" v="1055" actId="20577"/>
          <ac:spMkLst>
            <pc:docMk/>
            <pc:sldMk cId="3241662326" sldId="365"/>
            <ac:spMk id="8195" creationId="{49DE23F3-DC66-4D57-978A-278F91661758}"/>
          </ac:spMkLst>
        </pc:spChg>
      </pc:sldChg>
      <pc:sldChg chg="modNotesTx">
        <pc:chgData name="Peter de Waard" userId="528f9fde7288bdd1" providerId="LiveId" clId="{FAC93F19-CE96-41ED-BCD5-EDF23C103C1D}" dt="2025-12-01T14:25:48.049" v="1261" actId="20577"/>
        <pc:sldMkLst>
          <pc:docMk/>
          <pc:sldMk cId="1315280119" sldId="366"/>
        </pc:sldMkLst>
      </pc:sldChg>
      <pc:sldChg chg="del">
        <pc:chgData name="Peter de Waard" userId="528f9fde7288bdd1" providerId="LiveId" clId="{FAC93F19-CE96-41ED-BCD5-EDF23C103C1D}" dt="2025-12-01T14:12:05.016" v="806" actId="47"/>
        <pc:sldMkLst>
          <pc:docMk/>
          <pc:sldMk cId="3747407487" sldId="367"/>
        </pc:sldMkLst>
      </pc:sldChg>
      <pc:sldChg chg="del">
        <pc:chgData name="Peter de Waard" userId="528f9fde7288bdd1" providerId="LiveId" clId="{FAC93F19-CE96-41ED-BCD5-EDF23C103C1D}" dt="2025-12-01T14:15:13.852" v="910" actId="47"/>
        <pc:sldMkLst>
          <pc:docMk/>
          <pc:sldMk cId="1241338423" sldId="369"/>
        </pc:sldMkLst>
      </pc:sldChg>
      <pc:sldChg chg="modNotesTx">
        <pc:chgData name="Peter de Waard" userId="528f9fde7288bdd1" providerId="LiveId" clId="{FAC93F19-CE96-41ED-BCD5-EDF23C103C1D}" dt="2025-12-01T14:29:50.734" v="1411" actId="20577"/>
        <pc:sldMkLst>
          <pc:docMk/>
          <pc:sldMk cId="3606543708" sldId="370"/>
        </pc:sldMkLst>
      </pc:sldChg>
      <pc:sldChg chg="modNotesTx">
        <pc:chgData name="Peter de Waard" userId="528f9fde7288bdd1" providerId="LiveId" clId="{FAC93F19-CE96-41ED-BCD5-EDF23C103C1D}" dt="2025-12-01T14:31:50.481" v="1450" actId="20577"/>
        <pc:sldMkLst>
          <pc:docMk/>
          <pc:sldMk cId="3763055449" sldId="371"/>
        </pc:sldMkLst>
      </pc:sldChg>
      <pc:sldChg chg="del">
        <pc:chgData name="Peter de Waard" userId="528f9fde7288bdd1" providerId="LiveId" clId="{FAC93F19-CE96-41ED-BCD5-EDF23C103C1D}" dt="2025-12-01T14:16:42.671" v="941" actId="47"/>
        <pc:sldMkLst>
          <pc:docMk/>
          <pc:sldMk cId="2469774394" sldId="372"/>
        </pc:sldMkLst>
      </pc:sldChg>
      <pc:sldChg chg="del">
        <pc:chgData name="Peter de Waard" userId="528f9fde7288bdd1" providerId="LiveId" clId="{FAC93F19-CE96-41ED-BCD5-EDF23C103C1D}" dt="2025-12-01T14:19:35.747" v="1045" actId="47"/>
        <pc:sldMkLst>
          <pc:docMk/>
          <pc:sldMk cId="2083791652" sldId="374"/>
        </pc:sldMkLst>
      </pc:sldChg>
      <pc:sldChg chg="del">
        <pc:chgData name="Peter de Waard" userId="528f9fde7288bdd1" providerId="LiveId" clId="{FAC93F19-CE96-41ED-BCD5-EDF23C103C1D}" dt="2025-12-01T14:16:24.663" v="937" actId="47"/>
        <pc:sldMkLst>
          <pc:docMk/>
          <pc:sldMk cId="2287913736" sldId="383"/>
        </pc:sldMkLst>
      </pc:sldChg>
      <pc:sldChg chg="del">
        <pc:chgData name="Peter de Waard" userId="528f9fde7288bdd1" providerId="LiveId" clId="{FAC93F19-CE96-41ED-BCD5-EDF23C103C1D}" dt="2025-12-01T14:16:35.658" v="939" actId="47"/>
        <pc:sldMkLst>
          <pc:docMk/>
          <pc:sldMk cId="97065341" sldId="386"/>
        </pc:sldMkLst>
      </pc:sldChg>
      <pc:sldChg chg="del">
        <pc:chgData name="Peter de Waard" userId="528f9fde7288bdd1" providerId="LiveId" clId="{FAC93F19-CE96-41ED-BCD5-EDF23C103C1D}" dt="2025-12-01T14:16:32.456" v="938" actId="47"/>
        <pc:sldMkLst>
          <pc:docMk/>
          <pc:sldMk cId="1695690868" sldId="387"/>
        </pc:sldMkLst>
      </pc:sldChg>
      <pc:sldChg chg="del">
        <pc:chgData name="Peter de Waard" userId="528f9fde7288bdd1" providerId="LiveId" clId="{FAC93F19-CE96-41ED-BCD5-EDF23C103C1D}" dt="2025-12-01T14:19:10.852" v="1043" actId="47"/>
        <pc:sldMkLst>
          <pc:docMk/>
          <pc:sldMk cId="2668963578" sldId="388"/>
        </pc:sldMkLst>
      </pc:sldChg>
      <pc:sldChg chg="modNotesTx">
        <pc:chgData name="Peter de Waard" userId="528f9fde7288bdd1" providerId="LiveId" clId="{FAC93F19-CE96-41ED-BCD5-EDF23C103C1D}" dt="2025-12-01T14:34:59.341" v="1607" actId="20577"/>
        <pc:sldMkLst>
          <pc:docMk/>
          <pc:sldMk cId="1652925951" sldId="389"/>
        </pc:sldMkLst>
      </pc:sldChg>
      <pc:sldChg chg="del">
        <pc:chgData name="Peter de Waard" userId="528f9fde7288bdd1" providerId="LiveId" clId="{FAC93F19-CE96-41ED-BCD5-EDF23C103C1D}" dt="2025-12-01T14:16:39.766" v="940" actId="47"/>
        <pc:sldMkLst>
          <pc:docMk/>
          <pc:sldMk cId="939994778" sldId="390"/>
        </pc:sldMkLst>
      </pc:sldChg>
      <pc:sldChg chg="del">
        <pc:chgData name="Peter de Waard" userId="528f9fde7288bdd1" providerId="LiveId" clId="{FAC93F19-CE96-41ED-BCD5-EDF23C103C1D}" dt="2025-12-01T14:16:21.555" v="936" actId="47"/>
        <pc:sldMkLst>
          <pc:docMk/>
          <pc:sldMk cId="3268129144" sldId="393"/>
        </pc:sldMkLst>
      </pc:sldChg>
      <pc:sldChg chg="del">
        <pc:chgData name="Peter de Waard" userId="528f9fde7288bdd1" providerId="LiveId" clId="{FAC93F19-CE96-41ED-BCD5-EDF23C103C1D}" dt="2025-12-01T14:11:54.337" v="805" actId="47"/>
        <pc:sldMkLst>
          <pc:docMk/>
          <pc:sldMk cId="4223228917" sldId="395"/>
        </pc:sldMkLst>
      </pc:sldChg>
      <pc:sldChg chg="modSp mod ord addAnim delAnim modAnim modNotesTx">
        <pc:chgData name="Peter de Waard" userId="528f9fde7288bdd1" providerId="LiveId" clId="{FAC93F19-CE96-41ED-BCD5-EDF23C103C1D}" dt="2025-12-01T14:24:51.939" v="1235" actId="20577"/>
        <pc:sldMkLst>
          <pc:docMk/>
          <pc:sldMk cId="1847627209" sldId="396"/>
        </pc:sldMkLst>
        <pc:spChg chg="mod">
          <ac:chgData name="Peter de Waard" userId="528f9fde7288bdd1" providerId="LiveId" clId="{FAC93F19-CE96-41ED-BCD5-EDF23C103C1D}" dt="2025-12-01T14:12:50.044" v="857" actId="14100"/>
          <ac:spMkLst>
            <pc:docMk/>
            <pc:sldMk cId="1847627209" sldId="396"/>
            <ac:spMk id="8194" creationId="{5B60090B-D54D-F74F-1D14-02509B94ACAB}"/>
          </ac:spMkLst>
        </pc:spChg>
      </pc:sldChg>
      <pc:sldChg chg="del">
        <pc:chgData name="Peter de Waard" userId="528f9fde7288bdd1" providerId="LiveId" clId="{FAC93F19-CE96-41ED-BCD5-EDF23C103C1D}" dt="2025-12-01T14:15:12.227" v="909" actId="47"/>
        <pc:sldMkLst>
          <pc:docMk/>
          <pc:sldMk cId="728621801" sldId="397"/>
        </pc:sldMkLst>
      </pc:sldChg>
      <pc:sldChg chg="modNotesTx">
        <pc:chgData name="Peter de Waard" userId="528f9fde7288bdd1" providerId="LiveId" clId="{FAC93F19-CE96-41ED-BCD5-EDF23C103C1D}" dt="2025-12-01T14:27:08.779" v="1283" actId="20577"/>
        <pc:sldMkLst>
          <pc:docMk/>
          <pc:sldMk cId="2069089988" sldId="398"/>
        </pc:sldMkLst>
      </pc:sldChg>
      <pc:sldChg chg="del">
        <pc:chgData name="Peter de Waard" userId="528f9fde7288bdd1" providerId="LiveId" clId="{FAC93F19-CE96-41ED-BCD5-EDF23C103C1D}" dt="2025-12-01T14:19:16.287" v="1044" actId="47"/>
        <pc:sldMkLst>
          <pc:docMk/>
          <pc:sldMk cId="951358417" sldId="3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7FB88AA-77A6-4ACB-A296-B4436269D4AA}"/>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a:extLst>
              <a:ext uri="{FF2B5EF4-FFF2-40B4-BE49-F238E27FC236}">
                <a16:creationId xmlns:a16="http://schemas.microsoft.com/office/drawing/2014/main" id="{DBFE1AB6-FDDA-4C14-B81C-E30BC2F49585}"/>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a:extLst>
              <a:ext uri="{FF2B5EF4-FFF2-40B4-BE49-F238E27FC236}">
                <a16:creationId xmlns:a16="http://schemas.microsoft.com/office/drawing/2014/main" id="{0733F059-94F2-4E1F-8C69-A414C4B0C5E4}"/>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a:extLst>
              <a:ext uri="{FF2B5EF4-FFF2-40B4-BE49-F238E27FC236}">
                <a16:creationId xmlns:a16="http://schemas.microsoft.com/office/drawing/2014/main" id="{2812EBEE-ED80-4777-B953-52F8F39F0944}"/>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A37975CE-1F5D-4FAA-8F34-8BAA8560899D}" type="slidenum">
              <a:rPr lang="en-US" altLang="nl-NL"/>
              <a:pPr/>
              <a:t>‹nr.›</a:t>
            </a:fld>
            <a:endParaRPr lang="en-US"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0EEB71-C08F-425D-B7C8-267EFDD3B1DB}"/>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a:extLst>
              <a:ext uri="{FF2B5EF4-FFF2-40B4-BE49-F238E27FC236}">
                <a16:creationId xmlns:a16="http://schemas.microsoft.com/office/drawing/2014/main" id="{6AC370DA-B532-4B05-B443-A652CD2A4EAC}"/>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0244" name="Rectangle 4">
            <a:extLst>
              <a:ext uri="{FF2B5EF4-FFF2-40B4-BE49-F238E27FC236}">
                <a16:creationId xmlns:a16="http://schemas.microsoft.com/office/drawing/2014/main" id="{C63A24BB-1D65-4E53-9455-6DB295359BA1}"/>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DBFB1ADE-A540-4C36-A51A-740330CA6432}"/>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A62862D2-E31C-4626-9940-C6535C887F95}"/>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a:extLst>
              <a:ext uri="{FF2B5EF4-FFF2-40B4-BE49-F238E27FC236}">
                <a16:creationId xmlns:a16="http://schemas.microsoft.com/office/drawing/2014/main" id="{9C5F507D-48A3-4DA2-8E64-E33A9F677C97}"/>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fld id="{BAE8C0A3-7465-42F3-80FD-DD04375C4960}" type="slidenum">
              <a:rPr lang="en-US" altLang="nl-NL"/>
              <a:pPr/>
              <a:t>‹nr.›</a:t>
            </a:fld>
            <a:endParaRPr lang="en-US" alt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81798B4A-D757-4AC8-962D-A3C2A25B11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F3F0D412-DFE6-4FAE-B941-E0C8D542C0B5}" type="slidenum">
              <a:rPr lang="en-US" altLang="nl-NL" sz="1200"/>
              <a:pPr/>
              <a:t>1</a:t>
            </a:fld>
            <a:endParaRPr lang="en-US" altLang="nl-NL" sz="1200"/>
          </a:p>
        </p:txBody>
      </p:sp>
      <p:sp>
        <p:nvSpPr>
          <p:cNvPr id="11267" name="Rectangle 2">
            <a:extLst>
              <a:ext uri="{FF2B5EF4-FFF2-40B4-BE49-F238E27FC236}">
                <a16:creationId xmlns:a16="http://schemas.microsoft.com/office/drawing/2014/main" id="{D9FAEAA9-95F0-4441-B2BE-315F22C892ED}"/>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181A7F60-542F-4B74-B7E6-2075576490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b="0" dirty="0">
                <a:latin typeface="Arial" panose="020B0604020202020204" pitchFamily="34" charset="0"/>
                <a:ea typeface="ヒラギノ角ゴ Pro W3" pitchFamily="-84" charset="-128"/>
              </a:rPr>
              <a:t>Deze presentatie is voor intern gebruik tijdens een clubbijeenkomst, waarbij een ervaren Rotarian (of avenuevoorzitter) het begrip </a:t>
            </a:r>
            <a:r>
              <a:rPr lang="nl-NL" altLang="nl-NL" b="0" dirty="0" err="1">
                <a:latin typeface="Arial" panose="020B0604020202020204" pitchFamily="34" charset="0"/>
                <a:ea typeface="ヒラギノ角ゴ Pro W3" pitchFamily="-84" charset="-128"/>
              </a:rPr>
              <a:t>Vocational</a:t>
            </a:r>
            <a:r>
              <a:rPr lang="nl-NL" altLang="nl-NL" b="0" dirty="0">
                <a:latin typeface="Arial" panose="020B0604020202020204" pitchFamily="34" charset="0"/>
                <a:ea typeface="ヒラギノ角ゴ Pro W3" pitchFamily="-84" charset="-128"/>
              </a:rPr>
              <a:t> Service uitlegt aan de leden.</a:t>
            </a:r>
            <a:br>
              <a:rPr lang="nl-NL" altLang="nl-NL" b="0" dirty="0">
                <a:latin typeface="Arial" panose="020B0604020202020204" pitchFamily="34" charset="0"/>
                <a:ea typeface="ヒラギノ角ゴ Pro W3" pitchFamily="-84" charset="-128"/>
              </a:rPr>
            </a:br>
            <a:r>
              <a:rPr lang="nl-NL" altLang="nl-NL" b="0" dirty="0">
                <a:latin typeface="Arial" panose="020B0604020202020204" pitchFamily="34" charset="0"/>
                <a:ea typeface="ヒラギノ角ゴ Pro W3" pitchFamily="-84" charset="-128"/>
              </a:rPr>
              <a:t>Neem contact op met de districtscommissie </a:t>
            </a:r>
            <a:r>
              <a:rPr lang="nl-NL" altLang="nl-NL" b="0" dirty="0" err="1">
                <a:latin typeface="Arial" panose="020B0604020202020204" pitchFamily="34" charset="0"/>
                <a:ea typeface="ヒラギノ角ゴ Pro W3" pitchFamily="-84" charset="-128"/>
              </a:rPr>
              <a:t>Vocational</a:t>
            </a:r>
            <a:r>
              <a:rPr lang="nl-NL" altLang="nl-NL" b="0" dirty="0">
                <a:latin typeface="Arial" panose="020B0604020202020204" pitchFamily="34" charset="0"/>
                <a:ea typeface="ヒラギノ角ゴ Pro W3" pitchFamily="-84" charset="-128"/>
              </a:rPr>
              <a:t> Service voor een meer uitgebreide presentatie, waarbij meer op de achtergrond en op allerlei inspirerende voorbeelden wordt ingegaan. Een districtsvertegenwoordiger geeft daarover graag een voordracht op de club.</a:t>
            </a:r>
          </a:p>
          <a:p>
            <a:pPr eaLnBrk="1" hangingPunct="1"/>
            <a:r>
              <a:rPr lang="nl-NL" altLang="nl-NL" b="0" dirty="0">
                <a:latin typeface="Arial" panose="020B0604020202020204" pitchFamily="34" charset="0"/>
                <a:ea typeface="ヒラギノ角ゴ Pro W3" pitchFamily="-84" charset="-128"/>
              </a:rPr>
              <a:t>Zie voor meer informatie (en materiaal) over </a:t>
            </a:r>
            <a:r>
              <a:rPr lang="nl-NL" altLang="nl-NL" b="0" dirty="0" err="1">
                <a:latin typeface="Arial" panose="020B0604020202020204" pitchFamily="34" charset="0"/>
                <a:ea typeface="ヒラギノ角ゴ Pro W3" pitchFamily="-84" charset="-128"/>
              </a:rPr>
              <a:t>Vocational</a:t>
            </a:r>
            <a:r>
              <a:rPr lang="nl-NL" altLang="nl-NL" b="0" dirty="0">
                <a:latin typeface="Arial" panose="020B0604020202020204" pitchFamily="34" charset="0"/>
                <a:ea typeface="ヒラギノ角ゴ Pro W3" pitchFamily="-84" charset="-128"/>
              </a:rPr>
              <a:t> Service de rotary.nl website en de notitie  </a:t>
            </a:r>
            <a:r>
              <a:rPr lang="nl-NL" altLang="nl-NL" b="0" i="1" dirty="0" err="1">
                <a:latin typeface="Arial" panose="020B0604020202020204" pitchFamily="34" charset="0"/>
                <a:ea typeface="ヒラギノ角ゴ Pro W3" pitchFamily="-84" charset="-128"/>
              </a:rPr>
              <a:t>Vocational</a:t>
            </a:r>
            <a:r>
              <a:rPr lang="nl-NL" altLang="nl-NL" b="0" i="1" dirty="0">
                <a:latin typeface="Arial" panose="020B0604020202020204" pitchFamily="34" charset="0"/>
                <a:ea typeface="ヒラギノ角ゴ Pro W3" pitchFamily="-84" charset="-128"/>
              </a:rPr>
              <a:t> Service – de kern van Rotary</a:t>
            </a:r>
            <a:r>
              <a:rPr lang="nl-NL" altLang="nl-NL" b="0" dirty="0">
                <a:latin typeface="Arial" panose="020B0604020202020204" pitchFamily="34" charset="0"/>
                <a:ea typeface="ヒラギノ角ゴ Pro W3" pitchFamily="-84" charset="-128"/>
              </a:rPr>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Veel succes, </a:t>
            </a:r>
          </a:p>
          <a:p>
            <a:r>
              <a:rPr lang="nl-NL" dirty="0"/>
              <a:t>en als wij kunnen helpen dan horen we dat graag.</a:t>
            </a:r>
          </a:p>
        </p:txBody>
      </p:sp>
      <p:sp>
        <p:nvSpPr>
          <p:cNvPr id="4" name="Tijdelijke aanduiding voor dianummer 3"/>
          <p:cNvSpPr>
            <a:spLocks noGrp="1"/>
          </p:cNvSpPr>
          <p:nvPr>
            <p:ph type="sldNum" sz="quarter" idx="5"/>
          </p:nvPr>
        </p:nvSpPr>
        <p:spPr/>
        <p:txBody>
          <a:bodyPr/>
          <a:lstStyle/>
          <a:p>
            <a:fld id="{BAE8C0A3-7465-42F3-80FD-DD04375C4960}" type="slidenum">
              <a:rPr lang="en-US" altLang="nl-NL" smtClean="0"/>
              <a:pPr/>
              <a:t>10</a:t>
            </a:fld>
            <a:endParaRPr lang="en-US" altLang="nl-NL"/>
          </a:p>
        </p:txBody>
      </p:sp>
    </p:spTree>
    <p:extLst>
      <p:ext uri="{BB962C8B-B14F-4D97-AF65-F5344CB8AC3E}">
        <p14:creationId xmlns:p14="http://schemas.microsoft.com/office/powerpoint/2010/main" val="193837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1FD5A7B-F38C-4691-BE6A-83F3A5DD8BCE}"/>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5A352459-8F68-4F17-9BFA-15B22AB3D7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latin typeface="Arial" panose="020B0604020202020204" pitchFamily="34" charset="0"/>
                <a:ea typeface="ヒラギノ角ゴ Pro W3" pitchFamily="-84" charset="-128"/>
              </a:rPr>
              <a:t>Tekst nog niet tonen. </a:t>
            </a:r>
            <a:r>
              <a:rPr lang="nl-NL" altLang="nl-NL" b="1" dirty="0">
                <a:latin typeface="Arial" panose="020B0604020202020204" pitchFamily="34" charset="0"/>
                <a:ea typeface="ヒラギノ角ゴ Pro W3" pitchFamily="-84" charset="-128"/>
              </a:rPr>
              <a:t>EERST DE VRAAG: </a:t>
            </a:r>
            <a:r>
              <a:rPr lang="nl-NL" altLang="nl-NL" dirty="0">
                <a:latin typeface="Arial" panose="020B0604020202020204" pitchFamily="34" charset="0"/>
                <a:ea typeface="ヒラギノ角ゴ Pro W3" pitchFamily="-84" charset="-128"/>
              </a:rPr>
              <a:t>Wat is nu eigenlijk de doelstelling van een Rotaryclub?  Vraag dat aan de aanwezigen en lok enige discussie daarover uit.</a:t>
            </a:r>
            <a:br>
              <a:rPr lang="nl-NL" altLang="nl-NL" dirty="0">
                <a:latin typeface="Arial" panose="020B0604020202020204" pitchFamily="34" charset="0"/>
                <a:ea typeface="ヒラギノ角ゴ Pro W3" pitchFamily="-84" charset="-128"/>
              </a:rPr>
            </a:br>
            <a:r>
              <a:rPr lang="nl-NL" altLang="nl-NL" dirty="0">
                <a:latin typeface="Arial" panose="020B0604020202020204" pitchFamily="34" charset="0"/>
                <a:ea typeface="ヒラギノ角ゴ Pro W3" pitchFamily="-84" charset="-128"/>
              </a:rPr>
              <a:t>In de statuten van onze eigen Rotaryclub staat (met iets andere/ruimere bewoordingen) in artikel 5 het doel van Rotary. Hier nu verkort weergegeven.</a:t>
            </a:r>
            <a:br>
              <a:rPr lang="nl-NL" altLang="nl-NL" dirty="0">
                <a:latin typeface="Arial" panose="020B0604020202020204" pitchFamily="34" charset="0"/>
                <a:ea typeface="ヒラギノ角ゴ Pro W3" pitchFamily="-84" charset="-128"/>
              </a:rPr>
            </a:br>
            <a:r>
              <a:rPr lang="nl-NL" altLang="nl-NL" dirty="0">
                <a:latin typeface="Arial" panose="020B0604020202020204" pitchFamily="34" charset="0"/>
                <a:ea typeface="ヒラギノ角ゴ Pro W3" pitchFamily="-84" charset="-128"/>
              </a:rPr>
              <a:t>Het is niet alleen een houding binnen de club of van de club, maar zou ook de dagelijkse praktijk moeten zijn voor degenen die zich Rotarian willen noemen.</a:t>
            </a:r>
          </a:p>
        </p:txBody>
      </p:sp>
      <p:sp>
        <p:nvSpPr>
          <p:cNvPr id="13316" name="Slide Number Placeholder 3">
            <a:extLst>
              <a:ext uri="{FF2B5EF4-FFF2-40B4-BE49-F238E27FC236}">
                <a16:creationId xmlns:a16="http://schemas.microsoft.com/office/drawing/2014/main" id="{7CC83C4D-DFD7-4173-A2CB-F263496BC5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655DC682-64AF-4157-A3A4-079A8A17CDE8}" type="slidenum">
              <a:rPr lang="en-US" altLang="nl-NL" sz="1200"/>
              <a:pPr/>
              <a:t>2</a:t>
            </a:fld>
            <a:endParaRPr lang="en-US" altLang="nl-NL" sz="1200"/>
          </a:p>
        </p:txBody>
      </p:sp>
    </p:spTree>
    <p:extLst>
      <p:ext uri="{BB962C8B-B14F-4D97-AF65-F5344CB8AC3E}">
        <p14:creationId xmlns:p14="http://schemas.microsoft.com/office/powerpoint/2010/main" val="149285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D172F-49E9-20A6-E8C8-059CDAA74171}"/>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B10151F-8797-53D0-9C6C-467CCDABFBD0}"/>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AC77080E-0C9E-6DD9-5A6D-8C8FDB68F3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NL" b="0" dirty="0">
                <a:latin typeface="Arial" panose="020B0604020202020204" pitchFamily="34" charset="0"/>
                <a:ea typeface="ヒラギノ角ゴ Pro W3" pitchFamily="-84" charset="-128"/>
              </a:rPr>
              <a:t>Ook hier de tekst nog niet tonen, </a:t>
            </a:r>
            <a:r>
              <a:rPr lang="nl-NL" altLang="nl-NL" b="1" dirty="0">
                <a:latin typeface="Arial" panose="020B0604020202020204" pitchFamily="34" charset="0"/>
                <a:ea typeface="ヒラギノ角ゴ Pro W3" pitchFamily="-84" charset="-128"/>
              </a:rPr>
              <a:t>MAAR EERST DE VRAAG: </a:t>
            </a:r>
            <a:r>
              <a:rPr lang="nl-NL" altLang="nl-NL" dirty="0">
                <a:latin typeface="Arial" panose="020B0604020202020204" pitchFamily="34" charset="0"/>
                <a:ea typeface="ヒラギノ角ゴ Pro W3" pitchFamily="-84" charset="-128"/>
              </a:rPr>
              <a:t>Wat is </a:t>
            </a:r>
            <a:r>
              <a:rPr lang="nl-NL" altLang="nl-NL" dirty="0" err="1">
                <a:latin typeface="Arial" panose="020B0604020202020204" pitchFamily="34" charset="0"/>
                <a:ea typeface="ヒラギノ角ゴ Pro W3" pitchFamily="-84" charset="-128"/>
              </a:rPr>
              <a:t>vocational</a:t>
            </a:r>
            <a:r>
              <a:rPr lang="nl-NL" altLang="nl-NL" dirty="0">
                <a:latin typeface="Arial" panose="020B0604020202020204" pitchFamily="34" charset="0"/>
                <a:ea typeface="ヒラギノ角ゴ Pro W3" pitchFamily="-84" charset="-128"/>
              </a:rPr>
              <a:t> Service? Hebben jullie hier een definitie van? Aan welke aspecten denk je hierbij?</a:t>
            </a:r>
            <a:br>
              <a:rPr lang="nl-NL" altLang="nl-NL" dirty="0">
                <a:latin typeface="Arial" panose="020B0604020202020204" pitchFamily="34" charset="0"/>
                <a:ea typeface="ヒラギノ角ゴ Pro W3" pitchFamily="-84" charset="-128"/>
              </a:rPr>
            </a:br>
            <a:r>
              <a:rPr lang="nl-NL" altLang="nl-NL" b="1" dirty="0">
                <a:latin typeface="Arial" panose="020B0604020202020204" pitchFamily="34" charset="0"/>
                <a:ea typeface="ヒラギノ角ゴ Pro W3" pitchFamily="-84" charset="-128"/>
              </a:rPr>
              <a:t>VERVOLGVRAAG:  </a:t>
            </a:r>
            <a:r>
              <a:rPr lang="nl-NL" altLang="nl-NL" dirty="0">
                <a:latin typeface="Arial" panose="020B0604020202020204" pitchFamily="34" charset="0"/>
                <a:ea typeface="ヒラギノ角ゴ Pro W3" pitchFamily="-84" charset="-128"/>
              </a:rPr>
              <a:t>Waarom ben je ooit lid van Rotary geworden, wat was jouw doel daarbij, sluit dat aan bij het doel van Rotary (en dus onze club)?</a:t>
            </a:r>
            <a:br>
              <a:rPr lang="nl-NL" altLang="nl-NL" b="0" dirty="0">
                <a:latin typeface="Arial" panose="020B0604020202020204" pitchFamily="34" charset="0"/>
                <a:ea typeface="ヒラギノ角ゴ Pro W3" pitchFamily="-84" charset="-128"/>
              </a:rPr>
            </a:br>
            <a:r>
              <a:rPr lang="nl-NL" altLang="nl-NL" b="0" dirty="0">
                <a:latin typeface="Arial" panose="020B0604020202020204" pitchFamily="34" charset="0"/>
                <a:ea typeface="ヒラギノ角ゴ Pro W3" pitchFamily="-84" charset="-128"/>
              </a:rPr>
              <a:t>Zie de gekleurde woorden, die de kern van VS weergeven.  BENADRUK DEZE WOORDEN, daar komen we straks op terug.</a:t>
            </a:r>
          </a:p>
          <a:p>
            <a:endParaRPr lang="nl-NL" altLang="nl-NL" dirty="0">
              <a:latin typeface="Arial" panose="020B0604020202020204" pitchFamily="34" charset="0"/>
              <a:ea typeface="ヒラギノ角ゴ Pro W3" pitchFamily="-84" charset="-128"/>
            </a:endParaRPr>
          </a:p>
        </p:txBody>
      </p:sp>
      <p:sp>
        <p:nvSpPr>
          <p:cNvPr id="13316" name="Slide Number Placeholder 3">
            <a:extLst>
              <a:ext uri="{FF2B5EF4-FFF2-40B4-BE49-F238E27FC236}">
                <a16:creationId xmlns:a16="http://schemas.microsoft.com/office/drawing/2014/main" id="{02F3DBA2-7768-FF2E-1106-F6FD1A3C39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655DC682-64AF-4157-A3A4-079A8A17CDE8}" type="slidenum">
              <a:rPr lang="en-US" altLang="nl-NL" sz="1200"/>
              <a:pPr/>
              <a:t>3</a:t>
            </a:fld>
            <a:endParaRPr lang="en-US" altLang="nl-NL" sz="1200"/>
          </a:p>
        </p:txBody>
      </p:sp>
    </p:spTree>
    <p:extLst>
      <p:ext uri="{BB962C8B-B14F-4D97-AF65-F5344CB8AC3E}">
        <p14:creationId xmlns:p14="http://schemas.microsoft.com/office/powerpoint/2010/main" val="128087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1FD5A7B-F38C-4691-BE6A-83F3A5DD8BCE}"/>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5A352459-8F68-4F17-9BFA-15B22AB3D7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latin typeface="Arial" panose="020B0604020202020204" pitchFamily="34" charset="0"/>
                <a:ea typeface="ヒラギノ角ゴ Pro W3" pitchFamily="-84" charset="-128"/>
              </a:rPr>
              <a:t>Juist de verscheidenheid aan beroepen binnen Rotary (onze classificaties) en de nadruk op dit beroep in onze serviceverlening, maakt dat Rotary anders is dan de overige serviceclubs. We zoeken mensen aan die vooraanstaand zijn in hun professie, onderneming of werkkring.</a:t>
            </a:r>
            <a:br>
              <a:rPr lang="nl-NL" altLang="nl-NL" dirty="0">
                <a:latin typeface="Arial" panose="020B0604020202020204" pitchFamily="34" charset="0"/>
                <a:ea typeface="ヒラギノ角ゴ Pro W3" pitchFamily="-84" charset="-128"/>
              </a:rPr>
            </a:br>
            <a:r>
              <a:rPr lang="nl-NL" altLang="nl-NL" dirty="0">
                <a:latin typeface="Arial" panose="020B0604020202020204" pitchFamily="34" charset="0"/>
                <a:ea typeface="ヒラギノ角ゴ Pro W3" pitchFamily="-84" charset="-128"/>
              </a:rPr>
              <a:t>Fellowship en het steunen van goede doelen, is zeker belangrijk. Maar het gaat ook om de actieve houding door kennis-ervaring-netwerk in te zetten bij serviceprojecten. De combinatie vanuit vele beroepen maakt het geheel sterker.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b="0" dirty="0">
                <a:latin typeface="Arial" panose="020B0604020202020204" pitchFamily="34" charset="0"/>
                <a:ea typeface="ヒラギノ角ゴ Pro W3" pitchFamily="-84" charset="-128"/>
              </a:rPr>
              <a:t>Ons beroep, onze vaardigheden inzetten om noden in de maatschappij met elkaar aan te pakken. Zouden we hier niet meer aandacht aan moeten besteden, in plaats van geld bijeen halen om vervolgens anderen het werk te laten doen?  Waar heeft onze (zeer rijke) maatschappij het meest behoefte aan: extra geld, of daadwerkelijk inzet/daadkracht van professionals ???</a:t>
            </a:r>
            <a:br>
              <a:rPr lang="nl-NL" altLang="nl-NL" b="0" dirty="0">
                <a:latin typeface="Arial" panose="020B0604020202020204" pitchFamily="34" charset="0"/>
                <a:ea typeface="ヒラギノ角ゴ Pro W3" pitchFamily="-84" charset="-128"/>
              </a:rPr>
            </a:br>
            <a:r>
              <a:rPr lang="nl-NL" altLang="nl-NL" b="1" dirty="0">
                <a:latin typeface="Arial" panose="020B0604020202020204" pitchFamily="34" charset="0"/>
                <a:ea typeface="ヒラギノ角ゴ Pro W3" pitchFamily="-84" charset="-128"/>
              </a:rPr>
              <a:t>VRAAG: </a:t>
            </a:r>
            <a:r>
              <a:rPr lang="nl-NL" altLang="nl-NL" b="0" dirty="0">
                <a:latin typeface="Arial" panose="020B0604020202020204" pitchFamily="34" charset="0"/>
                <a:ea typeface="ヒラギノ角ゴ Pro W3" pitchFamily="-84" charset="-128"/>
              </a:rPr>
              <a:t>Voelt ieder wel het belang van zijn beroep/kennis/ervaring/passie in de eigen club? Speelt het een rol bij de serviceprojecten?  Of gaat het puur om fundraising, geld om aan derden te geven?</a:t>
            </a:r>
            <a:endParaRPr lang="nl-NL" altLang="nl-NL" dirty="0">
              <a:latin typeface="Arial" panose="020B0604020202020204" pitchFamily="34" charset="0"/>
              <a:ea typeface="ヒラギノ角ゴ Pro W3" pitchFamily="-84" charset="-128"/>
            </a:endParaRPr>
          </a:p>
          <a:p>
            <a:endParaRPr lang="nl-NL" altLang="nl-NL" dirty="0">
              <a:latin typeface="Arial" panose="020B0604020202020204" pitchFamily="34" charset="0"/>
              <a:ea typeface="ヒラギノ角ゴ Pro W3" pitchFamily="-84" charset="-128"/>
            </a:endParaRPr>
          </a:p>
        </p:txBody>
      </p:sp>
      <p:sp>
        <p:nvSpPr>
          <p:cNvPr id="13316" name="Slide Number Placeholder 3">
            <a:extLst>
              <a:ext uri="{FF2B5EF4-FFF2-40B4-BE49-F238E27FC236}">
                <a16:creationId xmlns:a16="http://schemas.microsoft.com/office/drawing/2014/main" id="{7CC83C4D-DFD7-4173-A2CB-F263496BC5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655DC682-64AF-4157-A3A4-079A8A17CDE8}" type="slidenum">
              <a:rPr lang="en-US" altLang="nl-NL" sz="1200"/>
              <a:pPr/>
              <a:t>4</a:t>
            </a:fld>
            <a:endParaRPr lang="en-US" altLang="nl-NL" sz="1200"/>
          </a:p>
        </p:txBody>
      </p:sp>
    </p:spTree>
    <p:extLst>
      <p:ext uri="{BB962C8B-B14F-4D97-AF65-F5344CB8AC3E}">
        <p14:creationId xmlns:p14="http://schemas.microsoft.com/office/powerpoint/2010/main" val="45476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1FD5A7B-F38C-4691-BE6A-83F3A5DD8BCE}"/>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5A352459-8F68-4F17-9BFA-15B22AB3D7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sz="1200" b="0" i="0" u="none" strike="noStrike" kern="1200" baseline="0" dirty="0">
                <a:solidFill>
                  <a:schemeClr val="tx1"/>
                </a:solidFill>
                <a:latin typeface="Arial" pitchFamily="-107" charset="0"/>
                <a:ea typeface="ヒラギノ角ゴ Pro W3" pitchFamily="-107" charset="-128"/>
                <a:cs typeface="ヒラギノ角ゴ Pro W3" pitchFamily="-107" charset="-128"/>
              </a:rPr>
              <a:t>Ethiek probeert handreikingen te bieden voor wat een persoon zou moeten willen, zijn of doen. Anders gezegd: ethiek is normatief, geeft richtlijnen voor wat wenselijk is om te doen.</a:t>
            </a:r>
            <a:endParaRPr lang="nl-NL" altLang="nl-NL" i="0" dirty="0">
              <a:latin typeface="Arial" panose="020B0604020202020204" pitchFamily="34" charset="0"/>
              <a:ea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latin typeface="Arial" panose="020B0604020202020204" pitchFamily="34" charset="0"/>
                <a:ea typeface="ヒラギノ角ゴ Pro W3" pitchFamily="-84" charset="-128"/>
              </a:rPr>
              <a:t>Al lang geleden in 1932 door Herbert J. Taylor is met deze 4 vragen een ethische afweging bij probleemstellingen ontwikkeld.  Hiermee kan je de oplossingsrichtingen bij morele dilemma’s aan toetsen.</a:t>
            </a:r>
            <a:br>
              <a:rPr lang="nl-NL" altLang="nl-NL" dirty="0">
                <a:latin typeface="Arial" panose="020B0604020202020204" pitchFamily="34" charset="0"/>
                <a:ea typeface="ヒラギノ角ゴ Pro W3" pitchFamily="-84" charset="-128"/>
              </a:rPr>
            </a:br>
            <a:endParaRPr lang="nl-NL" altLang="nl-NL" dirty="0">
              <a:latin typeface="Arial" panose="020B0604020202020204" pitchFamily="34" charset="0"/>
              <a:ea typeface="ヒラギノ角ゴ Pro W3" pitchFamily="-84" charset="-128"/>
            </a:endParaRPr>
          </a:p>
        </p:txBody>
      </p:sp>
      <p:sp>
        <p:nvSpPr>
          <p:cNvPr id="13316" name="Slide Number Placeholder 3">
            <a:extLst>
              <a:ext uri="{FF2B5EF4-FFF2-40B4-BE49-F238E27FC236}">
                <a16:creationId xmlns:a16="http://schemas.microsoft.com/office/drawing/2014/main" id="{7CC83C4D-DFD7-4173-A2CB-F263496BC5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655DC682-64AF-4157-A3A4-079A8A17CDE8}" type="slidenum">
              <a:rPr lang="en-US" altLang="nl-NL" sz="1200"/>
              <a:pPr/>
              <a:t>5</a:t>
            </a:fld>
            <a:endParaRPr lang="en-US" altLang="nl-NL" sz="1200"/>
          </a:p>
        </p:txBody>
      </p:sp>
    </p:spTree>
    <p:extLst>
      <p:ext uri="{BB962C8B-B14F-4D97-AF65-F5344CB8AC3E}">
        <p14:creationId xmlns:p14="http://schemas.microsoft.com/office/powerpoint/2010/main" val="3020344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Vocational</a:t>
            </a:r>
            <a:r>
              <a:rPr lang="nl-NL" dirty="0"/>
              <a:t> Service kunnen we op vele manieren invullen, met allerlei activiteiten zowel binnen als buiten de club. Ons beroep (</a:t>
            </a:r>
            <a:r>
              <a:rPr lang="nl-NL" i="1" dirty="0"/>
              <a:t>met hierbij ook kennis/ervaring/passie) </a:t>
            </a:r>
            <a:r>
              <a:rPr lang="nl-NL" dirty="0"/>
              <a:t>en het ethisch handelen staan daarbij centraal.</a:t>
            </a:r>
          </a:p>
        </p:txBody>
      </p:sp>
      <p:sp>
        <p:nvSpPr>
          <p:cNvPr id="4" name="Tijdelijke aanduiding voor dianummer 3"/>
          <p:cNvSpPr>
            <a:spLocks noGrp="1"/>
          </p:cNvSpPr>
          <p:nvPr>
            <p:ph type="sldNum" sz="quarter" idx="5"/>
          </p:nvPr>
        </p:nvSpPr>
        <p:spPr/>
        <p:txBody>
          <a:bodyPr/>
          <a:lstStyle/>
          <a:p>
            <a:fld id="{BAE8C0A3-7465-42F3-80FD-DD04375C4960}" type="slidenum">
              <a:rPr lang="en-US" altLang="nl-NL" smtClean="0"/>
              <a:pPr/>
              <a:t>6</a:t>
            </a:fld>
            <a:endParaRPr lang="en-US" altLang="nl-NL"/>
          </a:p>
        </p:txBody>
      </p:sp>
    </p:spTree>
    <p:extLst>
      <p:ext uri="{BB962C8B-B14F-4D97-AF65-F5344CB8AC3E}">
        <p14:creationId xmlns:p14="http://schemas.microsoft.com/office/powerpoint/2010/main" val="598286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1FD5A7B-F38C-4691-BE6A-83F3A5DD8BCE}"/>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5A352459-8F68-4F17-9BFA-15B22AB3D7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t>Dit zijn verschillende vormen van </a:t>
            </a:r>
            <a:r>
              <a:rPr lang="nl-NL" dirty="0" err="1"/>
              <a:t>Vocational</a:t>
            </a:r>
            <a:r>
              <a:rPr lang="nl-NL" dirty="0"/>
              <a:t> Service </a:t>
            </a:r>
            <a:r>
              <a:rPr lang="nl-NL" b="1" dirty="0"/>
              <a:t>BINNEN</a:t>
            </a:r>
            <a:r>
              <a:rPr lang="nl-NL" dirty="0"/>
              <a:t> de club zelf, met de leden onderling. NB dus nog niet de </a:t>
            </a:r>
            <a:r>
              <a:rPr lang="nl-NL" u="sng" dirty="0"/>
              <a:t>externe</a:t>
            </a:r>
            <a:r>
              <a:rPr lang="nl-NL" dirty="0"/>
              <a:t> serviceprojecten !  Wat doen we in onze club nog niet en zou daar behoefte aan zijn?</a:t>
            </a:r>
            <a:endParaRPr lang="nl-NL" altLang="nl-NL" dirty="0">
              <a:latin typeface="Arial" panose="020B0604020202020204" pitchFamily="34" charset="0"/>
              <a:ea typeface="ヒラギノ角ゴ Pro W3" pitchFamily="-84" charset="-128"/>
            </a:endParaRPr>
          </a:p>
          <a:p>
            <a:r>
              <a:rPr lang="nl-NL" altLang="nl-NL" dirty="0">
                <a:latin typeface="Arial" panose="020B0604020202020204" pitchFamily="34" charset="0"/>
                <a:ea typeface="ヒラギノ角ゴ Pro W3" pitchFamily="-84" charset="-128"/>
              </a:rPr>
              <a:t>Er zijn veel ethische dilemma’s voorhanden in het district.  Vraag deze aan bij de districtscommissie VS en behandel deze eens op een avond met de leden. De discussie en daaruit verkregen inzichten zijn zeer waardevol.</a:t>
            </a:r>
          </a:p>
          <a:p>
            <a:endParaRPr lang="nl-NL" altLang="nl-NL" dirty="0">
              <a:latin typeface="Arial" panose="020B0604020202020204" pitchFamily="34" charset="0"/>
              <a:ea typeface="ヒラギノ角ゴ Pro W3" pitchFamily="-84" charset="-128"/>
            </a:endParaRPr>
          </a:p>
        </p:txBody>
      </p:sp>
      <p:sp>
        <p:nvSpPr>
          <p:cNvPr id="13316" name="Slide Number Placeholder 3">
            <a:extLst>
              <a:ext uri="{FF2B5EF4-FFF2-40B4-BE49-F238E27FC236}">
                <a16:creationId xmlns:a16="http://schemas.microsoft.com/office/drawing/2014/main" id="{7CC83C4D-DFD7-4173-A2CB-F263496BC5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655DC682-64AF-4157-A3A4-079A8A17CDE8}" type="slidenum">
              <a:rPr lang="en-US" altLang="nl-NL" sz="1200"/>
              <a:pPr/>
              <a:t>7</a:t>
            </a:fld>
            <a:endParaRPr lang="en-US" altLang="nl-NL" sz="1200"/>
          </a:p>
        </p:txBody>
      </p:sp>
    </p:spTree>
    <p:extLst>
      <p:ext uri="{BB962C8B-B14F-4D97-AF65-F5344CB8AC3E}">
        <p14:creationId xmlns:p14="http://schemas.microsoft.com/office/powerpoint/2010/main" val="368319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1FD5A7B-F38C-4691-BE6A-83F3A5DD8BCE}"/>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5A352459-8F68-4F17-9BFA-15B22AB3D7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dirty="0"/>
              <a:t>VRAAG: Doen we daadwerkelijk aan </a:t>
            </a:r>
            <a:r>
              <a:rPr lang="nl-NL" dirty="0" err="1"/>
              <a:t>Vocational</a:t>
            </a:r>
            <a:r>
              <a:rPr lang="nl-NL" dirty="0"/>
              <a:t> Service buiten de club, in de gemeenschap?  Echte service-projecten met inzet van beroepen, kennis, expertise, etc.</a:t>
            </a:r>
            <a:endParaRPr lang="nl-NL" altLang="nl-NL" dirty="0">
              <a:latin typeface="Arial" panose="020B0604020202020204" pitchFamily="34" charset="0"/>
              <a:ea typeface="ヒラギノ角ゴ Pro W3" pitchFamily="-84" charset="-128"/>
            </a:endParaRPr>
          </a:p>
          <a:p>
            <a:r>
              <a:rPr lang="nl-NL" altLang="nl-NL" dirty="0">
                <a:latin typeface="Arial" panose="020B0604020202020204" pitchFamily="34" charset="0"/>
                <a:ea typeface="ヒラギノ角ゴ Pro W3" pitchFamily="-84" charset="-128"/>
              </a:rPr>
              <a:t>In serviceprojecten is er vaak wel sprake van een samengaan van </a:t>
            </a:r>
            <a:r>
              <a:rPr lang="nl-NL" altLang="nl-NL" dirty="0" err="1">
                <a:latin typeface="Arial" panose="020B0604020202020204" pitchFamily="34" charset="0"/>
                <a:ea typeface="ヒラギノ角ゴ Pro W3" pitchFamily="-84" charset="-128"/>
              </a:rPr>
              <a:t>Vocational</a:t>
            </a:r>
            <a:r>
              <a:rPr lang="nl-NL" altLang="nl-NL" dirty="0">
                <a:latin typeface="Arial" panose="020B0604020202020204" pitchFamily="34" charset="0"/>
                <a:ea typeface="ヒラギノ角ゴ Pro W3" pitchFamily="-84" charset="-128"/>
              </a:rPr>
              <a:t> Service met </a:t>
            </a:r>
            <a:r>
              <a:rPr lang="nl-NL" altLang="nl-NL" dirty="0" err="1">
                <a:latin typeface="Arial" panose="020B0604020202020204" pitchFamily="34" charset="0"/>
                <a:ea typeface="ヒラギノ角ゴ Pro W3" pitchFamily="-84" charset="-128"/>
              </a:rPr>
              <a:t>Youth</a:t>
            </a:r>
            <a:r>
              <a:rPr lang="nl-NL" altLang="nl-NL" dirty="0">
                <a:latin typeface="Arial" panose="020B0604020202020204" pitchFamily="34" charset="0"/>
                <a:ea typeface="ヒラギノ角ゴ Pro W3" pitchFamily="-84" charset="-128"/>
              </a:rPr>
              <a:t>- of Community Service. Het </a:t>
            </a:r>
            <a:r>
              <a:rPr lang="nl-NL" altLang="nl-NL" dirty="0" err="1">
                <a:latin typeface="Arial" panose="020B0604020202020204" pitchFamily="34" charset="0"/>
                <a:ea typeface="ヒラギノ角ゴ Pro W3" pitchFamily="-84" charset="-128"/>
              </a:rPr>
              <a:t>vocational</a:t>
            </a:r>
            <a:r>
              <a:rPr lang="nl-NL" altLang="nl-NL" dirty="0">
                <a:latin typeface="Arial" panose="020B0604020202020204" pitchFamily="34" charset="0"/>
                <a:ea typeface="ヒラギノ角ゴ Pro W3" pitchFamily="-84" charset="-128"/>
              </a:rPr>
              <a:t> element is dat wij onze professionele kennis en ervaring inbrengen, ook vaak ons netwerk.</a:t>
            </a:r>
            <a:br>
              <a:rPr lang="nl-NL" altLang="nl-NL" dirty="0">
                <a:latin typeface="Arial" panose="020B0604020202020204" pitchFamily="34" charset="0"/>
                <a:ea typeface="ヒラギノ角ゴ Pro W3" pitchFamily="-84" charset="-128"/>
              </a:rPr>
            </a:br>
            <a:r>
              <a:rPr lang="nl-NL" altLang="nl-NL" dirty="0">
                <a:latin typeface="Arial" panose="020B0604020202020204" pitchFamily="34" charset="0"/>
                <a:ea typeface="ヒラギノ角ゴ Pro W3" pitchFamily="-84" charset="-128"/>
              </a:rPr>
              <a:t>De RYLA kennen we allen wel, maar er moeten wel vragen gesteld worden aan het maatschappelijk servicegehalte. Is dit niet soms te veel voor de eigen kinderen?? Er blijkt weinig diversiteit. Laten we op zoek gaan naar kandidaten buiten onze eigen directe kring.</a:t>
            </a:r>
          </a:p>
        </p:txBody>
      </p:sp>
      <p:sp>
        <p:nvSpPr>
          <p:cNvPr id="13316" name="Slide Number Placeholder 3">
            <a:extLst>
              <a:ext uri="{FF2B5EF4-FFF2-40B4-BE49-F238E27FC236}">
                <a16:creationId xmlns:a16="http://schemas.microsoft.com/office/drawing/2014/main" id="{7CC83C4D-DFD7-4173-A2CB-F263496BC5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655DC682-64AF-4157-A3A4-079A8A17CDE8}" type="slidenum">
              <a:rPr lang="en-US" altLang="nl-NL" sz="1200"/>
              <a:pPr/>
              <a:t>8</a:t>
            </a:fld>
            <a:endParaRPr lang="en-US" altLang="nl-NL" sz="1200"/>
          </a:p>
        </p:txBody>
      </p:sp>
    </p:spTree>
    <p:extLst>
      <p:ext uri="{BB962C8B-B14F-4D97-AF65-F5344CB8AC3E}">
        <p14:creationId xmlns:p14="http://schemas.microsoft.com/office/powerpoint/2010/main" val="1815181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1FD5A7B-F38C-4691-BE6A-83F3A5DD8BCE}"/>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5A352459-8F68-4F17-9BFA-15B22AB3D7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latin typeface="Arial" panose="020B0604020202020204" pitchFamily="34" charset="0"/>
                <a:ea typeface="ヒラギノ角ゴ Pro W3" pitchFamily="-84" charset="-128"/>
              </a:rPr>
              <a:t>Als club zelf internationaal actief zijn op </a:t>
            </a:r>
            <a:r>
              <a:rPr lang="nl-NL" altLang="nl-NL" dirty="0" err="1">
                <a:latin typeface="Arial" panose="020B0604020202020204" pitchFamily="34" charset="0"/>
                <a:ea typeface="ヒラギノ角ゴ Pro W3" pitchFamily="-84" charset="-128"/>
              </a:rPr>
              <a:t>vocational</a:t>
            </a:r>
            <a:r>
              <a:rPr lang="nl-NL" altLang="nl-NL" dirty="0">
                <a:latin typeface="Arial" panose="020B0604020202020204" pitchFamily="34" charset="0"/>
                <a:ea typeface="ヒラギノ角ゴ Pro W3" pitchFamily="-84" charset="-128"/>
              </a:rPr>
              <a:t> is best lastig.  Maar het kan in allerlei vormen, zowel individueel als met internationale serviceprojecten (zoals bij de Global Grants).</a:t>
            </a:r>
          </a:p>
          <a:p>
            <a:r>
              <a:rPr lang="nl-NL" altLang="nl-NL" dirty="0">
                <a:latin typeface="Arial" panose="020B0604020202020204" pitchFamily="34" charset="0"/>
                <a:ea typeface="ヒラギノ角ゴ Pro W3" pitchFamily="-84" charset="-128"/>
              </a:rPr>
              <a:t>Maar er zijn mooie algemene initiatieven zoals Rotary Doctors, waarbij medici zich enkele maanden inzetten in ontwikkelingslanden. Landen waar de gezondheidszorg zeer moeilijk te bereiken is voor de armeren.</a:t>
            </a:r>
          </a:p>
          <a:p>
            <a:r>
              <a:rPr lang="nl-NL" altLang="nl-NL" dirty="0">
                <a:latin typeface="Arial" panose="020B0604020202020204" pitchFamily="34" charset="0"/>
                <a:ea typeface="ヒラギノ角ゴ Pro W3" pitchFamily="-84" charset="-128"/>
              </a:rPr>
              <a:t>Ook op het gebied van opleidingen is veel mogelijk, bijvoorbeeld met de </a:t>
            </a:r>
            <a:r>
              <a:rPr lang="nl-NL" altLang="nl-NL" dirty="0" err="1">
                <a:latin typeface="Arial" panose="020B0604020202020204" pitchFamily="34" charset="0"/>
                <a:ea typeface="ヒラギノ角ゴ Pro W3" pitchFamily="-84" charset="-128"/>
              </a:rPr>
              <a:t>Vocational</a:t>
            </a:r>
            <a:r>
              <a:rPr lang="nl-NL" altLang="nl-NL" dirty="0">
                <a:latin typeface="Arial" panose="020B0604020202020204" pitchFamily="34" charset="0"/>
                <a:ea typeface="ヒラギノ角ゴ Pro W3" pitchFamily="-84" charset="-128"/>
              </a:rPr>
              <a:t> Training Teams die hier kennis op komen doen. Zo ondersteunen de NL districten een watermanagement opleiding in Delft, waardoor we relevante kennis over de wereld verspreiden.</a:t>
            </a:r>
          </a:p>
        </p:txBody>
      </p:sp>
      <p:sp>
        <p:nvSpPr>
          <p:cNvPr id="13316" name="Slide Number Placeholder 3">
            <a:extLst>
              <a:ext uri="{FF2B5EF4-FFF2-40B4-BE49-F238E27FC236}">
                <a16:creationId xmlns:a16="http://schemas.microsoft.com/office/drawing/2014/main" id="{7CC83C4D-DFD7-4173-A2CB-F263496BC5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panose="020B0604020202020204" pitchFamily="34" charset="0"/>
                <a:ea typeface="ヒラギノ角ゴ Pro W3" pitchFamily="-84" charset="-128"/>
              </a:defRPr>
            </a:lvl1pPr>
            <a:lvl2pPr marL="742950" indent="-285750" defTabSz="931863" eaLnBrk="0" hangingPunct="0">
              <a:defRPr sz="2400">
                <a:solidFill>
                  <a:schemeClr val="tx1"/>
                </a:solidFill>
                <a:latin typeface="Arial" panose="020B0604020202020204" pitchFamily="34" charset="0"/>
                <a:ea typeface="ヒラギノ角ゴ Pro W3" pitchFamily="-84" charset="-128"/>
              </a:defRPr>
            </a:lvl2pPr>
            <a:lvl3pPr marL="1143000" indent="-228600" defTabSz="931863" eaLnBrk="0" hangingPunct="0">
              <a:defRPr sz="2400">
                <a:solidFill>
                  <a:schemeClr val="tx1"/>
                </a:solidFill>
                <a:latin typeface="Arial" panose="020B0604020202020204" pitchFamily="34" charset="0"/>
                <a:ea typeface="ヒラギノ角ゴ Pro W3" pitchFamily="-84" charset="-128"/>
              </a:defRPr>
            </a:lvl3pPr>
            <a:lvl4pPr marL="1600200" indent="-228600" defTabSz="931863" eaLnBrk="0" hangingPunct="0">
              <a:defRPr sz="2400">
                <a:solidFill>
                  <a:schemeClr val="tx1"/>
                </a:solidFill>
                <a:latin typeface="Arial" panose="020B0604020202020204" pitchFamily="34" charset="0"/>
                <a:ea typeface="ヒラギノ角ゴ Pro W3" pitchFamily="-84" charset="-128"/>
              </a:defRPr>
            </a:lvl4pPr>
            <a:lvl5pPr marL="2057400" indent="-228600" defTabSz="931863" eaLnBrk="0" hangingPunct="0">
              <a:defRPr sz="24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fld id="{655DC682-64AF-4157-A3A4-079A8A17CDE8}" type="slidenum">
              <a:rPr lang="en-US" altLang="nl-NL" sz="1200"/>
              <a:pPr/>
              <a:t>9</a:t>
            </a:fld>
            <a:endParaRPr lang="en-US" altLang="nl-NL" sz="1200"/>
          </a:p>
        </p:txBody>
      </p:sp>
    </p:spTree>
    <p:extLst>
      <p:ext uri="{BB962C8B-B14F-4D97-AF65-F5344CB8AC3E}">
        <p14:creationId xmlns:p14="http://schemas.microsoft.com/office/powerpoint/2010/main" val="230442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246C"/>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2382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89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19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182951-D955-4F0A-B9D5-BD0C0962911F}"/>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a:extLst>
              <a:ext uri="{FF2B5EF4-FFF2-40B4-BE49-F238E27FC236}">
                <a16:creationId xmlns:a16="http://schemas.microsoft.com/office/drawing/2014/main" id="{25F96601-E47B-4220-8510-DBD4D4CF552C}"/>
              </a:ext>
            </a:extLst>
          </p:cNvPr>
          <p:cNvSpPr>
            <a:spLocks noChangeArrowheads="1"/>
          </p:cNvSpPr>
          <p:nvPr userDrawn="1"/>
        </p:nvSpPr>
        <p:spPr bwMode="auto">
          <a:xfrm>
            <a:off x="-76200" y="457200"/>
            <a:ext cx="9296400" cy="533400"/>
          </a:xfrm>
          <a:prstGeom prst="rect">
            <a:avLst/>
          </a:prstGeom>
          <a:solidFill>
            <a:srgbClr val="00246C"/>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774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0833B4-D539-48AF-95FF-C9BCB416A014}"/>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a:extLst>
              <a:ext uri="{FF2B5EF4-FFF2-40B4-BE49-F238E27FC236}">
                <a16:creationId xmlns:a16="http://schemas.microsoft.com/office/drawing/2014/main" id="{1E7CE5B2-A21A-4449-B62B-773E0E60A9CB}"/>
              </a:ext>
            </a:extLst>
          </p:cNvPr>
          <p:cNvSpPr>
            <a:spLocks noChangeArrowheads="1"/>
          </p:cNvSpPr>
          <p:nvPr userDrawn="1"/>
        </p:nvSpPr>
        <p:spPr bwMode="auto">
          <a:xfrm>
            <a:off x="-152400" y="2667000"/>
            <a:ext cx="9525000" cy="1600200"/>
          </a:xfrm>
          <a:prstGeom prst="rect">
            <a:avLst/>
          </a:prstGeom>
          <a:solidFill>
            <a:srgbClr val="00246C"/>
          </a:solidFill>
          <a:ln w="9525">
            <a:noFill/>
            <a:miter lim="800000"/>
            <a:headEnd/>
            <a:tailEnd/>
          </a:ln>
          <a:effectLst>
            <a:outerShdw dist="61087" dir="5400000" rotWithShape="0">
              <a:srgbClr val="808080">
                <a:alpha val="45999"/>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8823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A282AC4-DFC2-4B61-92FD-3362304F5924}"/>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3">
            <a:extLst>
              <a:ext uri="{FF2B5EF4-FFF2-40B4-BE49-F238E27FC236}">
                <a16:creationId xmlns:a16="http://schemas.microsoft.com/office/drawing/2014/main" id="{8C9A4E63-67AA-456F-B881-B32459A05A2A}"/>
              </a:ext>
            </a:extLst>
          </p:cNvPr>
          <p:cNvSpPr>
            <a:spLocks noChangeArrowheads="1"/>
          </p:cNvSpPr>
          <p:nvPr userDrawn="1"/>
        </p:nvSpPr>
        <p:spPr bwMode="auto">
          <a:xfrm>
            <a:off x="-76200" y="457200"/>
            <a:ext cx="9296400" cy="533400"/>
          </a:xfrm>
          <a:prstGeom prst="rect">
            <a:avLst/>
          </a:prstGeom>
          <a:solidFill>
            <a:srgbClr val="00246C"/>
          </a:solidFill>
          <a:ln w="9525">
            <a:noFill/>
            <a:miter lim="800000"/>
            <a:headEnd/>
            <a:tailEnd/>
          </a:ln>
          <a:effectLst>
            <a:outerShdw dist="61087" dir="5400000" rotWithShape="0">
              <a:srgbClr val="808080">
                <a:alpha val="25000"/>
              </a:srgbClr>
            </a:outerShdw>
          </a:effec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0116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501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id="{7C7FBFDF-6C1F-48C7-A2C1-BAB38DB1D52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
            <a:extLst>
              <a:ext uri="{FF2B5EF4-FFF2-40B4-BE49-F238E27FC236}">
                <a16:creationId xmlns:a16="http://schemas.microsoft.com/office/drawing/2014/main" id="{38E68D83-5BA2-4BE3-ADC8-7E30067DF8EE}"/>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4" r:id="rId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2050" name="Picture 3">
            <a:extLst>
              <a:ext uri="{FF2B5EF4-FFF2-40B4-BE49-F238E27FC236}">
                <a16:creationId xmlns:a16="http://schemas.microsoft.com/office/drawing/2014/main" id="{6A9485E7-F7EB-44BB-B032-F086D9678D4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3" r:id="rId3"/>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178F1E-04FC-445D-BC2B-797F96A7487E}"/>
              </a:ext>
            </a:extLst>
          </p:cNvPr>
          <p:cNvSpPr>
            <a:spLocks noChangeArrowheads="1"/>
          </p:cNvSpPr>
          <p:nvPr/>
        </p:nvSpPr>
        <p:spPr bwMode="auto">
          <a:xfrm>
            <a:off x="-381000" y="3429000"/>
            <a:ext cx="9753600" cy="990600"/>
          </a:xfrm>
          <a:prstGeom prst="rect">
            <a:avLst/>
          </a:prstGeom>
          <a:solidFill>
            <a:srgbClr val="00246C"/>
          </a:solidFill>
          <a:ln w="9525">
            <a:no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chemeClr val="lt1"/>
              </a:solidFill>
              <a:latin typeface="+mn-lt"/>
              <a:ea typeface="+mn-ea"/>
            </a:endParaRPr>
          </a:p>
        </p:txBody>
      </p:sp>
      <p:sp>
        <p:nvSpPr>
          <p:cNvPr id="6147" name="Rectangle 10">
            <a:extLst>
              <a:ext uri="{FF2B5EF4-FFF2-40B4-BE49-F238E27FC236}">
                <a16:creationId xmlns:a16="http://schemas.microsoft.com/office/drawing/2014/main" id="{C05F889A-006D-470C-A6DC-C79B6B7032D1}"/>
              </a:ext>
            </a:extLst>
          </p:cNvPr>
          <p:cNvSpPr txBox="1">
            <a:spLocks noChangeArrowheads="1"/>
          </p:cNvSpPr>
          <p:nvPr/>
        </p:nvSpPr>
        <p:spPr bwMode="auto">
          <a:xfrm>
            <a:off x="457200" y="3581400"/>
            <a:ext cx="6858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anose="020B0604020202020204" pitchFamily="34" charset="0"/>
                <a:ea typeface="ヒラギノ角ゴ Pro W3" pitchFamily="-84" charset="-128"/>
              </a:defRPr>
            </a:lvl1pPr>
            <a:lvl2pPr marL="742950" indent="-285750" defTabSz="457200" eaLnBrk="0" hangingPunct="0">
              <a:defRPr sz="2400">
                <a:solidFill>
                  <a:schemeClr val="tx1"/>
                </a:solidFill>
                <a:latin typeface="Arial" panose="020B0604020202020204" pitchFamily="34" charset="0"/>
                <a:ea typeface="ヒラギノ角ゴ Pro W3" pitchFamily="-84" charset="-128"/>
              </a:defRPr>
            </a:lvl2pPr>
            <a:lvl3pPr marL="1143000" indent="-228600" defTabSz="457200" eaLnBrk="0" hangingPunct="0">
              <a:defRPr sz="2400">
                <a:solidFill>
                  <a:schemeClr val="tx1"/>
                </a:solidFill>
                <a:latin typeface="Arial" panose="020B0604020202020204" pitchFamily="34" charset="0"/>
                <a:ea typeface="ヒラギノ角ゴ Pro W3" pitchFamily="-84" charset="-128"/>
              </a:defRPr>
            </a:lvl3pPr>
            <a:lvl4pPr marL="1600200" indent="-228600" defTabSz="457200" eaLnBrk="0" hangingPunct="0">
              <a:defRPr sz="2400">
                <a:solidFill>
                  <a:schemeClr val="tx1"/>
                </a:solidFill>
                <a:latin typeface="Arial" panose="020B0604020202020204" pitchFamily="34" charset="0"/>
                <a:ea typeface="ヒラギノ角ゴ Pro W3" pitchFamily="-84" charset="-128"/>
              </a:defRPr>
            </a:lvl4pPr>
            <a:lvl5pPr marL="2057400" indent="-228600" defTabSz="457200" eaLnBrk="0" hangingPunct="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eaLnBrk="1" hangingPunct="1">
              <a:spcAft>
                <a:spcPts val="2400"/>
              </a:spcAft>
            </a:pPr>
            <a:r>
              <a:rPr lang="en-US" altLang="nl-NL" sz="4400">
                <a:solidFill>
                  <a:schemeClr val="bg1"/>
                </a:solidFill>
                <a:latin typeface="Arial Narrow Bold" pitchFamily="-84" charset="0"/>
              </a:rPr>
              <a:t>TITLE</a:t>
            </a:r>
          </a:p>
        </p:txBody>
      </p:sp>
      <p:sp>
        <p:nvSpPr>
          <p:cNvPr id="2" name="Title 1">
            <a:extLst>
              <a:ext uri="{FF2B5EF4-FFF2-40B4-BE49-F238E27FC236}">
                <a16:creationId xmlns:a16="http://schemas.microsoft.com/office/drawing/2014/main" id="{496652A5-3418-4E6C-BB7E-AC9B5F8826AC}"/>
              </a:ext>
            </a:extLst>
          </p:cNvPr>
          <p:cNvSpPr>
            <a:spLocks noGrp="1"/>
          </p:cNvSpPr>
          <p:nvPr>
            <p:ph type="ctrTitle"/>
          </p:nvPr>
        </p:nvSpPr>
        <p:spPr bwMode="auto">
          <a:ln>
            <a:miter lim="800000"/>
            <a:headEnd/>
            <a:tailEnd/>
          </a:ln>
          <a:effectLst>
            <a:outerShdw dist="50800" dir="2700000" algn="tl" rotWithShape="0">
              <a:srgbClr val="808080">
                <a:alpha val="39999"/>
              </a:srgbClr>
            </a:outerShdw>
          </a:effectLst>
        </p:spPr>
        <p:txBody>
          <a:bodyPr vert="horz" wrap="square" numCol="1" compatLnSpc="1">
            <a:prstTxWarp prst="textNoShape">
              <a:avLst/>
            </a:prstTxWarp>
          </a:bodyPr>
          <a:lstStyle/>
          <a:p>
            <a:pPr eaLnBrk="1" fontAlgn="auto" hangingPunct="1">
              <a:spcAft>
                <a:spcPts val="0"/>
              </a:spcAft>
              <a:defRPr/>
            </a:pPr>
            <a:r>
              <a:rPr lang="en-US" dirty="0">
                <a:ea typeface="+mj-ea"/>
              </a:rPr>
              <a:t>Vocational Service</a:t>
            </a:r>
          </a:p>
        </p:txBody>
      </p:sp>
      <p:sp>
        <p:nvSpPr>
          <p:cNvPr id="6149" name="Subtitle 3">
            <a:extLst>
              <a:ext uri="{FF2B5EF4-FFF2-40B4-BE49-F238E27FC236}">
                <a16:creationId xmlns:a16="http://schemas.microsoft.com/office/drawing/2014/main" id="{C66F5906-C9D3-4BA5-9E21-627BB2661707}"/>
              </a:ext>
            </a:extLst>
          </p:cNvPr>
          <p:cNvSpPr>
            <a:spLocks noGrp="1"/>
          </p:cNvSpPr>
          <p:nvPr>
            <p:ph type="subTitle" idx="1"/>
          </p:nvPr>
        </p:nvSpPr>
        <p:spPr bwMode="auto">
          <a:xfrm>
            <a:off x="457200" y="4572000"/>
            <a:ext cx="64008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US" altLang="nl-NL" sz="2400" dirty="0" err="1">
                <a:solidFill>
                  <a:schemeClr val="bg1"/>
                </a:solidFill>
                <a:latin typeface="Georgia" panose="02040502050405020303" pitchFamily="18" charset="0"/>
                <a:ea typeface="ヒラギノ角ゴ Pro W3" pitchFamily="-84" charset="-128"/>
                <a:cs typeface="Georgia" panose="02040502050405020303" pitchFamily="18" charset="0"/>
              </a:rPr>
              <a:t>Plaats</a:t>
            </a:r>
            <a:r>
              <a:rPr lang="en-US" altLang="nl-NL" sz="2400" dirty="0">
                <a:solidFill>
                  <a:schemeClr val="bg1"/>
                </a:solidFill>
                <a:latin typeface="Georgia" panose="02040502050405020303" pitchFamily="18" charset="0"/>
                <a:ea typeface="ヒラギノ角ゴ Pro W3" pitchFamily="-84" charset="-128"/>
                <a:cs typeface="Georgia" panose="02040502050405020303" pitchFamily="18" charset="0"/>
              </a:rPr>
              <a:t> / </a:t>
            </a:r>
            <a:r>
              <a:rPr lang="en-US" altLang="nl-NL" sz="2400" dirty="0" err="1">
                <a:solidFill>
                  <a:schemeClr val="bg1"/>
                </a:solidFill>
                <a:latin typeface="Georgia" panose="02040502050405020303" pitchFamily="18" charset="0"/>
                <a:ea typeface="ヒラギノ角ゴ Pro W3" pitchFamily="-84" charset="-128"/>
                <a:cs typeface="Georgia" panose="02040502050405020303" pitchFamily="18" charset="0"/>
              </a:rPr>
              <a:t>bijeenkomst</a:t>
            </a:r>
            <a:endParaRPr lang="en-US" altLang="nl-NL" sz="2400" dirty="0">
              <a:solidFill>
                <a:schemeClr val="bg1"/>
              </a:solidFill>
              <a:latin typeface="Georgia" panose="02040502050405020303" pitchFamily="18" charset="0"/>
              <a:ea typeface="ヒラギノ角ゴ Pro W3" pitchFamily="-84" charset="-128"/>
              <a:cs typeface="Georgia" panose="02040502050405020303" pitchFamily="18" charset="0"/>
            </a:endParaRPr>
          </a:p>
          <a:p>
            <a:pPr eaLnBrk="1" hangingPunct="1">
              <a:spcBef>
                <a:spcPct val="0"/>
              </a:spcBef>
            </a:pPr>
            <a:r>
              <a:rPr lang="en-US" altLang="nl-NL" sz="2400" dirty="0">
                <a:solidFill>
                  <a:schemeClr val="bg1"/>
                </a:solidFill>
                <a:latin typeface="Georgia" panose="02040502050405020303" pitchFamily="18" charset="0"/>
                <a:ea typeface="ヒラギノ角ゴ Pro W3" pitchFamily="-84" charset="-128"/>
                <a:cs typeface="Georgia" panose="02040502050405020303" pitchFamily="18" charset="0"/>
              </a:rPr>
              <a:t>Naam</a:t>
            </a:r>
          </a:p>
          <a:p>
            <a:pPr eaLnBrk="1" hangingPunct="1">
              <a:spcBef>
                <a:spcPct val="0"/>
              </a:spcBef>
            </a:pPr>
            <a:r>
              <a:rPr lang="en-US" altLang="nl-NL" sz="2400" dirty="0">
                <a:solidFill>
                  <a:schemeClr val="bg1"/>
                </a:solidFill>
                <a:latin typeface="Georgia" panose="02040502050405020303" pitchFamily="18" charset="0"/>
                <a:ea typeface="ヒラギノ角ゴ Pro W3" pitchFamily="-84" charset="-128"/>
                <a:cs typeface="Georgia" panose="02040502050405020303" pitchFamily="18" charset="0"/>
              </a:rPr>
              <a:t>Datum</a:t>
            </a:r>
          </a:p>
          <a:p>
            <a:pPr eaLnBrk="1" hangingPunct="1"/>
            <a:endParaRPr lang="en-US" altLang="nl-NL" dirty="0">
              <a:latin typeface="Georgia" panose="02040502050405020303" pitchFamily="18" charset="0"/>
              <a:ea typeface="ヒラギノ角ゴ Pro W3" pitchFamily="-84" charset="-128"/>
              <a:cs typeface="Georgia" panose="02040502050405020303" pitchFamily="18"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A802E83-4DFE-3C1D-ECE2-DF4C00C7058D}"/>
              </a:ext>
            </a:extLst>
          </p:cNvPr>
          <p:cNvSpPr txBox="1"/>
          <p:nvPr/>
        </p:nvSpPr>
        <p:spPr>
          <a:xfrm>
            <a:off x="914400" y="905077"/>
            <a:ext cx="7452681" cy="1938992"/>
          </a:xfrm>
          <a:prstGeom prst="rect">
            <a:avLst/>
          </a:prstGeom>
          <a:noFill/>
        </p:spPr>
        <p:txBody>
          <a:bodyPr wrap="none" rtlCol="0">
            <a:spAutoFit/>
          </a:bodyPr>
          <a:lstStyle/>
          <a:p>
            <a:r>
              <a:rPr lang="nl-NL" sz="6000" dirty="0">
                <a:solidFill>
                  <a:schemeClr val="bg1"/>
                </a:solidFill>
              </a:rPr>
              <a:t>Ga aan de slag met </a:t>
            </a:r>
          </a:p>
          <a:p>
            <a:r>
              <a:rPr lang="nl-NL" sz="6000" dirty="0">
                <a:solidFill>
                  <a:schemeClr val="bg1"/>
                </a:solidFill>
              </a:rPr>
              <a:t>de </a:t>
            </a:r>
            <a:r>
              <a:rPr lang="nl-NL" sz="6000" dirty="0">
                <a:solidFill>
                  <a:srgbClr val="FFFF00"/>
                </a:solidFill>
              </a:rPr>
              <a:t>BASIS</a:t>
            </a:r>
            <a:r>
              <a:rPr lang="nl-NL" sz="6000" dirty="0">
                <a:solidFill>
                  <a:schemeClr val="bg1"/>
                </a:solidFill>
              </a:rPr>
              <a:t> van Rotary</a:t>
            </a:r>
          </a:p>
        </p:txBody>
      </p:sp>
      <p:pic>
        <p:nvPicPr>
          <p:cNvPr id="3076" name="Picture 4" descr="Vocational service, wat is dat?">
            <a:extLst>
              <a:ext uri="{FF2B5EF4-FFF2-40B4-BE49-F238E27FC236}">
                <a16:creationId xmlns:a16="http://schemas.microsoft.com/office/drawing/2014/main" id="{583CB6A0-4AA0-20CF-6BD8-E60208E9856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6475" y="3200400"/>
            <a:ext cx="459105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73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EA228BF2-A352-4537-839C-FDCAA1F10F0D}"/>
              </a:ext>
            </a:extLst>
          </p:cNvPr>
          <p:cNvSpPr>
            <a:spLocks noGrp="1"/>
          </p:cNvSpPr>
          <p:nvPr>
            <p:ph type="title"/>
          </p:nvPr>
        </p:nvSpPr>
        <p:spPr bwMode="auto">
          <a:xfrm>
            <a:off x="457200" y="457200"/>
            <a:ext cx="81534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l-NL" sz="2400" dirty="0">
                <a:solidFill>
                  <a:srgbClr val="FFFF00"/>
                </a:solidFill>
                <a:latin typeface="Arial Narrow" panose="020B0606020202030204" pitchFamily="34" charset="0"/>
              </a:rPr>
              <a:t>Wat is het </a:t>
            </a:r>
            <a:r>
              <a:rPr lang="en-US" altLang="nl-NL" sz="2400" dirty="0" err="1">
                <a:solidFill>
                  <a:srgbClr val="FFFF00"/>
                </a:solidFill>
                <a:latin typeface="Arial Narrow" panose="020B0606020202030204" pitchFamily="34" charset="0"/>
              </a:rPr>
              <a:t>doel</a:t>
            </a:r>
            <a:r>
              <a:rPr lang="en-US" altLang="nl-NL" sz="2400" dirty="0">
                <a:solidFill>
                  <a:srgbClr val="FFFF00"/>
                </a:solidFill>
                <a:latin typeface="Arial Narrow" panose="020B0606020202030204" pitchFamily="34" charset="0"/>
              </a:rPr>
              <a:t> van Rotary ?</a:t>
            </a:r>
          </a:p>
        </p:txBody>
      </p:sp>
      <p:sp>
        <p:nvSpPr>
          <p:cNvPr id="8195" name="Content Placeholder 2">
            <a:extLst>
              <a:ext uri="{FF2B5EF4-FFF2-40B4-BE49-F238E27FC236}">
                <a16:creationId xmlns:a16="http://schemas.microsoft.com/office/drawing/2014/main" id="{49DE23F3-DC66-4D57-978A-278F91661758}"/>
              </a:ext>
            </a:extLst>
          </p:cNvPr>
          <p:cNvSpPr>
            <a:spLocks noGrp="1"/>
          </p:cNvSpPr>
          <p:nvPr>
            <p:ph idx="1"/>
          </p:nvPr>
        </p:nvSpPr>
        <p:spPr bwMode="auto">
          <a:xfrm>
            <a:off x="457200" y="1219200"/>
            <a:ext cx="81534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None/>
            </a:pPr>
            <a:endParaRPr lang="nl-NL" sz="2400" i="1" dirty="0">
              <a:effectLst/>
              <a:latin typeface="Calibri" panose="020F0502020204030204" pitchFamily="34" charset="0"/>
              <a:ea typeface="Calibri" panose="020F0502020204030204" pitchFamily="34" charset="0"/>
              <a:cs typeface="Arial" panose="020B0604020202020204" pitchFamily="34" charset="0"/>
            </a:endParaRPr>
          </a:p>
          <a:p>
            <a:pPr marL="0" indent="0" eaLnBrk="1" hangingPunct="1">
              <a:buNone/>
            </a:pPr>
            <a:r>
              <a:rPr lang="en-US" altLang="nl-NL" sz="2400" dirty="0">
                <a:solidFill>
                  <a:srgbClr val="FFFF00"/>
                </a:solidFill>
                <a:latin typeface="Arial Narrow" panose="020B0606020202030204" pitchFamily="34" charset="0"/>
              </a:rPr>
              <a:t>OBJECT OF ROTARY     </a:t>
            </a:r>
            <a:br>
              <a:rPr lang="en-US" altLang="nl-NL" sz="2400" dirty="0">
                <a:solidFill>
                  <a:srgbClr val="FFFF00"/>
                </a:solidFill>
                <a:latin typeface="Arial Narrow" panose="020B0606020202030204" pitchFamily="34" charset="0"/>
              </a:rPr>
            </a:br>
            <a:r>
              <a:rPr lang="en-US" altLang="nl-NL" sz="2400" dirty="0">
                <a:solidFill>
                  <a:srgbClr val="FFFF00"/>
                </a:solidFill>
                <a:latin typeface="Arial Narrow" panose="020B0606020202030204" pitchFamily="34" charset="0"/>
              </a:rPr>
              <a:t>	(</a:t>
            </a:r>
            <a:r>
              <a:rPr lang="en-US" altLang="nl-NL" sz="2400" dirty="0" err="1">
                <a:solidFill>
                  <a:srgbClr val="FFFF00"/>
                </a:solidFill>
                <a:latin typeface="Arial Narrow" panose="020B0606020202030204" pitchFamily="34" charset="0"/>
              </a:rPr>
              <a:t>zie</a:t>
            </a:r>
            <a:r>
              <a:rPr lang="en-US" altLang="nl-NL" sz="2400" dirty="0">
                <a:solidFill>
                  <a:srgbClr val="FFFF00"/>
                </a:solidFill>
                <a:latin typeface="Arial Narrow" panose="020B0606020202030204" pitchFamily="34" charset="0"/>
              </a:rPr>
              <a:t> de </a:t>
            </a:r>
            <a:r>
              <a:rPr lang="en-US" altLang="nl-NL" sz="2400" dirty="0" err="1">
                <a:solidFill>
                  <a:srgbClr val="FFFF00"/>
                </a:solidFill>
                <a:latin typeface="Arial Narrow" panose="020B0606020202030204" pitchFamily="34" charset="0"/>
              </a:rPr>
              <a:t>doelstelling</a:t>
            </a:r>
            <a:r>
              <a:rPr lang="en-US" altLang="nl-NL" sz="2400" dirty="0">
                <a:solidFill>
                  <a:srgbClr val="FFFF00"/>
                </a:solidFill>
                <a:latin typeface="Arial Narrow" panose="020B0606020202030204" pitchFamily="34" charset="0"/>
              </a:rPr>
              <a:t> van </a:t>
            </a:r>
            <a:r>
              <a:rPr lang="en-US" altLang="nl-NL" sz="2400" dirty="0" err="1">
                <a:solidFill>
                  <a:srgbClr val="FFFF00"/>
                </a:solidFill>
                <a:latin typeface="Arial Narrow" panose="020B0606020202030204" pitchFamily="34" charset="0"/>
              </a:rPr>
              <a:t>onze</a:t>
            </a:r>
            <a:r>
              <a:rPr lang="en-US" altLang="nl-NL" sz="2400" dirty="0">
                <a:solidFill>
                  <a:srgbClr val="FFFF00"/>
                </a:solidFill>
                <a:latin typeface="Arial Narrow" panose="020B0606020202030204" pitchFamily="34" charset="0"/>
              </a:rPr>
              <a:t> club in art. 5 </a:t>
            </a:r>
            <a:r>
              <a:rPr lang="en-US" altLang="nl-NL" sz="2400" dirty="0" err="1">
                <a:solidFill>
                  <a:srgbClr val="FFFF00"/>
                </a:solidFill>
                <a:latin typeface="Arial Narrow" panose="020B0606020202030204" pitchFamily="34" charset="0"/>
              </a:rPr>
              <a:t>statuten</a:t>
            </a:r>
            <a:r>
              <a:rPr lang="en-US" altLang="nl-NL" sz="2400" dirty="0">
                <a:solidFill>
                  <a:srgbClr val="FFFF00"/>
                </a:solidFill>
                <a:latin typeface="Arial Narrow" panose="020B0606020202030204" pitchFamily="34" charset="0"/>
              </a:rPr>
              <a:t>)</a:t>
            </a:r>
          </a:p>
          <a:p>
            <a:pPr marL="0" indent="0" eaLnBrk="1" hangingPunct="1">
              <a:buNone/>
            </a:pPr>
            <a:endParaRPr lang="nl-NL" sz="2400" i="1" dirty="0">
              <a:latin typeface="Calibri" panose="020F0502020204030204" pitchFamily="34" charset="0"/>
              <a:ea typeface="Calibri" panose="020F0502020204030204" pitchFamily="34" charset="0"/>
              <a:cs typeface="Arial" panose="020B0604020202020204" pitchFamily="34" charset="0"/>
            </a:endParaRPr>
          </a:p>
          <a:p>
            <a:pPr marL="0" indent="0" eaLnBrk="1" hangingPunct="1">
              <a:buNone/>
            </a:pPr>
            <a:r>
              <a:rPr lang="nl-NL" sz="2400" i="1" dirty="0">
                <a:effectLst/>
                <a:latin typeface="Calibri" panose="020F0502020204030204" pitchFamily="34" charset="0"/>
                <a:ea typeface="Calibri" panose="020F0502020204030204" pitchFamily="34" charset="0"/>
                <a:cs typeface="Arial" panose="020B0604020202020204" pitchFamily="34" charset="0"/>
              </a:rPr>
              <a:t>Het aanmoedigen en bevorderen van </a:t>
            </a:r>
            <a:br>
              <a:rPr lang="nl-NL" sz="2400" i="1" dirty="0">
                <a:effectLst/>
                <a:latin typeface="Calibri" panose="020F0502020204030204" pitchFamily="34" charset="0"/>
                <a:ea typeface="Calibri" panose="020F0502020204030204" pitchFamily="34" charset="0"/>
                <a:cs typeface="Arial" panose="020B0604020202020204" pitchFamily="34" charset="0"/>
              </a:rPr>
            </a:br>
            <a:r>
              <a:rPr lang="nl-NL" sz="2400" i="1" dirty="0">
                <a:effectLst/>
                <a:latin typeface="Calibri" panose="020F0502020204030204" pitchFamily="34" charset="0"/>
                <a:ea typeface="Calibri" panose="020F0502020204030204" pitchFamily="34" charset="0"/>
                <a:cs typeface="Arial" panose="020B0604020202020204" pitchFamily="34" charset="0"/>
              </a:rPr>
              <a:t>hoge ethische normen in bedrijf en beroep; </a:t>
            </a:r>
          </a:p>
          <a:p>
            <a:pPr marL="0" indent="0" eaLnBrk="1" hangingPunct="1">
              <a:buNone/>
            </a:pPr>
            <a:r>
              <a:rPr lang="nl-NL" sz="1000" i="1" dirty="0">
                <a:effectLst/>
                <a:latin typeface="Calibri" panose="020F0502020204030204" pitchFamily="34" charset="0"/>
                <a:ea typeface="Calibri" panose="020F0502020204030204" pitchFamily="34" charset="0"/>
                <a:cs typeface="Arial" panose="020B0604020202020204" pitchFamily="34" charset="0"/>
              </a:rPr>
              <a:t> </a:t>
            </a:r>
            <a:br>
              <a:rPr lang="nl-NL" sz="2400" i="1" dirty="0">
                <a:effectLst/>
                <a:latin typeface="Calibri" panose="020F0502020204030204" pitchFamily="34" charset="0"/>
                <a:ea typeface="Calibri" panose="020F0502020204030204" pitchFamily="34" charset="0"/>
                <a:cs typeface="Arial" panose="020B0604020202020204" pitchFamily="34" charset="0"/>
              </a:rPr>
            </a:br>
            <a:r>
              <a:rPr lang="nl-NL" sz="2400" i="1" dirty="0">
                <a:effectLst/>
                <a:latin typeface="Calibri" panose="020F0502020204030204" pitchFamily="34" charset="0"/>
                <a:ea typeface="Calibri" panose="020F0502020204030204" pitchFamily="34" charset="0"/>
                <a:cs typeface="Arial" panose="020B0604020202020204" pitchFamily="34" charset="0"/>
              </a:rPr>
              <a:t>het erkennen van de verdienstelijkheid </a:t>
            </a:r>
            <a:br>
              <a:rPr lang="nl-NL" sz="2400" i="1" dirty="0">
                <a:effectLst/>
                <a:latin typeface="Calibri" panose="020F0502020204030204" pitchFamily="34" charset="0"/>
                <a:ea typeface="Calibri" panose="020F0502020204030204" pitchFamily="34" charset="0"/>
                <a:cs typeface="Arial" panose="020B0604020202020204" pitchFamily="34" charset="0"/>
              </a:rPr>
            </a:br>
            <a:r>
              <a:rPr lang="nl-NL" sz="2400" i="1" dirty="0">
                <a:effectLst/>
                <a:latin typeface="Calibri" panose="020F0502020204030204" pitchFamily="34" charset="0"/>
                <a:ea typeface="Calibri" panose="020F0502020204030204" pitchFamily="34" charset="0"/>
                <a:cs typeface="Arial" panose="020B0604020202020204" pitchFamily="34" charset="0"/>
              </a:rPr>
              <a:t>van alle nuttige beroepen </a:t>
            </a:r>
          </a:p>
          <a:p>
            <a:pPr marL="0" indent="0" eaLnBrk="1" hangingPunct="1">
              <a:buNone/>
            </a:pPr>
            <a:r>
              <a:rPr lang="nl-NL" sz="1050" i="1" dirty="0">
                <a:effectLst/>
                <a:latin typeface="Calibri" panose="020F0502020204030204" pitchFamily="34" charset="0"/>
                <a:ea typeface="Calibri" panose="020F0502020204030204" pitchFamily="34" charset="0"/>
                <a:cs typeface="Arial" panose="020B0604020202020204" pitchFamily="34" charset="0"/>
              </a:rPr>
              <a:t> </a:t>
            </a:r>
            <a:br>
              <a:rPr lang="nl-NL" sz="2400" i="1" dirty="0">
                <a:effectLst/>
                <a:latin typeface="Calibri" panose="020F0502020204030204" pitchFamily="34" charset="0"/>
                <a:ea typeface="Calibri" panose="020F0502020204030204" pitchFamily="34" charset="0"/>
                <a:cs typeface="Arial" panose="020B0604020202020204" pitchFamily="34" charset="0"/>
              </a:rPr>
            </a:br>
            <a:r>
              <a:rPr lang="nl-NL" sz="2400" i="1" dirty="0">
                <a:effectLst/>
                <a:latin typeface="Calibri" panose="020F0502020204030204" pitchFamily="34" charset="0"/>
                <a:ea typeface="Calibri" panose="020F0502020204030204" pitchFamily="34" charset="0"/>
                <a:cs typeface="Arial" panose="020B0604020202020204" pitchFamily="34" charset="0"/>
              </a:rPr>
              <a:t>en het beroep van iedere Rotarian beschouwen als een mogelijkheid om de samenleving te dienen</a:t>
            </a:r>
            <a:r>
              <a:rPr lang="nl-NL" sz="2400" dirty="0">
                <a:effectLst/>
                <a:latin typeface="Calibri" panose="020F0502020204030204" pitchFamily="34" charset="0"/>
                <a:ea typeface="Calibri" panose="020F0502020204030204" pitchFamily="34" charset="0"/>
                <a:cs typeface="Arial" panose="020B0604020202020204" pitchFamily="34" charset="0"/>
              </a:rPr>
              <a:t>.</a:t>
            </a:r>
            <a:r>
              <a:rPr lang="nl-NL" sz="1400" dirty="0">
                <a:latin typeface="Calibri" panose="020F0502020204030204" pitchFamily="34" charset="0"/>
                <a:ea typeface="Calibri" panose="020F0502020204030204" pitchFamily="34" charset="0"/>
                <a:cs typeface="Arial" panose="020B0604020202020204" pitchFamily="34" charset="0"/>
              </a:rPr>
              <a:t> </a:t>
            </a:r>
          </a:p>
          <a:p>
            <a:pPr marL="0" indent="0" eaLnBrk="1" hangingPunct="1">
              <a:buNone/>
            </a:pPr>
            <a:endParaRPr lang="en-US" altLang="nl-NL" sz="1600" dirty="0">
              <a:latin typeface="Georgia" panose="02040502050405020303" pitchFamily="18" charset="0"/>
            </a:endParaRPr>
          </a:p>
        </p:txBody>
      </p:sp>
    </p:spTree>
    <p:extLst>
      <p:ext uri="{BB962C8B-B14F-4D97-AF65-F5344CB8AC3E}">
        <p14:creationId xmlns:p14="http://schemas.microsoft.com/office/powerpoint/2010/main" val="3241662326"/>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81045-E72F-1B1E-6214-85B73BE4D8BE}"/>
            </a:ext>
          </a:extLst>
        </p:cNvPr>
        <p:cNvGrpSpPr/>
        <p:nvPr/>
      </p:nvGrpSpPr>
      <p:grpSpPr>
        <a:xfrm>
          <a:off x="0" y="0"/>
          <a:ext cx="0" cy="0"/>
          <a:chOff x="0" y="0"/>
          <a:chExt cx="0" cy="0"/>
        </a:xfrm>
      </p:grpSpPr>
      <p:sp>
        <p:nvSpPr>
          <p:cNvPr id="8194" name="Title 3">
            <a:extLst>
              <a:ext uri="{FF2B5EF4-FFF2-40B4-BE49-F238E27FC236}">
                <a16:creationId xmlns:a16="http://schemas.microsoft.com/office/drawing/2014/main" id="{5B60090B-D54D-F74F-1D14-02509B94ACAB}"/>
              </a:ext>
            </a:extLst>
          </p:cNvPr>
          <p:cNvSpPr>
            <a:spLocks noGrp="1"/>
          </p:cNvSpPr>
          <p:nvPr>
            <p:ph type="title"/>
          </p:nvPr>
        </p:nvSpPr>
        <p:spPr bwMode="auto">
          <a:xfrm>
            <a:off x="457200" y="457200"/>
            <a:ext cx="78486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l-NL" sz="2400" dirty="0">
                <a:solidFill>
                  <a:srgbClr val="FFFF00"/>
                </a:solidFill>
                <a:latin typeface="Arial Narrow" panose="020B0606020202030204" pitchFamily="34" charset="0"/>
              </a:rPr>
              <a:t>Wat is de </a:t>
            </a:r>
            <a:r>
              <a:rPr lang="en-US" altLang="nl-NL" sz="2400" dirty="0" err="1">
                <a:solidFill>
                  <a:srgbClr val="FFFF00"/>
                </a:solidFill>
                <a:latin typeface="Arial Narrow" panose="020B0606020202030204" pitchFamily="34" charset="0"/>
              </a:rPr>
              <a:t>wereldwijde</a:t>
            </a:r>
            <a:r>
              <a:rPr lang="en-US" altLang="nl-NL" sz="2400" dirty="0">
                <a:solidFill>
                  <a:srgbClr val="FFFF00"/>
                </a:solidFill>
                <a:latin typeface="Arial Narrow" panose="020B0606020202030204" pitchFamily="34" charset="0"/>
              </a:rPr>
              <a:t> Rotary </a:t>
            </a:r>
            <a:r>
              <a:rPr lang="en-US" altLang="nl-NL" sz="2400" dirty="0" err="1">
                <a:solidFill>
                  <a:srgbClr val="FFFF00"/>
                </a:solidFill>
                <a:latin typeface="Arial Narrow" panose="020B0606020202030204" pitchFamily="34" charset="0"/>
              </a:rPr>
              <a:t>definitie</a:t>
            </a:r>
            <a:r>
              <a:rPr lang="en-US" altLang="nl-NL" sz="2400" dirty="0">
                <a:solidFill>
                  <a:srgbClr val="FFFF00"/>
                </a:solidFill>
                <a:latin typeface="Arial Narrow" panose="020B0606020202030204" pitchFamily="34" charset="0"/>
              </a:rPr>
              <a:t> van Vocational Service ?</a:t>
            </a:r>
          </a:p>
        </p:txBody>
      </p:sp>
      <p:sp>
        <p:nvSpPr>
          <p:cNvPr id="8195" name="Content Placeholder 2">
            <a:extLst>
              <a:ext uri="{FF2B5EF4-FFF2-40B4-BE49-F238E27FC236}">
                <a16:creationId xmlns:a16="http://schemas.microsoft.com/office/drawing/2014/main" id="{4BFA57D0-6C0F-38AA-0035-6C810D0A543B}"/>
              </a:ext>
            </a:extLst>
          </p:cNvPr>
          <p:cNvSpPr>
            <a:spLocks noGrp="1"/>
          </p:cNvSpPr>
          <p:nvPr>
            <p:ph idx="1"/>
          </p:nvPr>
        </p:nvSpPr>
        <p:spPr bwMode="auto">
          <a:xfrm>
            <a:off x="457200" y="15240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None/>
            </a:pPr>
            <a:r>
              <a:rPr lang="nl-NL" altLang="nl-NL" sz="2000" u="sng" dirty="0">
                <a:solidFill>
                  <a:srgbClr val="FFFF00"/>
                </a:solidFill>
                <a:latin typeface="Georgia" panose="02040502050405020303" pitchFamily="18" charset="0"/>
              </a:rPr>
              <a:t>Artikel 6.2 van de clubstatuten:</a:t>
            </a:r>
          </a:p>
          <a:p>
            <a:pPr marL="0" indent="0" eaLnBrk="1" hangingPunct="1">
              <a:buNone/>
            </a:pPr>
            <a:endParaRPr lang="nl-NL" altLang="nl-NL" sz="2000" dirty="0">
              <a:latin typeface="Georgia" panose="02040502050405020303" pitchFamily="18" charset="0"/>
            </a:endParaRPr>
          </a:p>
          <a:p>
            <a:pPr marL="0" indent="0" eaLnBrk="1" hangingPunct="1">
              <a:buNone/>
            </a:pPr>
            <a:r>
              <a:rPr lang="nl-NL" altLang="nl-NL" sz="2000" i="1" dirty="0" err="1">
                <a:latin typeface="Georgia" panose="02040502050405020303" pitchFamily="18" charset="0"/>
              </a:rPr>
              <a:t>Vocational</a:t>
            </a:r>
            <a:r>
              <a:rPr lang="nl-NL" altLang="nl-NL" sz="2000" i="1" dirty="0">
                <a:latin typeface="Georgia" panose="02040502050405020303" pitchFamily="18" charset="0"/>
              </a:rPr>
              <a:t> Service, de tweede Avenue of Service, beoogt </a:t>
            </a:r>
            <a:r>
              <a:rPr lang="nl-NL" altLang="nl-NL" sz="2000" i="1" dirty="0">
                <a:solidFill>
                  <a:srgbClr val="FFC000"/>
                </a:solidFill>
                <a:latin typeface="Georgia" panose="02040502050405020303" pitchFamily="18" charset="0"/>
              </a:rPr>
              <a:t>hoge ethische normen</a:t>
            </a:r>
            <a:r>
              <a:rPr lang="nl-NL" altLang="nl-NL" sz="2000" i="1" dirty="0">
                <a:latin typeface="Georgia" panose="02040502050405020303" pitchFamily="18" charset="0"/>
              </a:rPr>
              <a:t> aan te moedigen in bedrijven en beroepen onder erkenning dat elke eerzame bedrijfs- of beroepsuitoefening waardevol is. </a:t>
            </a:r>
            <a:br>
              <a:rPr lang="nl-NL" altLang="nl-NL" sz="2000" i="1" dirty="0">
                <a:latin typeface="Georgia" panose="02040502050405020303" pitchFamily="18" charset="0"/>
              </a:rPr>
            </a:br>
            <a:br>
              <a:rPr lang="nl-NL" altLang="nl-NL" sz="2000" i="1" dirty="0">
                <a:latin typeface="Georgia" panose="02040502050405020303" pitchFamily="18" charset="0"/>
              </a:rPr>
            </a:br>
            <a:r>
              <a:rPr lang="nl-NL" altLang="nl-NL" sz="2000" i="1" dirty="0">
                <a:latin typeface="Georgia" panose="02040502050405020303" pitchFamily="18" charset="0"/>
              </a:rPr>
              <a:t>Daarnaast beoogt </a:t>
            </a:r>
            <a:r>
              <a:rPr lang="nl-NL" altLang="nl-NL" sz="2000" i="1" dirty="0" err="1">
                <a:latin typeface="Georgia" panose="02040502050405020303" pitchFamily="18" charset="0"/>
              </a:rPr>
              <a:t>Vocational</a:t>
            </a:r>
            <a:r>
              <a:rPr lang="nl-NL" altLang="nl-NL" sz="2000" i="1" dirty="0">
                <a:latin typeface="Georgia" panose="02040502050405020303" pitchFamily="18" charset="0"/>
              </a:rPr>
              <a:t> Service  het </a:t>
            </a:r>
            <a:r>
              <a:rPr lang="nl-NL" altLang="nl-NL" sz="2000" i="1" dirty="0">
                <a:solidFill>
                  <a:srgbClr val="FFC000"/>
                </a:solidFill>
                <a:latin typeface="Georgia" panose="02040502050405020303" pitchFamily="18" charset="0"/>
              </a:rPr>
              <a:t>dienstverleningsideaal</a:t>
            </a:r>
            <a:r>
              <a:rPr lang="nl-NL" altLang="nl-NL" sz="2000" i="1" dirty="0">
                <a:latin typeface="Georgia" panose="02040502050405020303" pitchFamily="18" charset="0"/>
              </a:rPr>
              <a:t> in elke beroepsuitoefening te bevorderen. </a:t>
            </a:r>
            <a:br>
              <a:rPr lang="nl-NL" altLang="nl-NL" sz="2000" i="1" dirty="0">
                <a:latin typeface="Georgia" panose="02040502050405020303" pitchFamily="18" charset="0"/>
              </a:rPr>
            </a:br>
            <a:br>
              <a:rPr lang="nl-NL" altLang="nl-NL" sz="2000" i="1" dirty="0">
                <a:latin typeface="Georgia" panose="02040502050405020303" pitchFamily="18" charset="0"/>
              </a:rPr>
            </a:br>
            <a:r>
              <a:rPr lang="nl-NL" altLang="nl-NL" sz="2000" i="1" dirty="0">
                <a:latin typeface="Georgia" panose="02040502050405020303" pitchFamily="18" charset="0"/>
              </a:rPr>
              <a:t>De rol van de leden houdt in dat zij ervoor zorgen dat hun persoonlijk en professioneel gedrag in overeenstemming  is met de beginselen van Rotary en dat zij hun </a:t>
            </a:r>
            <a:r>
              <a:rPr lang="nl-NL" altLang="nl-NL" sz="2000" i="1" dirty="0">
                <a:solidFill>
                  <a:srgbClr val="FFC000"/>
                </a:solidFill>
                <a:latin typeface="Georgia" panose="02040502050405020303" pitchFamily="18" charset="0"/>
              </a:rPr>
              <a:t>professionele vaardigheden inzetten</a:t>
            </a:r>
            <a:r>
              <a:rPr lang="nl-NL" altLang="nl-NL" sz="2000" i="1" dirty="0">
                <a:latin typeface="Georgia" panose="02040502050405020303" pitchFamily="18" charset="0"/>
              </a:rPr>
              <a:t> voor clubprojecten waarbij noden van de maatschappij worden aangepakt.</a:t>
            </a:r>
          </a:p>
        </p:txBody>
      </p:sp>
    </p:spTree>
    <p:extLst>
      <p:ext uri="{BB962C8B-B14F-4D97-AF65-F5344CB8AC3E}">
        <p14:creationId xmlns:p14="http://schemas.microsoft.com/office/powerpoint/2010/main" val="184762720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EA228BF2-A352-4537-839C-FDCAA1F10F0D}"/>
              </a:ext>
            </a:extLst>
          </p:cNvPr>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l-NL" sz="2400" dirty="0">
                <a:solidFill>
                  <a:srgbClr val="FFFF00"/>
                </a:solidFill>
                <a:latin typeface="Arial Narrow" panose="020B0606020202030204" pitchFamily="34" charset="0"/>
              </a:rPr>
              <a:t>Vocational service, de kern van Rotary</a:t>
            </a:r>
          </a:p>
        </p:txBody>
      </p:sp>
      <p:sp>
        <p:nvSpPr>
          <p:cNvPr id="8195" name="Content Placeholder 2">
            <a:extLst>
              <a:ext uri="{FF2B5EF4-FFF2-40B4-BE49-F238E27FC236}">
                <a16:creationId xmlns:a16="http://schemas.microsoft.com/office/drawing/2014/main" id="{49DE23F3-DC66-4D57-978A-278F91661758}"/>
              </a:ext>
            </a:extLst>
          </p:cNvPr>
          <p:cNvSpPr>
            <a:spLocks noGrp="1"/>
          </p:cNvSpPr>
          <p:nvPr>
            <p:ph idx="1"/>
          </p:nvPr>
        </p:nvSpPr>
        <p:spPr bwMode="auto">
          <a:xfrm>
            <a:off x="457200" y="15240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r>
              <a:rPr lang="nl-NL" altLang="nl-NL" sz="2000" dirty="0">
                <a:latin typeface="Georgia" panose="02040502050405020303" pitchFamily="18" charset="0"/>
              </a:rPr>
              <a:t>De basis waarmee Rotary zich onderscheidt van andere </a:t>
            </a:r>
            <a:br>
              <a:rPr lang="nl-NL" altLang="nl-NL" sz="2000" dirty="0">
                <a:latin typeface="Georgia" panose="02040502050405020303" pitchFamily="18" charset="0"/>
              </a:rPr>
            </a:br>
            <a:r>
              <a:rPr lang="nl-NL" altLang="nl-NL" sz="2000" dirty="0">
                <a:latin typeface="Georgia" panose="02040502050405020303" pitchFamily="18" charset="0"/>
              </a:rPr>
              <a:t>serviceorganisaties.</a:t>
            </a:r>
            <a:br>
              <a:rPr lang="nl-NL" altLang="nl-NL" sz="2000" dirty="0">
                <a:latin typeface="Georgia" panose="02040502050405020303" pitchFamily="18" charset="0"/>
              </a:rPr>
            </a:br>
            <a:endParaRPr lang="nl-NL" altLang="nl-NL" sz="2000" dirty="0">
              <a:latin typeface="Georgia" panose="02040502050405020303" pitchFamily="18" charset="0"/>
            </a:endParaRPr>
          </a:p>
          <a:p>
            <a:pPr eaLnBrk="1" hangingPunct="1"/>
            <a:r>
              <a:rPr lang="nl-NL" altLang="nl-NL" sz="2000" dirty="0">
                <a:latin typeface="Georgia" panose="02040502050405020303" pitchFamily="18" charset="0"/>
              </a:rPr>
              <a:t>De ‘ziel’ van de service die een Rotarian </a:t>
            </a:r>
            <a:br>
              <a:rPr lang="nl-NL" altLang="nl-NL" sz="2000" dirty="0">
                <a:latin typeface="Georgia" panose="02040502050405020303" pitchFamily="18" charset="0"/>
              </a:rPr>
            </a:br>
            <a:r>
              <a:rPr lang="nl-NL" altLang="nl-NL" sz="2000" dirty="0">
                <a:latin typeface="Georgia" panose="02040502050405020303" pitchFamily="18" charset="0"/>
              </a:rPr>
              <a:t>biedt.</a:t>
            </a:r>
            <a:br>
              <a:rPr lang="nl-NL" altLang="nl-NL" sz="2000" dirty="0">
                <a:latin typeface="Georgia" panose="02040502050405020303" pitchFamily="18" charset="0"/>
              </a:rPr>
            </a:br>
            <a:endParaRPr lang="nl-NL" altLang="nl-NL" sz="2000" dirty="0">
              <a:latin typeface="Georgia" panose="02040502050405020303" pitchFamily="18" charset="0"/>
            </a:endParaRPr>
          </a:p>
          <a:p>
            <a:pPr eaLnBrk="1" hangingPunct="1"/>
            <a:r>
              <a:rPr lang="nl-NL" altLang="nl-NL" sz="2000" dirty="0">
                <a:latin typeface="Georgia" panose="02040502050405020303" pitchFamily="18" charset="0"/>
              </a:rPr>
              <a:t>Je bent lid geworden (mede) op grond</a:t>
            </a:r>
            <a:br>
              <a:rPr lang="nl-NL" altLang="nl-NL" sz="2000" dirty="0">
                <a:latin typeface="Georgia" panose="02040502050405020303" pitchFamily="18" charset="0"/>
              </a:rPr>
            </a:br>
            <a:r>
              <a:rPr lang="nl-NL" altLang="nl-NL" sz="2000" dirty="0">
                <a:latin typeface="Georgia" panose="02040502050405020303" pitchFamily="18" charset="0"/>
              </a:rPr>
              <a:t>van je beroep en hoe je dat uitoefent.</a:t>
            </a:r>
            <a:br>
              <a:rPr lang="nl-NL" altLang="nl-NL" sz="2000" dirty="0">
                <a:latin typeface="Georgia" panose="02040502050405020303" pitchFamily="18" charset="0"/>
              </a:rPr>
            </a:br>
            <a:r>
              <a:rPr lang="nl-NL" altLang="nl-NL" sz="2000" i="1" dirty="0">
                <a:latin typeface="Georgia" panose="02040502050405020303" pitchFamily="18" charset="0"/>
              </a:rPr>
              <a:t>=&gt; het classificatie beginsel van Rotary</a:t>
            </a:r>
            <a:br>
              <a:rPr lang="nl-NL" altLang="nl-NL" sz="2000" dirty="0">
                <a:latin typeface="Georgia" panose="02040502050405020303" pitchFamily="18" charset="0"/>
              </a:rPr>
            </a:br>
            <a:endParaRPr lang="nl-NL" altLang="nl-NL" sz="2000" dirty="0">
              <a:latin typeface="Georgia" panose="02040502050405020303" pitchFamily="18" charset="0"/>
            </a:endParaRPr>
          </a:p>
          <a:p>
            <a:pPr eaLnBrk="1" hangingPunct="1"/>
            <a:r>
              <a:rPr lang="nl-NL" altLang="nl-NL" sz="2000" dirty="0">
                <a:latin typeface="Georgia" panose="02040502050405020303" pitchFamily="18" charset="0"/>
              </a:rPr>
              <a:t>In je beroep toon je moreel leiderschap.</a:t>
            </a:r>
            <a:br>
              <a:rPr lang="nl-NL" altLang="nl-NL" sz="2000" dirty="0">
                <a:latin typeface="Georgia" panose="02040502050405020303" pitchFamily="18" charset="0"/>
              </a:rPr>
            </a:br>
            <a:endParaRPr lang="nl-NL" altLang="nl-NL" sz="2000" dirty="0">
              <a:latin typeface="Georgia" panose="02040502050405020303" pitchFamily="18" charset="0"/>
            </a:endParaRPr>
          </a:p>
          <a:p>
            <a:pPr eaLnBrk="1" hangingPunct="1"/>
            <a:r>
              <a:rPr lang="nl-NL" altLang="nl-NL" sz="2000" dirty="0">
                <a:latin typeface="Georgia" panose="02040502050405020303" pitchFamily="18" charset="0"/>
              </a:rPr>
              <a:t>Bij </a:t>
            </a:r>
            <a:r>
              <a:rPr lang="nl-NL" altLang="nl-NL" sz="2000" dirty="0" err="1">
                <a:latin typeface="Georgia" panose="02040502050405020303" pitchFamily="18" charset="0"/>
              </a:rPr>
              <a:t>Vocational</a:t>
            </a:r>
            <a:r>
              <a:rPr lang="nl-NL" altLang="nl-NL" sz="2000" dirty="0">
                <a:latin typeface="Georgia" panose="02040502050405020303" pitchFamily="18" charset="0"/>
              </a:rPr>
              <a:t> Service gaat het niet om geld, maar om </a:t>
            </a:r>
            <a:r>
              <a:rPr lang="nl-NL" altLang="nl-NL" sz="2000" dirty="0">
                <a:solidFill>
                  <a:srgbClr val="FFC000"/>
                </a:solidFill>
                <a:latin typeface="Georgia" panose="02040502050405020303" pitchFamily="18" charset="0"/>
              </a:rPr>
              <a:t>inzet</a:t>
            </a:r>
            <a:r>
              <a:rPr lang="nl-NL" altLang="nl-NL" sz="2000" dirty="0">
                <a:latin typeface="Georgia" panose="02040502050405020303" pitchFamily="18" charset="0"/>
              </a:rPr>
              <a:t>.</a:t>
            </a:r>
          </a:p>
        </p:txBody>
      </p:sp>
      <p:pic>
        <p:nvPicPr>
          <p:cNvPr id="1026" name="Picture 2" descr="Are Your Club Members - People of Action? - Tell Rotary International All  About It | District 7070">
            <a:extLst>
              <a:ext uri="{FF2B5EF4-FFF2-40B4-BE49-F238E27FC236}">
                <a16:creationId xmlns:a16="http://schemas.microsoft.com/office/drawing/2014/main" id="{91DEFDF6-2E73-56AA-DB58-D4FC9197BE0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1986219"/>
            <a:ext cx="2905125" cy="288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280119"/>
      </p:ext>
    </p:extLst>
  </p:cSld>
  <p:clrMapOvr>
    <a:masterClrMapping/>
  </p:clrMapOvr>
  <p:transition spd="med"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EA228BF2-A352-4537-839C-FDCAA1F10F0D}"/>
              </a:ext>
            </a:extLst>
          </p:cNvPr>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l-NL" sz="2400" dirty="0">
                <a:solidFill>
                  <a:srgbClr val="FFFF00"/>
                </a:solidFill>
                <a:latin typeface="Arial Narrow" panose="020B0606020202030204" pitchFamily="34" charset="0"/>
              </a:rPr>
              <a:t>ETHIEK      /      Normen en </a:t>
            </a:r>
            <a:r>
              <a:rPr lang="en-US" altLang="nl-NL" sz="2400" dirty="0" err="1">
                <a:solidFill>
                  <a:srgbClr val="FFFF00"/>
                </a:solidFill>
                <a:latin typeface="Arial Narrow" panose="020B0606020202030204" pitchFamily="34" charset="0"/>
              </a:rPr>
              <a:t>waarden</a:t>
            </a:r>
            <a:r>
              <a:rPr lang="en-US" altLang="nl-NL" sz="2400" dirty="0">
                <a:solidFill>
                  <a:srgbClr val="FFFF00"/>
                </a:solidFill>
                <a:latin typeface="Arial Narrow" panose="020B0606020202030204" pitchFamily="34" charset="0"/>
              </a:rPr>
              <a:t> in Rotary</a:t>
            </a:r>
          </a:p>
        </p:txBody>
      </p:sp>
      <p:sp>
        <p:nvSpPr>
          <p:cNvPr id="8195" name="Content Placeholder 2">
            <a:extLst>
              <a:ext uri="{FF2B5EF4-FFF2-40B4-BE49-F238E27FC236}">
                <a16:creationId xmlns:a16="http://schemas.microsoft.com/office/drawing/2014/main" id="{49DE23F3-DC66-4D57-978A-278F91661758}"/>
              </a:ext>
            </a:extLst>
          </p:cNvPr>
          <p:cNvSpPr>
            <a:spLocks noGrp="1"/>
          </p:cNvSpPr>
          <p:nvPr>
            <p:ph idx="1"/>
          </p:nvPr>
        </p:nvSpPr>
        <p:spPr bwMode="auto">
          <a:xfrm>
            <a:off x="457200" y="3886200"/>
            <a:ext cx="8229600" cy="213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indent="0" eaLnBrk="1" hangingPunct="1">
              <a:buNone/>
            </a:pPr>
            <a:r>
              <a:rPr lang="en-US" altLang="nl-NL" sz="2400" dirty="0" err="1">
                <a:latin typeface="Georgia" panose="02040502050405020303" pitchFamily="18" charset="0"/>
              </a:rPr>
              <a:t>Onze</a:t>
            </a:r>
            <a:r>
              <a:rPr lang="en-US" altLang="nl-NL" sz="2400" dirty="0">
                <a:latin typeface="Georgia" panose="02040502050405020303" pitchFamily="18" charset="0"/>
              </a:rPr>
              <a:t> Rotary </a:t>
            </a:r>
            <a:r>
              <a:rPr lang="en-US" altLang="nl-NL" sz="2400" dirty="0" err="1">
                <a:latin typeface="Georgia" panose="02040502050405020303" pitchFamily="18" charset="0"/>
              </a:rPr>
              <a:t>richtlijn</a:t>
            </a:r>
            <a:r>
              <a:rPr lang="en-US" altLang="nl-NL" sz="2400" dirty="0">
                <a:latin typeface="Georgia" panose="02040502050405020303" pitchFamily="18" charset="0"/>
              </a:rPr>
              <a:t>:   The Four Way test (1932)</a:t>
            </a:r>
          </a:p>
          <a:p>
            <a:pPr marL="457200" indent="-457200" eaLnBrk="1" hangingPunct="1">
              <a:buAutoNum type="arabicPeriod"/>
            </a:pPr>
            <a:r>
              <a:rPr lang="en-US" altLang="nl-NL" sz="2400" i="1" dirty="0">
                <a:solidFill>
                  <a:srgbClr val="FFC000"/>
                </a:solidFill>
                <a:latin typeface="Georgia" panose="02040502050405020303" pitchFamily="18" charset="0"/>
              </a:rPr>
              <a:t>Is het </a:t>
            </a:r>
            <a:r>
              <a:rPr lang="en-US" altLang="nl-NL" sz="2400" i="1" dirty="0" err="1">
                <a:solidFill>
                  <a:srgbClr val="FFC000"/>
                </a:solidFill>
                <a:latin typeface="Georgia" panose="02040502050405020303" pitchFamily="18" charset="0"/>
              </a:rPr>
              <a:t>waar</a:t>
            </a:r>
            <a:r>
              <a:rPr lang="en-US" altLang="nl-NL" sz="2400" i="1" dirty="0">
                <a:solidFill>
                  <a:srgbClr val="FFC000"/>
                </a:solidFill>
                <a:latin typeface="Georgia" panose="02040502050405020303" pitchFamily="18" charset="0"/>
              </a:rPr>
              <a:t>?</a:t>
            </a:r>
          </a:p>
          <a:p>
            <a:pPr marL="457200" indent="-457200" eaLnBrk="1" hangingPunct="1">
              <a:buAutoNum type="arabicPeriod"/>
            </a:pPr>
            <a:r>
              <a:rPr lang="en-US" altLang="nl-NL" sz="2400" i="1" dirty="0">
                <a:solidFill>
                  <a:srgbClr val="FFC000"/>
                </a:solidFill>
                <a:latin typeface="Georgia" panose="02040502050405020303" pitchFamily="18" charset="0"/>
              </a:rPr>
              <a:t>Is het </a:t>
            </a:r>
            <a:r>
              <a:rPr lang="en-US" altLang="nl-NL" sz="2400" i="1" dirty="0" err="1">
                <a:solidFill>
                  <a:srgbClr val="FFC000"/>
                </a:solidFill>
                <a:latin typeface="Georgia" panose="02040502050405020303" pitchFamily="18" charset="0"/>
              </a:rPr>
              <a:t>billijk</a:t>
            </a:r>
            <a:r>
              <a:rPr lang="en-US" altLang="nl-NL" sz="2400" i="1" dirty="0">
                <a:solidFill>
                  <a:srgbClr val="FFC000"/>
                </a:solidFill>
                <a:latin typeface="Georgia" panose="02040502050405020303" pitchFamily="18" charset="0"/>
              </a:rPr>
              <a:t> voor alle </a:t>
            </a:r>
            <a:r>
              <a:rPr lang="en-US" altLang="nl-NL" sz="2400" i="1" dirty="0" err="1">
                <a:solidFill>
                  <a:srgbClr val="FFC000"/>
                </a:solidFill>
                <a:latin typeface="Georgia" panose="02040502050405020303" pitchFamily="18" charset="0"/>
              </a:rPr>
              <a:t>betrokkenen</a:t>
            </a:r>
            <a:r>
              <a:rPr lang="en-US" altLang="nl-NL" sz="2400" i="1" dirty="0">
                <a:solidFill>
                  <a:srgbClr val="FFC000"/>
                </a:solidFill>
                <a:latin typeface="Georgia" panose="02040502050405020303" pitchFamily="18" charset="0"/>
              </a:rPr>
              <a:t>?</a:t>
            </a:r>
          </a:p>
          <a:p>
            <a:pPr marL="457200" indent="-457200" eaLnBrk="1" hangingPunct="1">
              <a:buAutoNum type="arabicPeriod"/>
            </a:pPr>
            <a:r>
              <a:rPr lang="en-US" altLang="nl-NL" sz="2400" i="1" dirty="0" err="1">
                <a:solidFill>
                  <a:srgbClr val="FFC000"/>
                </a:solidFill>
                <a:latin typeface="Georgia" panose="02040502050405020303" pitchFamily="18" charset="0"/>
              </a:rPr>
              <a:t>Bevordert</a:t>
            </a:r>
            <a:r>
              <a:rPr lang="en-US" altLang="nl-NL" sz="2400" i="1" dirty="0">
                <a:solidFill>
                  <a:srgbClr val="FFC000"/>
                </a:solidFill>
                <a:latin typeface="Georgia" panose="02040502050405020303" pitchFamily="18" charset="0"/>
              </a:rPr>
              <a:t> het </a:t>
            </a:r>
            <a:r>
              <a:rPr lang="en-US" altLang="nl-NL" sz="2400" i="1" dirty="0" err="1">
                <a:solidFill>
                  <a:srgbClr val="FFC000"/>
                </a:solidFill>
                <a:latin typeface="Georgia" panose="02040502050405020303" pitchFamily="18" charset="0"/>
              </a:rPr>
              <a:t>onderling</a:t>
            </a:r>
            <a:r>
              <a:rPr lang="en-US" altLang="nl-NL" sz="2400" i="1" dirty="0">
                <a:solidFill>
                  <a:srgbClr val="FFC000"/>
                </a:solidFill>
                <a:latin typeface="Georgia" panose="02040502050405020303" pitchFamily="18" charset="0"/>
              </a:rPr>
              <a:t> </a:t>
            </a:r>
            <a:r>
              <a:rPr lang="en-US" altLang="nl-NL" sz="2400" i="1" dirty="0" err="1">
                <a:solidFill>
                  <a:srgbClr val="FFC000"/>
                </a:solidFill>
                <a:latin typeface="Georgia" panose="02040502050405020303" pitchFamily="18" charset="0"/>
              </a:rPr>
              <a:t>vertrouwen</a:t>
            </a:r>
            <a:r>
              <a:rPr lang="en-US" altLang="nl-NL" sz="2400" i="1" dirty="0">
                <a:solidFill>
                  <a:srgbClr val="FFC000"/>
                </a:solidFill>
                <a:latin typeface="Georgia" panose="02040502050405020303" pitchFamily="18" charset="0"/>
              </a:rPr>
              <a:t> en </a:t>
            </a:r>
            <a:r>
              <a:rPr lang="en-US" altLang="nl-NL" sz="2400" i="1" dirty="0" err="1">
                <a:solidFill>
                  <a:srgbClr val="FFC000"/>
                </a:solidFill>
                <a:latin typeface="Georgia" panose="02040502050405020303" pitchFamily="18" charset="0"/>
              </a:rPr>
              <a:t>vriendschap</a:t>
            </a:r>
            <a:r>
              <a:rPr lang="en-US" altLang="nl-NL" sz="2400" i="1" dirty="0">
                <a:solidFill>
                  <a:srgbClr val="FFC000"/>
                </a:solidFill>
                <a:latin typeface="Georgia" panose="02040502050405020303" pitchFamily="18" charset="0"/>
              </a:rPr>
              <a:t>?</a:t>
            </a:r>
          </a:p>
          <a:p>
            <a:pPr marL="457200" indent="-457200" eaLnBrk="1" hangingPunct="1">
              <a:buAutoNum type="arabicPeriod"/>
            </a:pPr>
            <a:r>
              <a:rPr lang="en-US" altLang="nl-NL" sz="2400" i="1" dirty="0" err="1">
                <a:solidFill>
                  <a:srgbClr val="FFC000"/>
                </a:solidFill>
                <a:latin typeface="Georgia" panose="02040502050405020303" pitchFamily="18" charset="0"/>
              </a:rPr>
              <a:t>Komt</a:t>
            </a:r>
            <a:r>
              <a:rPr lang="en-US" altLang="nl-NL" sz="2400" i="1" dirty="0">
                <a:solidFill>
                  <a:srgbClr val="FFC000"/>
                </a:solidFill>
                <a:latin typeface="Georgia" panose="02040502050405020303" pitchFamily="18" charset="0"/>
              </a:rPr>
              <a:t> het alle </a:t>
            </a:r>
            <a:r>
              <a:rPr lang="en-US" altLang="nl-NL" sz="2400" i="1" dirty="0" err="1">
                <a:solidFill>
                  <a:srgbClr val="FFC000"/>
                </a:solidFill>
                <a:latin typeface="Georgia" panose="02040502050405020303" pitchFamily="18" charset="0"/>
              </a:rPr>
              <a:t>betrokkenen</a:t>
            </a:r>
            <a:r>
              <a:rPr lang="en-US" altLang="nl-NL" sz="2400" i="1" dirty="0">
                <a:solidFill>
                  <a:srgbClr val="FFC000"/>
                </a:solidFill>
                <a:latin typeface="Georgia" panose="02040502050405020303" pitchFamily="18" charset="0"/>
              </a:rPr>
              <a:t> ten </a:t>
            </a:r>
            <a:r>
              <a:rPr lang="en-US" altLang="nl-NL" sz="2400" i="1" dirty="0" err="1">
                <a:solidFill>
                  <a:srgbClr val="FFC000"/>
                </a:solidFill>
                <a:latin typeface="Georgia" panose="02040502050405020303" pitchFamily="18" charset="0"/>
              </a:rPr>
              <a:t>goede</a:t>
            </a:r>
            <a:r>
              <a:rPr lang="en-US" altLang="nl-NL" sz="2400" i="1" dirty="0">
                <a:solidFill>
                  <a:srgbClr val="FFC000"/>
                </a:solidFill>
                <a:latin typeface="Georgia" panose="02040502050405020303" pitchFamily="18" charset="0"/>
              </a:rPr>
              <a:t>?</a:t>
            </a:r>
          </a:p>
        </p:txBody>
      </p:sp>
      <p:pic>
        <p:nvPicPr>
          <p:cNvPr id="3" name="Afbeelding 2">
            <a:extLst>
              <a:ext uri="{FF2B5EF4-FFF2-40B4-BE49-F238E27FC236}">
                <a16:creationId xmlns:a16="http://schemas.microsoft.com/office/drawing/2014/main" id="{F13BFB0A-164A-888F-DED5-2FEC52927BC5}"/>
              </a:ext>
            </a:extLst>
          </p:cNvPr>
          <p:cNvPicPr>
            <a:picLocks noChangeAspect="1"/>
          </p:cNvPicPr>
          <p:nvPr/>
        </p:nvPicPr>
        <p:blipFill>
          <a:blip r:embed="rId3"/>
          <a:stretch>
            <a:fillRect/>
          </a:stretch>
        </p:blipFill>
        <p:spPr>
          <a:xfrm>
            <a:off x="2533650" y="1219200"/>
            <a:ext cx="4076700" cy="2439843"/>
          </a:xfrm>
          <a:prstGeom prst="rect">
            <a:avLst/>
          </a:prstGeom>
        </p:spPr>
      </p:pic>
    </p:spTree>
    <p:extLst>
      <p:ext uri="{BB962C8B-B14F-4D97-AF65-F5344CB8AC3E}">
        <p14:creationId xmlns:p14="http://schemas.microsoft.com/office/powerpoint/2010/main" val="2039759500"/>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85840-5A59-D091-10A9-392F86C5C483}"/>
              </a:ext>
            </a:extLst>
          </p:cNvPr>
          <p:cNvSpPr>
            <a:spLocks noGrp="1"/>
          </p:cNvSpPr>
          <p:nvPr>
            <p:ph type="title"/>
          </p:nvPr>
        </p:nvSpPr>
        <p:spPr/>
        <p:txBody>
          <a:bodyPr/>
          <a:lstStyle/>
          <a:p>
            <a:r>
              <a:rPr lang="nl-NL" dirty="0">
                <a:solidFill>
                  <a:srgbClr val="FFFF00"/>
                </a:solidFill>
              </a:rPr>
              <a:t>Invulling van VOCATIONAL SERVICE:    het </a:t>
            </a:r>
            <a:r>
              <a:rPr lang="nl-NL" i="1" dirty="0">
                <a:solidFill>
                  <a:srgbClr val="FFFF00"/>
                </a:solidFill>
              </a:rPr>
              <a:t>BEROEP</a:t>
            </a:r>
            <a:r>
              <a:rPr lang="nl-NL" dirty="0">
                <a:solidFill>
                  <a:srgbClr val="FFFF00"/>
                </a:solidFill>
              </a:rPr>
              <a:t> staat centraal</a:t>
            </a:r>
          </a:p>
        </p:txBody>
      </p:sp>
      <p:sp>
        <p:nvSpPr>
          <p:cNvPr id="3" name="Tijdelijke aanduiding voor inhoud 2">
            <a:extLst>
              <a:ext uri="{FF2B5EF4-FFF2-40B4-BE49-F238E27FC236}">
                <a16:creationId xmlns:a16="http://schemas.microsoft.com/office/drawing/2014/main" id="{D0F92C07-E247-40D5-817A-FA041942A1C8}"/>
              </a:ext>
            </a:extLst>
          </p:cNvPr>
          <p:cNvSpPr>
            <a:spLocks noGrp="1"/>
          </p:cNvSpPr>
          <p:nvPr>
            <p:ph idx="1"/>
          </p:nvPr>
        </p:nvSpPr>
        <p:spPr/>
        <p:txBody>
          <a:bodyPr/>
          <a:lstStyle/>
          <a:p>
            <a:endParaRPr lang="nl-NL" dirty="0"/>
          </a:p>
        </p:txBody>
      </p:sp>
      <p:pic>
        <p:nvPicPr>
          <p:cNvPr id="4" name="Picture 2" descr="wordcloud voc education">
            <a:extLst>
              <a:ext uri="{FF2B5EF4-FFF2-40B4-BE49-F238E27FC236}">
                <a16:creationId xmlns:a16="http://schemas.microsoft.com/office/drawing/2014/main" id="{B4BE0D0C-B6C9-62BD-2441-CECC31440D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7800" y="1219200"/>
            <a:ext cx="6088856" cy="4059238"/>
          </a:xfrm>
          <a:prstGeom prst="rect">
            <a:avLst/>
          </a:prstGeom>
          <a:noFill/>
          <a:extLst>
            <a:ext uri="{909E8E84-426E-40DD-AFC4-6F175D3DCCD1}">
              <a14:hiddenFill xmlns:a14="http://schemas.microsoft.com/office/drawing/2010/main">
                <a:solidFill>
                  <a:srgbClr val="FFFFFF"/>
                </a:solidFill>
              </a14:hiddenFill>
            </a:ext>
          </a:extLst>
        </p:spPr>
      </p:pic>
      <p:sp>
        <p:nvSpPr>
          <p:cNvPr id="7" name="Tijdelijke aanduiding voor tekst 6">
            <a:extLst>
              <a:ext uri="{FF2B5EF4-FFF2-40B4-BE49-F238E27FC236}">
                <a16:creationId xmlns:a16="http://schemas.microsoft.com/office/drawing/2014/main" id="{91C14395-CF5A-A1E1-136A-195AC653049B}"/>
              </a:ext>
            </a:extLst>
          </p:cNvPr>
          <p:cNvSpPr txBox="1">
            <a:spLocks/>
          </p:cNvSpPr>
          <p:nvPr/>
        </p:nvSpPr>
        <p:spPr>
          <a:xfrm>
            <a:off x="449969" y="5236659"/>
            <a:ext cx="8229600" cy="550283"/>
          </a:xfrm>
          <a:prstGeom prst="rect">
            <a:avLst/>
          </a:prstGeom>
          <a:solidFill>
            <a:schemeClr val="tx2">
              <a:lumMod val="40000"/>
              <a:lumOff val="60000"/>
            </a:schemeClr>
          </a:solidFill>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2400" dirty="0">
                <a:solidFill>
                  <a:srgbClr val="FFFF00"/>
                </a:solidFill>
                <a:effectLst>
                  <a:outerShdw blurRad="38100" dist="38100" dir="2700000" algn="tl">
                    <a:srgbClr val="000000">
                      <a:alpha val="43137"/>
                    </a:srgbClr>
                  </a:outerShdw>
                </a:effectLst>
              </a:rPr>
              <a:t>Hoe ieders beroep ingezet kan worden voor het welzijn van allen</a:t>
            </a:r>
          </a:p>
        </p:txBody>
      </p:sp>
    </p:spTree>
    <p:extLst>
      <p:ext uri="{BB962C8B-B14F-4D97-AF65-F5344CB8AC3E}">
        <p14:creationId xmlns:p14="http://schemas.microsoft.com/office/powerpoint/2010/main" val="206908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EA228BF2-A352-4537-839C-FDCAA1F10F0D}"/>
              </a:ext>
            </a:extLst>
          </p:cNvPr>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l-NL" sz="2400" dirty="0">
                <a:solidFill>
                  <a:srgbClr val="FFFF00"/>
                </a:solidFill>
                <a:latin typeface="Arial Narrow" panose="020B0606020202030204" pitchFamily="34" charset="0"/>
              </a:rPr>
              <a:t>Vocational Service </a:t>
            </a:r>
            <a:r>
              <a:rPr lang="en-US" altLang="nl-NL" sz="2400" b="1" dirty="0">
                <a:solidFill>
                  <a:schemeClr val="accent3">
                    <a:lumMod val="20000"/>
                    <a:lumOff val="80000"/>
                  </a:schemeClr>
                </a:solidFill>
                <a:latin typeface="Arial Narrow" panose="020B0606020202030204" pitchFamily="34" charset="0"/>
              </a:rPr>
              <a:t>BINNEN</a:t>
            </a:r>
            <a:r>
              <a:rPr lang="en-US" altLang="nl-NL" sz="2400" dirty="0">
                <a:solidFill>
                  <a:srgbClr val="FFFF00"/>
                </a:solidFill>
                <a:latin typeface="Arial Narrow" panose="020B0606020202030204" pitchFamily="34" charset="0"/>
              </a:rPr>
              <a:t> de club</a:t>
            </a:r>
          </a:p>
        </p:txBody>
      </p:sp>
      <p:sp>
        <p:nvSpPr>
          <p:cNvPr id="8195" name="Content Placeholder 2">
            <a:extLst>
              <a:ext uri="{FF2B5EF4-FFF2-40B4-BE49-F238E27FC236}">
                <a16:creationId xmlns:a16="http://schemas.microsoft.com/office/drawing/2014/main" id="{49DE23F3-DC66-4D57-978A-278F91661758}"/>
              </a:ext>
            </a:extLst>
          </p:cNvPr>
          <p:cNvSpPr>
            <a:spLocks noGrp="1"/>
          </p:cNvSpPr>
          <p:nvPr>
            <p:ph idx="1"/>
          </p:nvPr>
        </p:nvSpPr>
        <p:spPr bwMode="auto">
          <a:xfrm>
            <a:off x="457200" y="1219200"/>
            <a:ext cx="65532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r>
              <a:rPr lang="en-US" altLang="nl-NL" sz="2400" dirty="0" err="1">
                <a:latin typeface="Georgia" panose="02040502050405020303" pitchFamily="18" charset="0"/>
              </a:rPr>
              <a:t>Levensbericht</a:t>
            </a:r>
            <a:endParaRPr lang="en-US" altLang="nl-NL" sz="2400" dirty="0">
              <a:latin typeface="Georgia" panose="02040502050405020303" pitchFamily="18" charset="0"/>
            </a:endParaRPr>
          </a:p>
          <a:p>
            <a:pPr eaLnBrk="1" hangingPunct="1"/>
            <a:r>
              <a:rPr lang="en-US" altLang="nl-NL" sz="2400" dirty="0" err="1">
                <a:latin typeface="Georgia" panose="02040502050405020303" pitchFamily="18" charset="0"/>
              </a:rPr>
              <a:t>Beroepspraatje</a:t>
            </a:r>
            <a:endParaRPr lang="en-US" altLang="nl-NL" sz="2400" dirty="0">
              <a:latin typeface="Georgia" panose="02040502050405020303" pitchFamily="18" charset="0"/>
            </a:endParaRPr>
          </a:p>
          <a:p>
            <a:pPr eaLnBrk="1" hangingPunct="1"/>
            <a:r>
              <a:rPr lang="en-US" altLang="nl-NL" sz="2400" dirty="0" err="1">
                <a:latin typeface="Georgia" panose="02040502050405020303" pitchFamily="18" charset="0"/>
              </a:rPr>
              <a:t>Beroepsinterview</a:t>
            </a:r>
            <a:endParaRPr lang="en-US" altLang="nl-NL" sz="2400" dirty="0">
              <a:latin typeface="Georgia" panose="02040502050405020303" pitchFamily="18" charset="0"/>
            </a:endParaRPr>
          </a:p>
          <a:p>
            <a:pPr eaLnBrk="1" hangingPunct="1"/>
            <a:r>
              <a:rPr lang="en-US" altLang="nl-NL" sz="2400" dirty="0">
                <a:latin typeface="Georgia" panose="02040502050405020303" pitchFamily="18" charset="0"/>
              </a:rPr>
              <a:t>5-minuten </a:t>
            </a:r>
            <a:r>
              <a:rPr lang="en-US" altLang="nl-NL" sz="2400" dirty="0" err="1">
                <a:latin typeface="Georgia" panose="02040502050405020303" pitchFamily="18" charset="0"/>
              </a:rPr>
              <a:t>praatjes</a:t>
            </a:r>
            <a:endParaRPr lang="en-US" altLang="nl-NL" sz="2400" dirty="0">
              <a:latin typeface="Georgia" panose="02040502050405020303" pitchFamily="18" charset="0"/>
            </a:endParaRPr>
          </a:p>
          <a:p>
            <a:pPr eaLnBrk="1" hangingPunct="1"/>
            <a:r>
              <a:rPr lang="en-US" altLang="nl-NL" sz="2400" dirty="0" err="1">
                <a:latin typeface="Georgia" panose="02040502050405020303" pitchFamily="18" charset="0"/>
              </a:rPr>
              <a:t>Bedrijfsbezoeken</a:t>
            </a:r>
            <a:endParaRPr lang="en-US" altLang="nl-NL" sz="2400" dirty="0">
              <a:latin typeface="Georgia" panose="02040502050405020303" pitchFamily="18" charset="0"/>
            </a:endParaRPr>
          </a:p>
          <a:p>
            <a:pPr eaLnBrk="1" hangingPunct="1"/>
            <a:r>
              <a:rPr lang="en-US" altLang="nl-NL" sz="2400" dirty="0" err="1">
                <a:latin typeface="Georgia" panose="02040502050405020303" pitchFamily="18" charset="0"/>
              </a:rPr>
              <a:t>Avondje</a:t>
            </a:r>
            <a:r>
              <a:rPr lang="en-US" altLang="nl-NL" sz="2400" dirty="0">
                <a:latin typeface="Georgia" panose="02040502050405020303" pitchFamily="18" charset="0"/>
              </a:rPr>
              <a:t> van </a:t>
            </a:r>
            <a:r>
              <a:rPr lang="en-US" altLang="nl-NL" sz="2400" dirty="0" err="1">
                <a:latin typeface="Georgia" panose="02040502050405020303" pitchFamily="18" charset="0"/>
              </a:rPr>
              <a:t>zes</a:t>
            </a:r>
            <a:r>
              <a:rPr lang="en-US" altLang="nl-NL" sz="2400" dirty="0">
                <a:latin typeface="Georgia" panose="02040502050405020303" pitchFamily="18" charset="0"/>
              </a:rPr>
              <a:t> / Firesides</a:t>
            </a:r>
          </a:p>
          <a:p>
            <a:pPr eaLnBrk="1" hangingPunct="1"/>
            <a:r>
              <a:rPr lang="en-US" altLang="nl-NL" sz="2400" dirty="0" err="1">
                <a:latin typeface="Georgia" panose="02040502050405020303" pitchFamily="18" charset="0"/>
              </a:rPr>
              <a:t>Themabijeenkomst</a:t>
            </a:r>
            <a:endParaRPr lang="en-US" altLang="nl-NL" sz="2400" dirty="0">
              <a:latin typeface="Georgia" panose="02040502050405020303" pitchFamily="18" charset="0"/>
            </a:endParaRPr>
          </a:p>
          <a:p>
            <a:pPr eaLnBrk="1" hangingPunct="1"/>
            <a:r>
              <a:rPr lang="en-US" altLang="nl-NL" sz="2400" dirty="0" err="1">
                <a:latin typeface="Georgia" panose="02040502050405020303" pitchFamily="18" charset="0"/>
              </a:rPr>
              <a:t>Bespreking</a:t>
            </a:r>
            <a:r>
              <a:rPr lang="en-US" altLang="nl-NL" sz="2400" dirty="0">
                <a:latin typeface="Georgia" panose="02040502050405020303" pitchFamily="18" charset="0"/>
              </a:rPr>
              <a:t> </a:t>
            </a:r>
            <a:r>
              <a:rPr lang="en-US" altLang="nl-NL" sz="2400" dirty="0" err="1">
                <a:latin typeface="Georgia" panose="02040502050405020303" pitchFamily="18" charset="0"/>
              </a:rPr>
              <a:t>ethiek</a:t>
            </a:r>
            <a:r>
              <a:rPr lang="en-US" altLang="nl-NL" sz="2400" dirty="0">
                <a:latin typeface="Georgia" panose="02040502050405020303" pitchFamily="18" charset="0"/>
              </a:rPr>
              <a:t> in </a:t>
            </a:r>
            <a:br>
              <a:rPr lang="en-US" altLang="nl-NL" sz="2400" dirty="0">
                <a:latin typeface="Georgia" panose="02040502050405020303" pitchFamily="18" charset="0"/>
              </a:rPr>
            </a:br>
            <a:r>
              <a:rPr lang="en-US" altLang="nl-NL" sz="2400" dirty="0" err="1">
                <a:latin typeface="Georgia" panose="02040502050405020303" pitchFamily="18" charset="0"/>
              </a:rPr>
              <a:t>bedrijf</a:t>
            </a:r>
            <a:r>
              <a:rPr lang="en-US" altLang="nl-NL" sz="2400" dirty="0">
                <a:latin typeface="Georgia" panose="02040502050405020303" pitchFamily="18" charset="0"/>
              </a:rPr>
              <a:t>/</a:t>
            </a:r>
            <a:r>
              <a:rPr lang="en-US" altLang="nl-NL" sz="2400" dirty="0" err="1">
                <a:latin typeface="Georgia" panose="02040502050405020303" pitchFamily="18" charset="0"/>
              </a:rPr>
              <a:t>beroep</a:t>
            </a:r>
            <a:r>
              <a:rPr lang="en-US" altLang="nl-NL" sz="2400" dirty="0">
                <a:latin typeface="Georgia" panose="02040502050405020303" pitchFamily="18" charset="0"/>
              </a:rPr>
              <a:t>/</a:t>
            </a:r>
            <a:r>
              <a:rPr lang="en-US" altLang="nl-NL" sz="2400" dirty="0" err="1">
                <a:latin typeface="Georgia" panose="02040502050405020303" pitchFamily="18" charset="0"/>
              </a:rPr>
              <a:t>branche</a:t>
            </a:r>
            <a:endParaRPr lang="en-US" altLang="nl-NL" sz="2400" dirty="0">
              <a:latin typeface="Georgia" panose="02040502050405020303" pitchFamily="18" charset="0"/>
            </a:endParaRPr>
          </a:p>
          <a:p>
            <a:pPr eaLnBrk="1" hangingPunct="1"/>
            <a:r>
              <a:rPr lang="en-US" altLang="nl-NL" sz="2400" dirty="0" err="1">
                <a:latin typeface="Georgia" panose="02040502050405020303" pitchFamily="18" charset="0"/>
              </a:rPr>
              <a:t>Dilemmabespreking</a:t>
            </a:r>
            <a:endParaRPr lang="en-US" altLang="nl-NL" sz="2400" dirty="0">
              <a:latin typeface="Georgia" panose="02040502050405020303" pitchFamily="18" charset="0"/>
            </a:endParaRPr>
          </a:p>
          <a:p>
            <a:pPr eaLnBrk="1" hangingPunct="1"/>
            <a:r>
              <a:rPr lang="en-US" altLang="nl-NL" sz="2400" dirty="0" err="1">
                <a:latin typeface="Georgia" panose="02040502050405020303" pitchFamily="18" charset="0"/>
              </a:rPr>
              <a:t>Lagerhuisdebat</a:t>
            </a:r>
            <a:endParaRPr lang="en-US" altLang="nl-NL" sz="2400" dirty="0">
              <a:latin typeface="Georgia" panose="02040502050405020303" pitchFamily="18" charset="0"/>
            </a:endParaRPr>
          </a:p>
        </p:txBody>
      </p:sp>
      <p:pic>
        <p:nvPicPr>
          <p:cNvPr id="1032" name="Picture 8" descr="Leerlingen Cambreur College in debat met raad en college - Dongen">
            <a:extLst>
              <a:ext uri="{FF2B5EF4-FFF2-40B4-BE49-F238E27FC236}">
                <a16:creationId xmlns:a16="http://schemas.microsoft.com/office/drawing/2014/main" id="{798D8AAA-275C-578F-9462-A0715B1513C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3134950"/>
            <a:ext cx="2924689" cy="165321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a:extLst>
              <a:ext uri="{FF2B5EF4-FFF2-40B4-BE49-F238E27FC236}">
                <a16:creationId xmlns:a16="http://schemas.microsoft.com/office/drawing/2014/main" id="{315935AC-0D36-7B06-72A2-206C72C15C2E}"/>
              </a:ext>
            </a:extLst>
          </p:cNvPr>
          <p:cNvSpPr>
            <a:spLocks noChangeAspect="1" noChangeArrowheads="1"/>
          </p:cNvSpPr>
          <p:nvPr/>
        </p:nvSpPr>
        <p:spPr bwMode="auto">
          <a:xfrm>
            <a:off x="0" y="1501775"/>
            <a:ext cx="9144000" cy="385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Afbeelding 4">
            <a:extLst>
              <a:ext uri="{FF2B5EF4-FFF2-40B4-BE49-F238E27FC236}">
                <a16:creationId xmlns:a16="http://schemas.microsoft.com/office/drawing/2014/main" id="{0C7376D6-81BF-385D-908F-EBD59BD766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9413" y="4964540"/>
            <a:ext cx="3877387" cy="1635773"/>
          </a:xfrm>
          <a:prstGeom prst="rect">
            <a:avLst/>
          </a:prstGeom>
        </p:spPr>
      </p:pic>
      <p:pic>
        <p:nvPicPr>
          <p:cNvPr id="1044" name="Picture 20" descr="Rotary Club Zuidplas">
            <a:extLst>
              <a:ext uri="{FF2B5EF4-FFF2-40B4-BE49-F238E27FC236}">
                <a16:creationId xmlns:a16="http://schemas.microsoft.com/office/drawing/2014/main" id="{32FE2E43-8F32-685F-B72D-5B9114DB91C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06048" y="1295400"/>
            <a:ext cx="3880752" cy="166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43708"/>
      </p:ext>
    </p:extLst>
  </p:cSld>
  <p:clrMapOvr>
    <a:masterClrMapping/>
  </p:clrMapOvr>
  <p:transition spd="med" advClick="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EA228BF2-A352-4537-839C-FDCAA1F10F0D}"/>
              </a:ext>
            </a:extLst>
          </p:cNvPr>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l-NL" sz="2400" dirty="0">
                <a:solidFill>
                  <a:srgbClr val="FFFF00"/>
                </a:solidFill>
                <a:latin typeface="Arial Narrow" panose="020B0606020202030204" pitchFamily="34" charset="0"/>
              </a:rPr>
              <a:t>Vocational Service </a:t>
            </a:r>
            <a:r>
              <a:rPr lang="en-US" altLang="nl-NL" sz="2400" b="1" dirty="0">
                <a:solidFill>
                  <a:schemeClr val="accent3">
                    <a:lumMod val="20000"/>
                    <a:lumOff val="80000"/>
                  </a:schemeClr>
                </a:solidFill>
                <a:latin typeface="Arial Narrow" panose="020B0606020202030204" pitchFamily="34" charset="0"/>
              </a:rPr>
              <a:t>BUITEN</a:t>
            </a:r>
            <a:r>
              <a:rPr lang="en-US" altLang="nl-NL" sz="2400" dirty="0">
                <a:solidFill>
                  <a:srgbClr val="FFFF00"/>
                </a:solidFill>
                <a:latin typeface="Arial Narrow" panose="020B0606020202030204" pitchFamily="34" charset="0"/>
              </a:rPr>
              <a:t> de club</a:t>
            </a:r>
          </a:p>
        </p:txBody>
      </p:sp>
      <p:sp>
        <p:nvSpPr>
          <p:cNvPr id="8195" name="Content Placeholder 2">
            <a:extLst>
              <a:ext uri="{FF2B5EF4-FFF2-40B4-BE49-F238E27FC236}">
                <a16:creationId xmlns:a16="http://schemas.microsoft.com/office/drawing/2014/main" id="{49DE23F3-DC66-4D57-978A-278F91661758}"/>
              </a:ext>
            </a:extLst>
          </p:cNvPr>
          <p:cNvSpPr>
            <a:spLocks noGrp="1"/>
          </p:cNvSpPr>
          <p:nvPr>
            <p:ph idx="1"/>
          </p:nvPr>
        </p:nvSpPr>
        <p:spPr bwMode="auto">
          <a:xfrm>
            <a:off x="457200" y="1447800"/>
            <a:ext cx="7239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r>
              <a:rPr lang="en-US" altLang="nl-NL" sz="2400" dirty="0">
                <a:latin typeface="Georgia" panose="02040502050405020303" pitchFamily="18" charset="0"/>
              </a:rPr>
              <a:t>RYLA</a:t>
            </a:r>
          </a:p>
          <a:p>
            <a:pPr marL="0" indent="0" eaLnBrk="1" hangingPunct="1">
              <a:buNone/>
            </a:pPr>
            <a:r>
              <a:rPr lang="en-US" altLang="nl-NL" sz="1000" dirty="0">
                <a:latin typeface="Georgia" panose="02040502050405020303" pitchFamily="18" charset="0"/>
              </a:rPr>
              <a:t> </a:t>
            </a:r>
          </a:p>
          <a:p>
            <a:pPr eaLnBrk="1" hangingPunct="1"/>
            <a:r>
              <a:rPr lang="en-US" altLang="nl-NL" sz="2400" dirty="0" err="1">
                <a:latin typeface="Georgia" panose="02040502050405020303" pitchFamily="18" charset="0"/>
              </a:rPr>
              <a:t>Beroepsinformatie</a:t>
            </a:r>
            <a:r>
              <a:rPr lang="en-US" altLang="nl-NL" sz="2400" dirty="0">
                <a:latin typeface="Georgia" panose="02040502050405020303" pitchFamily="18" charset="0"/>
              </a:rPr>
              <a:t> </a:t>
            </a:r>
            <a:r>
              <a:rPr lang="en-US" altLang="nl-NL" sz="2400" dirty="0" err="1">
                <a:latin typeface="Georgia" panose="02040502050405020303" pitchFamily="18" charset="0"/>
              </a:rPr>
              <a:t>scholieren</a:t>
            </a:r>
            <a:endParaRPr lang="en-US" altLang="nl-NL" sz="2400" dirty="0">
              <a:latin typeface="Georgia" panose="02040502050405020303" pitchFamily="18" charset="0"/>
            </a:endParaRPr>
          </a:p>
          <a:p>
            <a:pPr marL="0" indent="0" eaLnBrk="1" hangingPunct="1">
              <a:buNone/>
            </a:pPr>
            <a:r>
              <a:rPr lang="en-US" altLang="nl-NL" sz="1000" dirty="0">
                <a:latin typeface="Georgia" panose="02040502050405020303" pitchFamily="18" charset="0"/>
              </a:rPr>
              <a:t> </a:t>
            </a:r>
          </a:p>
          <a:p>
            <a:pPr eaLnBrk="1" hangingPunct="1"/>
            <a:r>
              <a:rPr lang="en-US" altLang="nl-NL" sz="2400" dirty="0" err="1">
                <a:latin typeface="Georgia" panose="02040502050405020303" pitchFamily="18" charset="0"/>
              </a:rPr>
              <a:t>Aanbieden</a:t>
            </a:r>
            <a:r>
              <a:rPr lang="en-US" altLang="nl-NL" sz="2400" dirty="0">
                <a:latin typeface="Georgia" panose="02040502050405020303" pitchFamily="18" charset="0"/>
              </a:rPr>
              <a:t> van stages</a:t>
            </a:r>
          </a:p>
          <a:p>
            <a:pPr marL="0" indent="0" eaLnBrk="1" hangingPunct="1">
              <a:buNone/>
            </a:pPr>
            <a:r>
              <a:rPr lang="en-US" altLang="nl-NL" sz="1000" dirty="0">
                <a:latin typeface="Georgia" panose="02040502050405020303" pitchFamily="18" charset="0"/>
              </a:rPr>
              <a:t> </a:t>
            </a:r>
          </a:p>
          <a:p>
            <a:pPr eaLnBrk="1" hangingPunct="1"/>
            <a:r>
              <a:rPr lang="en-US" altLang="nl-NL" sz="2400" dirty="0" err="1">
                <a:latin typeface="Georgia" panose="02040502050405020303" pitchFamily="18" charset="0"/>
              </a:rPr>
              <a:t>JobRotary</a:t>
            </a:r>
            <a:endParaRPr lang="en-US" altLang="nl-NL" sz="2400" dirty="0">
              <a:latin typeface="Georgia" panose="02040502050405020303" pitchFamily="18" charset="0"/>
            </a:endParaRPr>
          </a:p>
          <a:p>
            <a:pPr marL="0" indent="0" eaLnBrk="1" hangingPunct="1">
              <a:buNone/>
            </a:pPr>
            <a:r>
              <a:rPr lang="en-US" altLang="nl-NL" sz="1000" dirty="0">
                <a:latin typeface="Georgia" panose="02040502050405020303" pitchFamily="18" charset="0"/>
              </a:rPr>
              <a:t> </a:t>
            </a:r>
          </a:p>
          <a:p>
            <a:pPr eaLnBrk="1" hangingPunct="1"/>
            <a:r>
              <a:rPr lang="en-US" altLang="nl-NL" sz="2400" dirty="0" err="1">
                <a:latin typeface="Georgia" panose="02040502050405020303" pitchFamily="18" charset="0"/>
              </a:rPr>
              <a:t>Laaggeletterdheid</a:t>
            </a:r>
            <a:r>
              <a:rPr lang="en-US" altLang="nl-NL" sz="2400" dirty="0">
                <a:latin typeface="Georgia" panose="02040502050405020303" pitchFamily="18" charset="0"/>
              </a:rPr>
              <a:t> /</a:t>
            </a:r>
            <a:r>
              <a:rPr lang="en-US" altLang="nl-NL" sz="2400" dirty="0" err="1">
                <a:latin typeface="Georgia" panose="02040502050405020303" pitchFamily="18" charset="0"/>
              </a:rPr>
              <a:t>analfabetisme</a:t>
            </a:r>
            <a:endParaRPr lang="en-US" altLang="nl-NL" sz="2400" dirty="0">
              <a:latin typeface="Georgia" panose="02040502050405020303" pitchFamily="18" charset="0"/>
            </a:endParaRPr>
          </a:p>
          <a:p>
            <a:pPr marL="0" indent="0" eaLnBrk="1" hangingPunct="1">
              <a:buNone/>
            </a:pPr>
            <a:r>
              <a:rPr lang="en-US" altLang="nl-NL" sz="1000" dirty="0">
                <a:latin typeface="Georgia" panose="02040502050405020303" pitchFamily="18" charset="0"/>
              </a:rPr>
              <a:t> </a:t>
            </a:r>
          </a:p>
          <a:p>
            <a:pPr eaLnBrk="1" hangingPunct="1"/>
            <a:r>
              <a:rPr lang="en-US" altLang="nl-NL" sz="2400" dirty="0" err="1">
                <a:latin typeface="Georgia" panose="02040502050405020303" pitchFamily="18" charset="0"/>
              </a:rPr>
              <a:t>Armoedebestrijding</a:t>
            </a:r>
            <a:endParaRPr lang="en-US" altLang="nl-NL" sz="2400" dirty="0">
              <a:latin typeface="Georgia" panose="02040502050405020303" pitchFamily="18" charset="0"/>
            </a:endParaRPr>
          </a:p>
          <a:p>
            <a:pPr marL="0" indent="0" eaLnBrk="1" hangingPunct="1">
              <a:buNone/>
            </a:pPr>
            <a:r>
              <a:rPr lang="en-US" altLang="nl-NL" sz="1000" dirty="0">
                <a:latin typeface="Georgia" panose="02040502050405020303" pitchFamily="18" charset="0"/>
              </a:rPr>
              <a:t> </a:t>
            </a:r>
          </a:p>
          <a:p>
            <a:pPr eaLnBrk="1" hangingPunct="1"/>
            <a:r>
              <a:rPr lang="en-US" altLang="nl-NL" sz="2400" dirty="0" err="1">
                <a:latin typeface="Georgia" panose="02040502050405020303" pitchFamily="18" charset="0"/>
              </a:rPr>
              <a:t>Verenigingsmarkt</a:t>
            </a:r>
            <a:endParaRPr lang="en-US" altLang="nl-NL" sz="2400" dirty="0">
              <a:latin typeface="Georgia" panose="02040502050405020303" pitchFamily="18" charset="0"/>
            </a:endParaRPr>
          </a:p>
        </p:txBody>
      </p:sp>
      <p:pic>
        <p:nvPicPr>
          <p:cNvPr id="2050" name="Picture 2" descr="Alle verenigingen present">
            <a:extLst>
              <a:ext uri="{FF2B5EF4-FFF2-40B4-BE49-F238E27FC236}">
                <a16:creationId xmlns:a16="http://schemas.microsoft.com/office/drawing/2014/main" id="{04329EDB-EBB5-6006-21C8-19BD0D11A2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92750" y="5029200"/>
            <a:ext cx="3056162"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2023-03-12 Ryla 2023 een groot succes">
            <a:extLst>
              <a:ext uri="{FF2B5EF4-FFF2-40B4-BE49-F238E27FC236}">
                <a16:creationId xmlns:a16="http://schemas.microsoft.com/office/drawing/2014/main" id="{DE9B611A-ADCE-39D8-6C66-2E493659B72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86400" y="1600200"/>
            <a:ext cx="3054578" cy="1327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k laaggeletterdheid in Gennep aan&quot; :: SP Gennep">
            <a:extLst>
              <a:ext uri="{FF2B5EF4-FFF2-40B4-BE49-F238E27FC236}">
                <a16:creationId xmlns:a16="http://schemas.microsoft.com/office/drawing/2014/main" id="{57785131-9446-C8F9-6519-A10034A784C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45618" y="3053993"/>
            <a:ext cx="1395360" cy="1849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055449"/>
      </p:ext>
    </p:extLst>
  </p:cSld>
  <p:clrMapOvr>
    <a:masterClrMapping/>
  </p:clrMapOvr>
  <p:transition spd="med"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EA228BF2-A352-4537-839C-FDCAA1F10F0D}"/>
              </a:ext>
            </a:extLst>
          </p:cNvPr>
          <p:cNvSpPr>
            <a:spLocks noGrp="1"/>
          </p:cNvSpPr>
          <p:nvPr>
            <p:ph type="title"/>
          </p:nvPr>
        </p:nvSpPr>
        <p:spPr bwMode="auto">
          <a:xfrm>
            <a:off x="457200" y="457200"/>
            <a:ext cx="6096000" cy="48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nl-NL" sz="2400" dirty="0">
                <a:solidFill>
                  <a:srgbClr val="FFFF00"/>
                </a:solidFill>
                <a:latin typeface="Arial Narrow" panose="020B0606020202030204" pitchFamily="34" charset="0"/>
              </a:rPr>
              <a:t>Vocational Service </a:t>
            </a:r>
            <a:r>
              <a:rPr lang="en-US" altLang="nl-NL" sz="2400" b="1" dirty="0">
                <a:solidFill>
                  <a:schemeClr val="accent3">
                    <a:lumMod val="20000"/>
                    <a:lumOff val="80000"/>
                  </a:schemeClr>
                </a:solidFill>
                <a:latin typeface="Arial Narrow" panose="020B0606020202030204" pitchFamily="34" charset="0"/>
              </a:rPr>
              <a:t>INTERNATIONAAL</a:t>
            </a:r>
            <a:endParaRPr lang="en-US" altLang="nl-NL" sz="2400" b="1" dirty="0">
              <a:solidFill>
                <a:srgbClr val="FFFF00"/>
              </a:solidFill>
              <a:latin typeface="Arial Narrow" panose="020B0606020202030204" pitchFamily="34" charset="0"/>
            </a:endParaRPr>
          </a:p>
        </p:txBody>
      </p:sp>
      <p:sp>
        <p:nvSpPr>
          <p:cNvPr id="8195" name="Content Placeholder 2">
            <a:extLst>
              <a:ext uri="{FF2B5EF4-FFF2-40B4-BE49-F238E27FC236}">
                <a16:creationId xmlns:a16="http://schemas.microsoft.com/office/drawing/2014/main" id="{49DE23F3-DC66-4D57-978A-278F91661758}"/>
              </a:ext>
            </a:extLst>
          </p:cNvPr>
          <p:cNvSpPr>
            <a:spLocks noGrp="1"/>
          </p:cNvSpPr>
          <p:nvPr>
            <p:ph idx="1"/>
          </p:nvPr>
        </p:nvSpPr>
        <p:spPr bwMode="auto">
          <a:xfrm>
            <a:off x="450850" y="1295400"/>
            <a:ext cx="7239000" cy="5124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eaLnBrk="1" hangingPunct="1"/>
            <a:r>
              <a:rPr lang="en-US" altLang="nl-NL" sz="2400" dirty="0" err="1">
                <a:latin typeface="Georgia" panose="02040502050405020303" pitchFamily="18" charset="0"/>
              </a:rPr>
              <a:t>Inzet</a:t>
            </a:r>
            <a:r>
              <a:rPr lang="en-US" altLang="nl-NL" sz="2400" dirty="0">
                <a:latin typeface="Georgia" panose="02040502050405020303" pitchFamily="18" charset="0"/>
              </a:rPr>
              <a:t>  van je </a:t>
            </a:r>
            <a:r>
              <a:rPr lang="en-US" altLang="nl-NL" sz="2400" dirty="0" err="1">
                <a:latin typeface="Georgia" panose="02040502050405020303" pitchFamily="18" charset="0"/>
              </a:rPr>
              <a:t>kennis</a:t>
            </a:r>
            <a:r>
              <a:rPr lang="en-US" altLang="nl-NL" sz="2400" dirty="0">
                <a:latin typeface="Georgia" panose="02040502050405020303" pitchFamily="18" charset="0"/>
              </a:rPr>
              <a:t> + </a:t>
            </a:r>
            <a:r>
              <a:rPr lang="en-US" altLang="nl-NL" sz="2400" dirty="0" err="1">
                <a:latin typeface="Georgia" panose="02040502050405020303" pitchFamily="18" charset="0"/>
              </a:rPr>
              <a:t>vaardigheden</a:t>
            </a:r>
            <a:r>
              <a:rPr lang="en-US" altLang="nl-NL" sz="2400" dirty="0">
                <a:latin typeface="Georgia" panose="02040502050405020303" pitchFamily="18" charset="0"/>
              </a:rPr>
              <a:t> in </a:t>
            </a:r>
            <a:br>
              <a:rPr lang="en-US" altLang="nl-NL" sz="2400" dirty="0">
                <a:latin typeface="Georgia" panose="02040502050405020303" pitchFamily="18" charset="0"/>
              </a:rPr>
            </a:br>
            <a:r>
              <a:rPr lang="en-US" altLang="nl-NL" sz="2400" dirty="0">
                <a:latin typeface="Georgia" panose="02040502050405020303" pitchFamily="18" charset="0"/>
              </a:rPr>
              <a:t>	</a:t>
            </a:r>
            <a:r>
              <a:rPr lang="en-US" altLang="nl-NL" sz="2400" dirty="0" err="1">
                <a:latin typeface="Georgia" panose="02040502050405020303" pitchFamily="18" charset="0"/>
              </a:rPr>
              <a:t>internationale</a:t>
            </a:r>
            <a:r>
              <a:rPr lang="en-US" altLang="nl-NL" sz="2400" dirty="0">
                <a:latin typeface="Georgia" panose="02040502050405020303" pitchFamily="18" charset="0"/>
              </a:rPr>
              <a:t> (grant) </a:t>
            </a:r>
            <a:r>
              <a:rPr lang="en-US" altLang="nl-NL" sz="2400" dirty="0" err="1">
                <a:latin typeface="Georgia" panose="02040502050405020303" pitchFamily="18" charset="0"/>
              </a:rPr>
              <a:t>projecten</a:t>
            </a:r>
            <a:endParaRPr lang="en-US" altLang="nl-NL" sz="2400" dirty="0">
              <a:latin typeface="Georgia" panose="02040502050405020303" pitchFamily="18" charset="0"/>
            </a:endParaRPr>
          </a:p>
          <a:p>
            <a:pPr eaLnBrk="1" hangingPunct="1"/>
            <a:endParaRPr lang="en-US" altLang="nl-NL" sz="2400" dirty="0">
              <a:latin typeface="Georgia" panose="02040502050405020303" pitchFamily="18" charset="0"/>
            </a:endParaRPr>
          </a:p>
          <a:p>
            <a:pPr eaLnBrk="1" hangingPunct="1"/>
            <a:r>
              <a:rPr lang="en-US" altLang="nl-NL" sz="2400" dirty="0" err="1">
                <a:latin typeface="Georgia" panose="02040502050405020303" pitchFamily="18" charset="0"/>
              </a:rPr>
              <a:t>Vrijwilligersprojecten</a:t>
            </a:r>
            <a:r>
              <a:rPr lang="en-US" altLang="nl-NL" sz="2400" dirty="0">
                <a:latin typeface="Georgia" panose="02040502050405020303" pitchFamily="18" charset="0"/>
              </a:rPr>
              <a:t>,</a:t>
            </a:r>
            <a:br>
              <a:rPr lang="en-US" altLang="nl-NL" sz="2400" dirty="0">
                <a:latin typeface="Georgia" panose="02040502050405020303" pitchFamily="18" charset="0"/>
              </a:rPr>
            </a:br>
            <a:r>
              <a:rPr lang="en-US" altLang="nl-NL" sz="2400" dirty="0">
                <a:latin typeface="Georgia" panose="02040502050405020303" pitchFamily="18" charset="0"/>
              </a:rPr>
              <a:t> </a:t>
            </a:r>
            <a:r>
              <a:rPr lang="en-US" altLang="nl-NL" sz="2400" dirty="0" err="1">
                <a:latin typeface="Georgia" panose="02040502050405020303" pitchFamily="18" charset="0"/>
              </a:rPr>
              <a:t>zoals</a:t>
            </a:r>
            <a:r>
              <a:rPr lang="en-US" altLang="nl-NL" sz="2400" dirty="0">
                <a:latin typeface="Georgia" panose="02040502050405020303" pitchFamily="18" charset="0"/>
              </a:rPr>
              <a:t> Rotary Doctors </a:t>
            </a:r>
          </a:p>
          <a:p>
            <a:pPr marL="0" indent="0" eaLnBrk="1" hangingPunct="1">
              <a:buNone/>
            </a:pPr>
            <a:r>
              <a:rPr lang="en-US" altLang="nl-NL" sz="2400" dirty="0">
                <a:latin typeface="Georgia" panose="02040502050405020303" pitchFamily="18" charset="0"/>
              </a:rPr>
              <a:t>	</a:t>
            </a:r>
            <a:endParaRPr lang="en-US" altLang="nl-NL" sz="1200" dirty="0">
              <a:latin typeface="Georgia" panose="02040502050405020303" pitchFamily="18" charset="0"/>
            </a:endParaRPr>
          </a:p>
          <a:p>
            <a:pPr eaLnBrk="1" hangingPunct="1"/>
            <a:r>
              <a:rPr lang="en-US" altLang="nl-NL" sz="2400" dirty="0">
                <a:latin typeface="Georgia" panose="02040502050405020303" pitchFamily="18" charset="0"/>
              </a:rPr>
              <a:t>New Generations Service Exchange</a:t>
            </a:r>
            <a:br>
              <a:rPr lang="en-US" altLang="nl-NL" sz="2400" dirty="0">
                <a:latin typeface="Georgia" panose="02040502050405020303" pitchFamily="18" charset="0"/>
              </a:rPr>
            </a:br>
            <a:endParaRPr lang="en-US" altLang="nl-NL" sz="2400" dirty="0">
              <a:latin typeface="Georgia" panose="02040502050405020303" pitchFamily="18" charset="0"/>
            </a:endParaRPr>
          </a:p>
          <a:p>
            <a:pPr eaLnBrk="1" hangingPunct="1"/>
            <a:r>
              <a:rPr lang="en-US" altLang="nl-NL" sz="2400" dirty="0">
                <a:latin typeface="Georgia" panose="02040502050405020303" pitchFamily="18" charset="0"/>
              </a:rPr>
              <a:t>Vocational Training Teams</a:t>
            </a:r>
            <a:br>
              <a:rPr lang="en-US" altLang="nl-NL" sz="2400" dirty="0">
                <a:latin typeface="Georgia" panose="02040502050405020303" pitchFamily="18" charset="0"/>
              </a:rPr>
            </a:br>
            <a:endParaRPr lang="en-US" altLang="nl-NL" sz="2400" dirty="0">
              <a:latin typeface="Georgia" panose="02040502050405020303" pitchFamily="18" charset="0"/>
            </a:endParaRPr>
          </a:p>
          <a:p>
            <a:pPr eaLnBrk="1" hangingPunct="1"/>
            <a:r>
              <a:rPr lang="en-US" altLang="nl-NL" sz="2400" dirty="0">
                <a:latin typeface="Georgia" panose="02040502050405020303" pitchFamily="18" charset="0"/>
              </a:rPr>
              <a:t>TRF Scholarships  (</a:t>
            </a:r>
            <a:r>
              <a:rPr lang="en-US" altLang="nl-NL" sz="2400" dirty="0" err="1">
                <a:latin typeface="Georgia" panose="02040502050405020303" pitchFamily="18" charset="0"/>
              </a:rPr>
              <a:t>o.a.</a:t>
            </a:r>
            <a:r>
              <a:rPr lang="en-US" altLang="nl-NL" sz="2400" dirty="0">
                <a:latin typeface="Georgia" panose="02040502050405020303" pitchFamily="18" charset="0"/>
              </a:rPr>
              <a:t> IHE Delft)</a:t>
            </a:r>
          </a:p>
          <a:p>
            <a:pPr eaLnBrk="1" hangingPunct="1"/>
            <a:endParaRPr lang="en-US" altLang="nl-NL" sz="1600" dirty="0">
              <a:latin typeface="Georgia" panose="02040502050405020303" pitchFamily="18" charset="0"/>
            </a:endParaRPr>
          </a:p>
        </p:txBody>
      </p:sp>
      <p:pic>
        <p:nvPicPr>
          <p:cNvPr id="2" name="Picture 8" descr="Rotary Doctors in Action 2019 | Rotary Club of St. Lucia">
            <a:extLst>
              <a:ext uri="{FF2B5EF4-FFF2-40B4-BE49-F238E27FC236}">
                <a16:creationId xmlns:a16="http://schemas.microsoft.com/office/drawing/2014/main" id="{416EB93C-0554-7004-E702-23C55B9F2B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19600" y="2133600"/>
            <a:ext cx="191616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DE567591-58B7-D9FC-30EA-18ADDE26BF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05600" y="304800"/>
            <a:ext cx="1456863" cy="6322034"/>
          </a:xfrm>
          <a:prstGeom prst="rect">
            <a:avLst/>
          </a:prstGeom>
        </p:spPr>
      </p:pic>
    </p:spTree>
    <p:extLst>
      <p:ext uri="{BB962C8B-B14F-4D97-AF65-F5344CB8AC3E}">
        <p14:creationId xmlns:p14="http://schemas.microsoft.com/office/powerpoint/2010/main" val="1652925951"/>
      </p:ext>
    </p:extLst>
  </p:cSld>
  <p:clrMapOvr>
    <a:masterClrMapping/>
  </p:clrMapOvr>
  <p:transition spd="med" advClick="0">
    <p:fade/>
  </p:transition>
</p:sld>
</file>

<file path=ppt/theme/theme1.xml><?xml version="1.0" encoding="utf-8"?>
<a:theme xmlns:a="http://schemas.openxmlformats.org/drawingml/2006/main" name="1_SlateLogo">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19929</TotalTime>
  <Words>1330</Words>
  <Application>Microsoft Office PowerPoint</Application>
  <PresentationFormat>Diavoorstelling (4:3)</PresentationFormat>
  <Paragraphs>93</Paragraphs>
  <Slides>10</Slides>
  <Notes>10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10</vt:i4>
      </vt:variant>
    </vt:vector>
  </HeadingPairs>
  <TitlesOfParts>
    <vt:vector size="17" baseType="lpstr">
      <vt:lpstr>Arial</vt:lpstr>
      <vt:lpstr>Arial Narrow</vt:lpstr>
      <vt:lpstr>Arial Narrow Bold</vt:lpstr>
      <vt:lpstr>Calibri</vt:lpstr>
      <vt:lpstr>Georgia</vt:lpstr>
      <vt:lpstr>1_SlateLogo</vt:lpstr>
      <vt:lpstr>Slate_NoMoE</vt:lpstr>
      <vt:lpstr>Vocational Service</vt:lpstr>
      <vt:lpstr>Wat is het doel van Rotary ?</vt:lpstr>
      <vt:lpstr>Wat is de wereldwijde Rotary definitie van Vocational Service ?</vt:lpstr>
      <vt:lpstr>Vocational service, de kern van Rotary</vt:lpstr>
      <vt:lpstr>ETHIEK      /      Normen en waarden in Rotary</vt:lpstr>
      <vt:lpstr>Invulling van VOCATIONAL SERVICE:    het BEROEP staat centraal</vt:lpstr>
      <vt:lpstr>Vocational Service BINNEN de club</vt:lpstr>
      <vt:lpstr>Vocational Service BUITEN de club</vt:lpstr>
      <vt:lpstr>Vocational Service INTERNATIONAAL</vt:lpstr>
      <vt:lpstr>PowerPoint-presentatie</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Peter de Waard</cp:lastModifiedBy>
  <cp:revision>630</cp:revision>
  <cp:lastPrinted>2013-04-11T19:55:04Z</cp:lastPrinted>
  <dcterms:created xsi:type="dcterms:W3CDTF">2010-04-16T20:11:30Z</dcterms:created>
  <dcterms:modified xsi:type="dcterms:W3CDTF">2025-12-01T14:36:47Z</dcterms:modified>
</cp:coreProperties>
</file>