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32" r:id="rId2"/>
    <p:sldId id="264" r:id="rId3"/>
    <p:sldId id="278" r:id="rId4"/>
    <p:sldId id="299" r:id="rId5"/>
    <p:sldId id="265" r:id="rId6"/>
    <p:sldId id="266" r:id="rId7"/>
    <p:sldId id="267" r:id="rId8"/>
    <p:sldId id="268" r:id="rId9"/>
    <p:sldId id="269" r:id="rId10"/>
    <p:sldId id="270" r:id="rId11"/>
    <p:sldId id="300" r:id="rId12"/>
    <p:sldId id="272" r:id="rId13"/>
    <p:sldId id="273" r:id="rId14"/>
    <p:sldId id="274" r:id="rId15"/>
    <p:sldId id="275" r:id="rId16"/>
    <p:sldId id="259" r:id="rId17"/>
    <p:sldId id="263" r:id="rId18"/>
    <p:sldId id="318" r:id="rId19"/>
    <p:sldId id="319" r:id="rId20"/>
    <p:sldId id="320" r:id="rId21"/>
    <p:sldId id="321" r:id="rId22"/>
    <p:sldId id="260" r:id="rId23"/>
    <p:sldId id="322" r:id="rId24"/>
    <p:sldId id="323" r:id="rId25"/>
    <p:sldId id="325" r:id="rId26"/>
    <p:sldId id="340" r:id="rId27"/>
    <p:sldId id="286" r:id="rId28"/>
    <p:sldId id="288" r:id="rId29"/>
    <p:sldId id="290" r:id="rId30"/>
    <p:sldId id="291" r:id="rId31"/>
    <p:sldId id="292" r:id="rId32"/>
    <p:sldId id="293" r:id="rId33"/>
    <p:sldId id="294" r:id="rId34"/>
    <p:sldId id="333" r:id="rId35"/>
    <p:sldId id="338" r:id="rId36"/>
    <p:sldId id="339" r:id="rId37"/>
    <p:sldId id="315" r:id="rId38"/>
    <p:sldId id="342" r:id="rId39"/>
    <p:sldId id="334" r:id="rId40"/>
    <p:sldId id="335" r:id="rId41"/>
    <p:sldId id="298" r:id="rId42"/>
    <p:sldId id="279" r:id="rId43"/>
    <p:sldId id="311" r:id="rId44"/>
    <p:sldId id="281" r:id="rId45"/>
    <p:sldId id="295" r:id="rId46"/>
    <p:sldId id="314" r:id="rId47"/>
    <p:sldId id="317"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ie van Peursen" initials="AvP"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66508" autoAdjust="0"/>
  </p:normalViewPr>
  <p:slideViewPr>
    <p:cSldViewPr snapToGrid="0">
      <p:cViewPr varScale="1">
        <p:scale>
          <a:sx n="10" d="100"/>
          <a:sy n="10" d="100"/>
        </p:scale>
        <p:origin x="-352"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13T22:53:16.250" idx="1">
    <p:pos x="10" y="10"/>
    <p:text>Op basis van de radula ingedeeld</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13T22:55:12.842" idx="2">
    <p:pos x="10" y="10"/>
    <p:text>I..v.m overbevissing voor voedsel  sit nu eemn wereldvr</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8-14T14:06:37.008" idx="5">
    <p:pos x="10" y="10"/>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8-14T12:24:32.795" idx="3">
    <p:pos x="10" y="10"/>
    <p:text/>
    <p:extLst>
      <p:ext uri="{C676402C-5697-4E1C-873F-D02D1690AC5C}">
        <p15:threadingInfo xmlns:p15="http://schemas.microsoft.com/office/powerpoint/2012/main" timeZoneBias="-120"/>
      </p:ext>
    </p:extLst>
  </p:cm>
  <p:cm authorId="1" dt="2018-08-14T12:25:11.075" idx="4">
    <p:pos x="146" y="146"/>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3F295-E98B-4A0C-A3FD-8A82CFE40894}" type="datetimeFigureOut">
              <a:rPr lang="fr-FR" smtClean="0"/>
              <a:t>09-09-18</a:t>
            </a:fld>
            <a:endParaRPr lang="fr-FR"/>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DF9E6-DF5C-490F-9DF3-1490BCD504CC}" type="slidenum">
              <a:rPr lang="fr-FR" smtClean="0"/>
              <a:t>‹nr.›</a:t>
            </a:fld>
            <a:endParaRPr lang="fr-FR"/>
          </a:p>
        </p:txBody>
      </p:sp>
    </p:spTree>
    <p:extLst>
      <p:ext uri="{BB962C8B-B14F-4D97-AF65-F5344CB8AC3E}">
        <p14:creationId xmlns:p14="http://schemas.microsoft.com/office/powerpoint/2010/main" val="198685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weekdieren bij een groot aantal mensen een onbekende diergroep</a:t>
            </a:r>
            <a:r>
              <a:rPr lang="nl-NL" baseline="0" dirty="0"/>
              <a:t> is, zal ik deze kort toelichten.</a:t>
            </a:r>
          </a:p>
          <a:p>
            <a:r>
              <a:rPr lang="nl-NL" baseline="0" dirty="0"/>
              <a:t>Ik heb een aantal voorbeelden meegenomen die u na afloop kunt bekijken.</a:t>
            </a:r>
          </a:p>
          <a:p>
            <a:r>
              <a:rPr lang="nl-NL" baseline="0" dirty="0"/>
              <a:t>Bedankt dat ik ben uitgenodigd en hoop iets van mijn enthousiasme over deze fascinerende diergroep over  te kunnen brengen</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2</a:t>
            </a:fld>
            <a:endParaRPr lang="nl-NL" dirty="0"/>
          </a:p>
        </p:txBody>
      </p:sp>
    </p:spTree>
    <p:extLst>
      <p:ext uri="{BB962C8B-B14F-4D97-AF65-F5344CB8AC3E}">
        <p14:creationId xmlns:p14="http://schemas.microsoft.com/office/powerpoint/2010/main" val="311916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dirty="0"/>
          </a:p>
        </p:txBody>
      </p:sp>
      <p:sp>
        <p:nvSpPr>
          <p:cNvPr id="4" name="Tijdelijke aanduiding voor dianummer 3"/>
          <p:cNvSpPr>
            <a:spLocks noGrp="1"/>
          </p:cNvSpPr>
          <p:nvPr>
            <p:ph type="sldNum" sz="quarter" idx="10"/>
          </p:nvPr>
        </p:nvSpPr>
        <p:spPr/>
        <p:txBody>
          <a:bodyPr/>
          <a:lstStyle/>
          <a:p>
            <a:fld id="{0BFDF9E6-DF5C-490F-9DF3-1490BCD504CC}" type="slidenum">
              <a:rPr lang="fr-FR" smtClean="0"/>
              <a:t>11</a:t>
            </a:fld>
            <a:endParaRPr lang="fr-FR"/>
          </a:p>
        </p:txBody>
      </p:sp>
    </p:spTree>
    <p:extLst>
      <p:ext uri="{BB962C8B-B14F-4D97-AF65-F5344CB8AC3E}">
        <p14:creationId xmlns:p14="http://schemas.microsoft.com/office/powerpoint/2010/main" val="390978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err="1">
                <a:solidFill>
                  <a:schemeClr val="tx1"/>
                </a:solidFill>
                <a:latin typeface="+mn-lt"/>
                <a:ea typeface="+mn-ea"/>
                <a:cs typeface="+mn-cs"/>
              </a:rPr>
              <a:t>Bivalvia</a:t>
            </a:r>
            <a:r>
              <a:rPr lang="nl-NL" sz="1200" kern="1200" dirty="0">
                <a:solidFill>
                  <a:schemeClr val="tx1"/>
                </a:solidFill>
                <a:latin typeface="+mn-lt"/>
                <a:ea typeface="+mn-ea"/>
                <a:cs typeface="+mn-cs"/>
              </a:rPr>
              <a:t> betekent letterlijk </a:t>
            </a:r>
            <a:r>
              <a:rPr lang="nl-NL" sz="1200" kern="1200" dirty="0" err="1">
                <a:solidFill>
                  <a:schemeClr val="tx1"/>
                </a:solidFill>
                <a:latin typeface="+mn-lt"/>
                <a:ea typeface="+mn-ea"/>
                <a:cs typeface="+mn-cs"/>
              </a:rPr>
              <a:t>tweekleppigen</a:t>
            </a:r>
            <a:r>
              <a:rPr lang="nl-NL" sz="1200" kern="1200" dirty="0">
                <a:solidFill>
                  <a:schemeClr val="tx1"/>
                </a:solidFill>
                <a:latin typeface="+mn-lt"/>
                <a:ea typeface="+mn-ea"/>
                <a:cs typeface="+mn-cs"/>
              </a:rPr>
              <a:t> omdat ze allemaal een schelp hebben welke uit twee delen (kleppen) bestaat. Het dier leeft tussen deze kleppen die De door één of meer sluitspieren bij elkaar gehouden. Op basis van de verschillen in de sluitspieren en het slot (daar waar de kleppen</a:t>
            </a:r>
            <a:r>
              <a:rPr lang="nl-NL" sz="1200" kern="1200" baseline="0" dirty="0">
                <a:solidFill>
                  <a:schemeClr val="tx1"/>
                </a:solidFill>
                <a:latin typeface="+mn-lt"/>
                <a:ea typeface="+mn-ea"/>
                <a:cs typeface="+mn-cs"/>
              </a:rPr>
              <a:t> in elkaar grijpen) </a:t>
            </a:r>
            <a:r>
              <a:rPr lang="nl-NL" sz="1200" kern="1200" dirty="0">
                <a:solidFill>
                  <a:schemeClr val="tx1"/>
                </a:solidFill>
                <a:latin typeface="+mn-lt"/>
                <a:ea typeface="+mn-ea"/>
                <a:cs typeface="+mn-cs"/>
              </a:rPr>
              <a:t>worden de verschillende groepen onderscheiden.</a:t>
            </a:r>
          </a:p>
          <a:p>
            <a:r>
              <a:rPr lang="nl-NL" sz="1200" kern="1200" dirty="0">
                <a:solidFill>
                  <a:schemeClr val="tx1"/>
                </a:solidFill>
                <a:latin typeface="+mn-lt"/>
                <a:ea typeface="+mn-ea"/>
                <a:cs typeface="+mn-cs"/>
              </a:rPr>
              <a:t>Het zijn allemaal waterfilteraars en de meest soorten leven in zout water maar er komen ook soorten voor in zoet en brakwater.</a:t>
            </a:r>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12</a:t>
            </a:fld>
            <a:endParaRPr lang="nl-NL"/>
          </a:p>
        </p:txBody>
      </p:sp>
    </p:spTree>
    <p:extLst>
      <p:ext uri="{BB962C8B-B14F-4D97-AF65-F5344CB8AC3E}">
        <p14:creationId xmlns:p14="http://schemas.microsoft.com/office/powerpoint/2010/main" val="157782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 soort links komt ook voor in het Nederlandse zoetwater en heb ik ook in mijn collectie.,</a:t>
            </a:r>
            <a:r>
              <a:rPr lang="nl-NL" baseline="0" dirty="0"/>
              <a:t> de Nederlandse naam is Gemaskerde erwtenmossel (naar de tekening op de schelp).</a:t>
            </a:r>
          </a:p>
          <a:p>
            <a:r>
              <a:rPr lang="nl-NL" dirty="0"/>
              <a:t> De</a:t>
            </a:r>
            <a:r>
              <a:rPr lang="nl-NL" baseline="0" dirty="0"/>
              <a:t> soort rechts is een beschermde soort. Door ‘overbevissing’ kwam het voort bestaan van deze soort in het gedrag. Wordt nu gekweekt, men denkt dat deze soort ongeveer 100 jaar oud kan worden.</a:t>
            </a:r>
          </a:p>
          <a:p>
            <a:r>
              <a:rPr lang="nl-NL" baseline="0" dirty="0"/>
              <a:t>De Nederlandse naam Doopvontschelp daarover straks meer.</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13</a:t>
            </a:fld>
            <a:endParaRPr lang="nl-NL"/>
          </a:p>
        </p:txBody>
      </p:sp>
    </p:spTree>
    <p:extLst>
      <p:ext uri="{BB962C8B-B14F-4D97-AF65-F5344CB8AC3E}">
        <p14:creationId xmlns:p14="http://schemas.microsoft.com/office/powerpoint/2010/main" val="219296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14</a:t>
            </a:fld>
            <a:endParaRPr lang="nl-NL"/>
          </a:p>
        </p:txBody>
      </p:sp>
    </p:spTree>
    <p:extLst>
      <p:ext uri="{BB962C8B-B14F-4D97-AF65-F5344CB8AC3E}">
        <p14:creationId xmlns:p14="http://schemas.microsoft.com/office/powerpoint/2010/main" val="30984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err="1">
                <a:solidFill>
                  <a:schemeClr val="tx1"/>
                </a:solidFill>
                <a:latin typeface="+mn-lt"/>
                <a:ea typeface="+mn-ea"/>
                <a:cs typeface="+mn-cs"/>
              </a:rPr>
              <a:t>Cepahalopoda</a:t>
            </a:r>
            <a:r>
              <a:rPr lang="nl-NL" sz="1200" kern="1200" dirty="0">
                <a:solidFill>
                  <a:schemeClr val="tx1"/>
                </a:solidFill>
                <a:latin typeface="+mn-lt"/>
                <a:ea typeface="+mn-ea"/>
                <a:cs typeface="+mn-cs"/>
              </a:rPr>
              <a:t> betekent letterlijk </a:t>
            </a:r>
            <a:r>
              <a:rPr lang="nl-NL" sz="1200" kern="1200" dirty="0" err="1">
                <a:solidFill>
                  <a:schemeClr val="tx1"/>
                </a:solidFill>
                <a:latin typeface="+mn-lt"/>
                <a:ea typeface="+mn-ea"/>
                <a:cs typeface="+mn-cs"/>
              </a:rPr>
              <a:t>koppotigen</a:t>
            </a:r>
            <a:r>
              <a:rPr lang="nl-NL" sz="1200" kern="1200" dirty="0">
                <a:solidFill>
                  <a:schemeClr val="tx1"/>
                </a:solidFill>
                <a:latin typeface="+mn-lt"/>
                <a:ea typeface="+mn-ea"/>
                <a:cs typeface="+mn-cs"/>
              </a:rPr>
              <a:t> omdat de armen zich in een kring rond de mond van het dier bevinden. Ze zijn ook bekend onder de naam inktvissen omdat sommige soorten bij gevaar een op inktlijkend vloeistof afscheiden.</a:t>
            </a:r>
          </a:p>
          <a:p>
            <a:r>
              <a:rPr lang="nl-NL" sz="1200" kern="1200" dirty="0">
                <a:solidFill>
                  <a:schemeClr val="tx1"/>
                </a:solidFill>
                <a:latin typeface="+mn-lt"/>
                <a:ea typeface="+mn-ea"/>
                <a:cs typeface="+mn-cs"/>
              </a:rPr>
              <a:t>Ze komen allen in zoutwater voor en tot grote dieptes (meer dan 1500 meter) en kunnen voor zover bekend inclusief de armen tot 13 meter groot worden, maar aan littekens op potvissen is af te leiden dat ze wel groter kunnen zijn </a:t>
            </a:r>
          </a:p>
          <a:p>
            <a:r>
              <a:rPr lang="nl-NL" sz="1200" kern="1200" dirty="0">
                <a:solidFill>
                  <a:schemeClr val="tx1"/>
                </a:solidFill>
                <a:latin typeface="+mn-lt"/>
                <a:ea typeface="+mn-ea"/>
                <a:cs typeface="+mn-cs"/>
              </a:rPr>
              <a:t>Alle inktvissen zijn carnivoren (eten vissen, krabben e.d.). Sommige soorte</a:t>
            </a:r>
            <a:r>
              <a:rPr lang="nl-NL" sz="1200" kern="1200" baseline="0" dirty="0">
                <a:solidFill>
                  <a:schemeClr val="tx1"/>
                </a:solidFill>
                <a:latin typeface="+mn-lt"/>
                <a:ea typeface="+mn-ea"/>
                <a:cs typeface="+mn-cs"/>
              </a:rPr>
              <a:t>n hebben een uitwendige schelp, sommige soorten hebben een inwendige schelp en sommige soorten hebben helemaal geen schelp.</a:t>
            </a:r>
          </a:p>
          <a:p>
            <a:r>
              <a:rPr lang="nl-NL" i="1" dirty="0" err="1"/>
              <a:t>Hapalochlaena</a:t>
            </a:r>
            <a:r>
              <a:rPr lang="nl-NL" i="1" dirty="0"/>
              <a:t> maculosa</a:t>
            </a:r>
            <a:r>
              <a:rPr lang="nl-NL" i="0" dirty="0"/>
              <a:t> is een v</a:t>
            </a:r>
            <a:r>
              <a:rPr lang="nl-NL" dirty="0"/>
              <a:t>oorbeeld van een giftige inktvis welk leeft op het Great</a:t>
            </a:r>
            <a:r>
              <a:rPr lang="nl-NL" baseline="0" dirty="0"/>
              <a:t> </a:t>
            </a:r>
            <a:r>
              <a:rPr lang="nl-NL" baseline="0" dirty="0" err="1"/>
              <a:t>Barierre</a:t>
            </a:r>
            <a:r>
              <a:rPr lang="nl-NL" baseline="0" dirty="0"/>
              <a:t> Reef voor de kust van Australië. Deze soort wordt inclusief armen tot 10 cm groot</a:t>
            </a:r>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15</a:t>
            </a:fld>
            <a:endParaRPr lang="nl-NL"/>
          </a:p>
        </p:txBody>
      </p:sp>
    </p:spTree>
    <p:extLst>
      <p:ext uri="{BB962C8B-B14F-4D97-AF65-F5344CB8AC3E}">
        <p14:creationId xmlns:p14="http://schemas.microsoft.com/office/powerpoint/2010/main" val="1011182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1948CE0-801E-40BE-B222-D20D41236CCA}" type="slidenum">
              <a:rPr lang="nl-NL" smtClean="0"/>
              <a:pPr/>
              <a:t>16</a:t>
            </a:fld>
            <a:endParaRPr lang="nl-NL"/>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r>
              <a:rPr lang="nl-NL" altLang="nl-NL" dirty="0"/>
              <a:t>In de laatste jaren zijn er veel ingevoerde soorten bijgekomen </a:t>
            </a:r>
            <a:r>
              <a:rPr lang="nl-NL" altLang="nl-NL" dirty="0" err="1"/>
              <a:t>b.v</a:t>
            </a:r>
            <a:r>
              <a:rPr lang="nl-NL" altLang="nl-NL" dirty="0"/>
              <a:t>. Amerikaans zwaardschede (</a:t>
            </a:r>
            <a:r>
              <a:rPr lang="nl-NL" altLang="nl-NL" i="1" dirty="0" err="1"/>
              <a:t>Ensis</a:t>
            </a:r>
            <a:r>
              <a:rPr lang="nl-NL" altLang="nl-NL" i="1" dirty="0"/>
              <a:t> </a:t>
            </a:r>
            <a:r>
              <a:rPr lang="nl-NL" altLang="nl-NL" i="1" dirty="0" err="1"/>
              <a:t>directus</a:t>
            </a:r>
            <a:r>
              <a:rPr lang="nl-NL" altLang="nl-NL" dirty="0"/>
              <a:t>) in zee,</a:t>
            </a:r>
            <a:r>
              <a:rPr lang="nl-NL" altLang="nl-NL" baseline="0" dirty="0"/>
              <a:t> de</a:t>
            </a:r>
            <a:r>
              <a:rPr lang="nl-NL" altLang="nl-NL" dirty="0"/>
              <a:t> Aziatische</a:t>
            </a:r>
            <a:r>
              <a:rPr lang="nl-NL" altLang="nl-NL" baseline="0" dirty="0"/>
              <a:t> Korfmossels (</a:t>
            </a:r>
            <a:r>
              <a:rPr lang="nl-NL" altLang="nl-NL" baseline="0" dirty="0" err="1"/>
              <a:t>Corbicula’s</a:t>
            </a:r>
            <a:r>
              <a:rPr lang="nl-NL" altLang="nl-NL" baseline="0" dirty="0"/>
              <a:t> ) in het zoetwater en een aantal (het meeste) op het land levende weekdieren m.n. </a:t>
            </a:r>
            <a:r>
              <a:rPr lang="nl-NL" altLang="nl-NL" baseline="0" dirty="0" err="1"/>
              <a:t>naaktslaaken</a:t>
            </a:r>
            <a:r>
              <a:rPr lang="nl-NL" altLang="nl-NL" baseline="0" dirty="0"/>
              <a:t>. Zo leeft een uit Italië afkomstige soort in de streek rond Amsterdam</a:t>
            </a:r>
          </a:p>
          <a:p>
            <a:r>
              <a:rPr lang="nl-NL" altLang="nl-NL" dirty="0"/>
              <a:t>Doordat het</a:t>
            </a:r>
            <a:r>
              <a:rPr lang="nl-NL" altLang="nl-NL" baseline="0" dirty="0"/>
              <a:t> </a:t>
            </a:r>
            <a:r>
              <a:rPr lang="nl-NL" altLang="nl-NL" dirty="0"/>
              <a:t>klimaat warmer wordt kunnen veel soorten die uit warmere streken komen ook in Nederland overleven. Om die reden zijn de laatste</a:t>
            </a:r>
            <a:r>
              <a:rPr lang="nl-NL" altLang="nl-NL" baseline="0" dirty="0"/>
              <a:t> jaren in de Oosterschelde veel nieuwe </a:t>
            </a:r>
            <a:r>
              <a:rPr lang="nl-NL" altLang="nl-NL" baseline="0" dirty="0" err="1"/>
              <a:t>zeenaaktslaksoorten</a:t>
            </a:r>
            <a:r>
              <a:rPr lang="nl-NL" altLang="nl-NL" baseline="0" dirty="0"/>
              <a:t> gekomen vanuit de Atlantische Oceaan door het Kanaal. Sommige soorten kunnen zich vestigen in de Nederlandse wateren ander sterven uit na een strenge vorstperiode.</a:t>
            </a:r>
          </a:p>
          <a:p>
            <a:endParaRPr lang="nl-NL" altLang="nl-NL" dirty="0"/>
          </a:p>
        </p:txBody>
      </p:sp>
    </p:spTree>
    <p:extLst>
      <p:ext uri="{BB962C8B-B14F-4D97-AF65-F5344CB8AC3E}">
        <p14:creationId xmlns:p14="http://schemas.microsoft.com/office/powerpoint/2010/main" val="76558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volgende een paar voorbeelden van weekdieren in hun natuurlijke omgeving in Nederland .</a:t>
            </a:r>
          </a:p>
          <a:p>
            <a:r>
              <a:rPr lang="nl-NL" dirty="0" err="1"/>
              <a:t>Patella</a:t>
            </a:r>
            <a:r>
              <a:rPr lang="nl-NL" dirty="0"/>
              <a:t> </a:t>
            </a:r>
            <a:r>
              <a:rPr lang="nl-NL" dirty="0" err="1"/>
              <a:t>vulgata</a:t>
            </a:r>
            <a:r>
              <a:rPr lang="nl-NL" baseline="0" dirty="0"/>
              <a:t> de schaalhoorn; verhaal over verf boten aantasten soorten, bijna uitgestorven na verbod komen ze weer terug geld ook voor ander soorten,</a:t>
            </a:r>
          </a:p>
          <a:p>
            <a:r>
              <a:rPr lang="nl-NL" baseline="0" dirty="0"/>
              <a:t>Bijvoorbeeld </a:t>
            </a:r>
            <a:r>
              <a:rPr lang="nl-NL" baseline="0" dirty="0" err="1"/>
              <a:t>geslachtsveranderin</a:t>
            </a:r>
            <a:r>
              <a:rPr lang="nl-NL" baseline="0" dirty="0"/>
              <a:t> bij Wulken (</a:t>
            </a:r>
            <a:r>
              <a:rPr lang="nl-NL" baseline="0" dirty="0" err="1"/>
              <a:t>Buccinum</a:t>
            </a:r>
            <a:r>
              <a:rPr lang="nl-NL" baseline="0" dirty="0"/>
              <a:t> </a:t>
            </a:r>
            <a:r>
              <a:rPr lang="nl-NL" baseline="0" dirty="0" err="1"/>
              <a:t>undatum</a:t>
            </a:r>
            <a:r>
              <a:rPr lang="nl-NL" baseline="0" dirty="0"/>
              <a:t>).</a:t>
            </a:r>
          </a:p>
          <a:p>
            <a:endParaRPr lang="nl-NL" baseline="0" dirty="0"/>
          </a:p>
          <a:p>
            <a:r>
              <a:rPr lang="nl-NL" baseline="0" dirty="0" err="1"/>
              <a:t>Littorina</a:t>
            </a:r>
            <a:r>
              <a:rPr lang="nl-NL" baseline="0" dirty="0"/>
              <a:t> </a:t>
            </a:r>
            <a:r>
              <a:rPr lang="nl-NL" baseline="0" dirty="0" err="1"/>
              <a:t>littorea</a:t>
            </a:r>
            <a:r>
              <a:rPr lang="nl-NL" baseline="0" dirty="0"/>
              <a:t> gewone alikruik wordt ook wel </a:t>
            </a:r>
            <a:r>
              <a:rPr lang="nl-NL" baseline="0" dirty="0" err="1"/>
              <a:t>gegegeten</a:t>
            </a:r>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17</a:t>
            </a:fld>
            <a:endParaRPr lang="nl-NL"/>
          </a:p>
        </p:txBody>
      </p:sp>
    </p:spTree>
    <p:extLst>
      <p:ext uri="{BB962C8B-B14F-4D97-AF65-F5344CB8AC3E}">
        <p14:creationId xmlns:p14="http://schemas.microsoft.com/office/powerpoint/2010/main" val="7848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fld id="{120DE5D7-6D2D-442C-86D9-9B82733C203A}" type="slidenum">
              <a:rPr lang="nl-NL" altLang="nl-NL" sz="1200">
                <a:solidFill>
                  <a:schemeClr val="tx1"/>
                </a:solidFill>
              </a:rPr>
              <a:pPr/>
              <a:t>18</a:t>
            </a:fld>
            <a:endParaRPr lang="nl-NL" altLang="nl-NL" sz="1200">
              <a:solidFill>
                <a:schemeClr val="tx1"/>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nl-NL" altLang="nl-NL" dirty="0">
              <a:latin typeface="Times New Roman" panose="02020603050405020304" pitchFamily="18" charset="0"/>
            </a:endParaRPr>
          </a:p>
        </p:txBody>
      </p:sp>
    </p:spTree>
    <p:extLst>
      <p:ext uri="{BB962C8B-B14F-4D97-AF65-F5344CB8AC3E}">
        <p14:creationId xmlns:p14="http://schemas.microsoft.com/office/powerpoint/2010/main" val="214783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dirty="0"/>
          </a:p>
        </p:txBody>
      </p:sp>
      <p:sp>
        <p:nvSpPr>
          <p:cNvPr id="4" name="Tijdelijke aanduiding voor dianummer 3"/>
          <p:cNvSpPr>
            <a:spLocks noGrp="1"/>
          </p:cNvSpPr>
          <p:nvPr>
            <p:ph type="sldNum" sz="quarter" idx="10"/>
          </p:nvPr>
        </p:nvSpPr>
        <p:spPr/>
        <p:txBody>
          <a:bodyPr/>
          <a:lstStyle/>
          <a:p>
            <a:fld id="{0BFDF9E6-DF5C-490F-9DF3-1490BCD504CC}" type="slidenum">
              <a:rPr lang="fr-FR" smtClean="0"/>
              <a:t>19</a:t>
            </a:fld>
            <a:endParaRPr lang="fr-FR"/>
          </a:p>
        </p:txBody>
      </p:sp>
    </p:spTree>
    <p:extLst>
      <p:ext uri="{BB962C8B-B14F-4D97-AF65-F5344CB8AC3E}">
        <p14:creationId xmlns:p14="http://schemas.microsoft.com/office/powerpoint/2010/main" val="99696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Discus op stammen en takken op de grond wat droger milieu</a:t>
            </a:r>
          </a:p>
          <a:p>
            <a:r>
              <a:rPr lang="nl-NL" dirty="0" err="1"/>
              <a:t>Succinea</a:t>
            </a:r>
            <a:r>
              <a:rPr lang="nl-NL" baseline="0" dirty="0"/>
              <a:t> in vochtiger milieu op bladeren van planeten langs water en veel op brandnetels wanneer vochtig genoeg</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22</a:t>
            </a:fld>
            <a:endParaRPr lang="nl-NL"/>
          </a:p>
        </p:txBody>
      </p:sp>
    </p:spTree>
    <p:extLst>
      <p:ext uri="{BB962C8B-B14F-4D97-AF65-F5344CB8AC3E}">
        <p14:creationId xmlns:p14="http://schemas.microsoft.com/office/powerpoint/2010/main" val="189639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Kast opruimen</a:t>
            </a:r>
          </a:p>
          <a:p>
            <a:r>
              <a:rPr lang="nl-NL" dirty="0"/>
              <a:t>Verzamelen tijdens vakanties, goede notities van locaties</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Daarna het gevonden materiaal op naam brengen (lukt niet altijd) daarom is het lid zijn van verenigingen nuttig, daarover straks meer.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Foto rechts</a:t>
            </a:r>
            <a:r>
              <a:rPr lang="nl-NL" baseline="0" dirty="0"/>
              <a:t> uit een artikel in het tijdschrift Plus Magazine juli/augustus 2008 (iets verder vertellen)</a:t>
            </a:r>
            <a:endParaRPr lang="nl-NL" dirty="0"/>
          </a:p>
          <a:p>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3</a:t>
            </a:fld>
            <a:endParaRPr lang="nl-NL" dirty="0"/>
          </a:p>
        </p:txBody>
      </p:sp>
    </p:spTree>
    <p:extLst>
      <p:ext uri="{BB962C8B-B14F-4D97-AF65-F5344CB8AC3E}">
        <p14:creationId xmlns:p14="http://schemas.microsoft.com/office/powerpoint/2010/main" val="276256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nl-NL" altLang="fr-FR" dirty="0">
                <a:latin typeface="Times New Roman" panose="02020603050405020304" pitchFamily="18" charset="0"/>
              </a:rPr>
              <a:t>Ze verplaatsen zich d.m.v.</a:t>
            </a:r>
            <a:r>
              <a:rPr lang="nl-NL" altLang="fr-FR" baseline="0" dirty="0">
                <a:latin typeface="Times New Roman" panose="02020603050405020304" pitchFamily="18" charset="0"/>
              </a:rPr>
              <a:t> hun voet (graven zich ermee in) en het zijn waterfilteraars.</a:t>
            </a:r>
          </a:p>
          <a:p>
            <a:r>
              <a:rPr lang="nl-NL" altLang="fr-FR" dirty="0">
                <a:latin typeface="Times New Roman" panose="02020603050405020304" pitchFamily="18" charset="0"/>
              </a:rPr>
              <a:t>Uitleg over functie Bittervoorntje + waarschuwing voor vuil water.</a:t>
            </a:r>
          </a:p>
          <a:p>
            <a:r>
              <a:rPr lang="nl-NL" dirty="0" err="1"/>
              <a:t>Unio</a:t>
            </a:r>
            <a:r>
              <a:rPr lang="nl-NL" dirty="0"/>
              <a:t> </a:t>
            </a:r>
            <a:r>
              <a:rPr lang="nl-NL" dirty="0" err="1"/>
              <a:t>pictorum</a:t>
            </a:r>
            <a:r>
              <a:rPr lang="nl-NL" dirty="0"/>
              <a:t> Schildersmossel op de bodem van de Antitankgracht</a:t>
            </a:r>
            <a:r>
              <a:rPr lang="nl-NL" baseline="0" dirty="0"/>
              <a:t> bij Brasschaat België, rechts op de kant om ze te fotograferen.</a:t>
            </a:r>
            <a:endParaRPr lang="nl-NL" dirty="0"/>
          </a:p>
          <a:p>
            <a:endParaRPr lang="fr-FR" altLang="fr-FR" dirty="0">
              <a:latin typeface="Times New Roman" panose="02020603050405020304" pitchFamily="18" charset="0"/>
            </a:endParaRPr>
          </a:p>
        </p:txBody>
      </p:sp>
      <p:sp>
        <p:nvSpPr>
          <p:cNvPr id="33796"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fld id="{F6F3418C-0648-4988-BD79-157B33670880}" type="slidenum">
              <a:rPr lang="nl-NL" altLang="nl-NL" sz="1200">
                <a:solidFill>
                  <a:schemeClr val="tx1"/>
                </a:solidFill>
              </a:rPr>
              <a:pPr/>
              <a:t>24</a:t>
            </a:fld>
            <a:endParaRPr lang="nl-NL" altLang="nl-NL" sz="1200">
              <a:solidFill>
                <a:schemeClr val="tx1"/>
              </a:solidFill>
            </a:endParaRPr>
          </a:p>
        </p:txBody>
      </p:sp>
    </p:spTree>
    <p:extLst>
      <p:ext uri="{BB962C8B-B14F-4D97-AF65-F5344CB8AC3E}">
        <p14:creationId xmlns:p14="http://schemas.microsoft.com/office/powerpoint/2010/main" val="60749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nl-NL" altLang="fr-FR" dirty="0">
                <a:latin typeface="Times New Roman" panose="02020603050405020304" pitchFamily="18" charset="0"/>
              </a:rPr>
              <a:t>Levende beesten in poel in de  Heemtuin te Malden</a:t>
            </a:r>
            <a:endParaRPr lang="fr-FR" altLang="fr-FR" dirty="0">
              <a:latin typeface="Times New Roman" panose="02020603050405020304" pitchFamily="18" charset="0"/>
            </a:endParaRPr>
          </a:p>
        </p:txBody>
      </p:sp>
      <p:sp>
        <p:nvSpPr>
          <p:cNvPr id="35844"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fld id="{37B5005B-32D9-4C7E-A279-5A672EC8B019}" type="slidenum">
              <a:rPr lang="nl-NL" altLang="nl-NL" sz="1200">
                <a:solidFill>
                  <a:schemeClr val="tx1"/>
                </a:solidFill>
              </a:rPr>
              <a:pPr/>
              <a:t>25</a:t>
            </a:fld>
            <a:endParaRPr lang="nl-NL" altLang="nl-NL" sz="1200">
              <a:solidFill>
                <a:schemeClr val="tx1"/>
              </a:solidFill>
            </a:endParaRPr>
          </a:p>
        </p:txBody>
      </p:sp>
    </p:spTree>
    <p:extLst>
      <p:ext uri="{BB962C8B-B14F-4D97-AF65-F5344CB8AC3E}">
        <p14:creationId xmlns:p14="http://schemas.microsoft.com/office/powerpoint/2010/main" val="265057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 xmlns:a16="http://schemas.microsoft.com/office/drawing/2014/main" id="{DDD74758-6434-40E1-9531-A956C6E7C3A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fld id="{08999C79-B27D-4FD1-8827-0A8BBC8063E1}" type="slidenum">
              <a:rPr lang="nl-NL" altLang="nl-NL" sz="1200">
                <a:solidFill>
                  <a:schemeClr val="tx1"/>
                </a:solidFill>
              </a:rPr>
              <a:pPr/>
              <a:t>26</a:t>
            </a:fld>
            <a:endParaRPr lang="nl-NL" altLang="nl-NL" sz="1200">
              <a:solidFill>
                <a:schemeClr val="tx1"/>
              </a:solidFill>
            </a:endParaRPr>
          </a:p>
        </p:txBody>
      </p:sp>
      <p:sp>
        <p:nvSpPr>
          <p:cNvPr id="88067" name="Rectangle 2">
            <a:extLst>
              <a:ext uri="{FF2B5EF4-FFF2-40B4-BE49-F238E27FC236}">
                <a16:creationId xmlns="" xmlns:a16="http://schemas.microsoft.com/office/drawing/2014/main" id="{47765310-A118-4978-844C-280A2D720548}"/>
              </a:ext>
            </a:extLst>
          </p:cNvPr>
          <p:cNvSpPr>
            <a:spLocks noGrp="1" noRot="1" noChangeAspect="1" noChangeArrowheads="1" noTextEdit="1"/>
          </p:cNvSpPr>
          <p:nvPr>
            <p:ph type="sldImg"/>
          </p:nvPr>
        </p:nvSpPr>
        <p:spPr>
          <a:solidFill>
            <a:srgbClr val="FFFFFF"/>
          </a:solidFill>
          <a:ln/>
        </p:spPr>
      </p:sp>
      <p:sp>
        <p:nvSpPr>
          <p:cNvPr id="88068" name="Rectangle 3">
            <a:extLst>
              <a:ext uri="{FF2B5EF4-FFF2-40B4-BE49-F238E27FC236}">
                <a16:creationId xmlns="" xmlns:a16="http://schemas.microsoft.com/office/drawing/2014/main" id="{CC8A811B-4CBD-47EA-B5B4-27A941E671E6}"/>
              </a:ext>
            </a:extLst>
          </p:cNvPr>
          <p:cNvSpPr>
            <a:spLocks noGrp="1" noChangeArrowheads="1"/>
          </p:cNvSpPr>
          <p:nvPr>
            <p:ph type="body" idx="1"/>
          </p:nvPr>
        </p:nvSpPr>
        <p:spPr>
          <a:solidFill>
            <a:srgbClr val="FFFFFF"/>
          </a:solidFill>
          <a:ln>
            <a:solidFill>
              <a:srgbClr val="000000"/>
            </a:solidFill>
          </a:ln>
        </p:spPr>
        <p:txBody>
          <a:bodyPr/>
          <a:lstStyle/>
          <a:p>
            <a:r>
              <a:rPr lang="nl-NL" altLang="nl-NL">
                <a:latin typeface="Times New Roman" panose="02020603050405020304" pitchFamily="18" charset="0"/>
              </a:rPr>
              <a:t>-Denk aan mosselen oesters en alikruiken in Nederland, maar de Fransen eten bijna alles.  </a:t>
            </a:r>
          </a:p>
          <a:p>
            <a:r>
              <a:rPr lang="nl-NL" altLang="nl-NL">
                <a:latin typeface="Times New Roman" panose="02020603050405020304" pitchFamily="18" charset="0"/>
              </a:rPr>
              <a:t> Mollusken worden gegeten door o.a. vogels, vissen, kreeftachtige, kleine zoogdieren (muizen, ratten , egels), insecten ,o.a. loopkevers scheuren met kaken,glimwormen verlammen eerst en dan levend opeten.</a:t>
            </a:r>
          </a:p>
          <a:p>
            <a:r>
              <a:rPr lang="nl-NL" altLang="nl-NL">
                <a:latin typeface="Times New Roman" panose="02020603050405020304" pitchFamily="18" charset="0"/>
              </a:rPr>
              <a:t>Sommigen slakken zijn kannibalen, o.a. donkere glimslak, look glansslak naaktslakken enz. </a:t>
            </a:r>
            <a:r>
              <a:rPr lang="nl-NL" altLang="nl-NL" b="1">
                <a:latin typeface="Times New Roman" panose="02020603050405020304" pitchFamily="18" charset="0"/>
              </a:rPr>
              <a:t>nog opzoeken</a:t>
            </a:r>
          </a:p>
          <a:p>
            <a:endParaRPr lang="nl-NL" altLang="nl-NL">
              <a:latin typeface="Times New Roman" panose="02020603050405020304" pitchFamily="18" charset="0"/>
            </a:endParaRPr>
          </a:p>
          <a:p>
            <a:r>
              <a:rPr lang="nl-NL" altLang="nl-NL">
                <a:latin typeface="Times New Roman" panose="02020603050405020304" pitchFamily="18" charset="0"/>
              </a:rPr>
              <a:t>-Ze eten bladafval, (soms ook tuinplanten),maken gangen in grond, ruimen afval op, zoals kleine dieren,</a:t>
            </a:r>
          </a:p>
          <a:p>
            <a:endParaRPr lang="nl-NL" altLang="nl-NL">
              <a:latin typeface="Times New Roman" panose="02020603050405020304" pitchFamily="18" charset="0"/>
            </a:endParaRPr>
          </a:p>
          <a:p>
            <a:r>
              <a:rPr lang="nl-NL" altLang="nl-NL">
                <a:latin typeface="Times New Roman" panose="02020603050405020304" pitchFamily="18" charset="0"/>
              </a:rPr>
              <a:t>-Water helder maken, te zien met driehoekmossels in aquarium</a:t>
            </a:r>
          </a:p>
          <a:p>
            <a:endParaRPr lang="nl-NL" altLang="nl-NL">
              <a:latin typeface="Times New Roman" panose="02020603050405020304" pitchFamily="18" charset="0"/>
            </a:endParaRPr>
          </a:p>
          <a:p>
            <a:r>
              <a:rPr lang="nl-NL" altLang="nl-NL">
                <a:latin typeface="Times New Roman" panose="02020603050405020304" pitchFamily="18" charset="0"/>
              </a:rPr>
              <a:t>-Kalk waar wij gebruik van maken schelpenpaden, Kalkoven vroeger.isolatie onder huizen vocht opnemen</a:t>
            </a:r>
          </a:p>
          <a:p>
            <a:endParaRPr lang="nl-NL" altLang="nl-NL">
              <a:latin typeface="Times New Roman" panose="02020603050405020304" pitchFamily="18" charset="0"/>
            </a:endParaRPr>
          </a:p>
          <a:p>
            <a:r>
              <a:rPr lang="nl-NL" altLang="nl-NL">
                <a:latin typeface="Times New Roman" panose="02020603050405020304" pitchFamily="18" charset="0"/>
              </a:rPr>
              <a:t>-Zeenaaktslak is prachtig zo dadelijk te zien</a:t>
            </a:r>
          </a:p>
          <a:p>
            <a:endParaRPr lang="nl-NL" altLang="nl-NL">
              <a:latin typeface="Times New Roman" panose="02020603050405020304" pitchFamily="18" charset="0"/>
            </a:endParaRPr>
          </a:p>
          <a:p>
            <a:r>
              <a:rPr lang="nl-NL" altLang="nl-NL">
                <a:latin typeface="Times New Roman" panose="02020603050405020304" pitchFamily="18" charset="0"/>
              </a:rPr>
              <a:t>Door vorm en kleur (zeeslakken) plezier voor verzamelaar (zit ook gevaar voor natuur aan, maar ook soms  giftig)</a:t>
            </a:r>
          </a:p>
          <a:p>
            <a:r>
              <a:rPr lang="nl-NL" altLang="nl-NL">
                <a:latin typeface="Times New Roman" panose="02020603050405020304" pitchFamily="18" charset="0"/>
              </a:rPr>
              <a:t>-vroeger betaalmiddel/heilige voorwerpen, statussymbool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 Ansichtkaarten meet eetbare weekdieren en een recept Frankrijk.</a:t>
            </a:r>
          </a:p>
          <a:p>
            <a:r>
              <a:rPr lang="nl-NL" dirty="0"/>
              <a:t>* Het Oestermeisje van Jans Steen, Mauritshuis Den Haag. In de 17</a:t>
            </a:r>
            <a:r>
              <a:rPr lang="nl-NL" baseline="30000" dirty="0"/>
              <a:t>e</a:t>
            </a:r>
            <a:r>
              <a:rPr lang="nl-NL" dirty="0"/>
              <a:t> eeuw werden veel oesters gegeten, ook bij het</a:t>
            </a:r>
            <a:r>
              <a:rPr lang="nl-NL" baseline="0" dirty="0"/>
              <a:t> ontbijt</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27</a:t>
            </a:fld>
            <a:endParaRPr lang="nl-NL"/>
          </a:p>
        </p:txBody>
      </p:sp>
    </p:spTree>
    <p:extLst>
      <p:ext uri="{BB962C8B-B14F-4D97-AF65-F5344CB8AC3E}">
        <p14:creationId xmlns:p14="http://schemas.microsoft.com/office/powerpoint/2010/main" val="635460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Folder van slakken Kwekerij in Frankrijk, vroeger de wijngaard slak (</a:t>
            </a:r>
            <a:r>
              <a:rPr lang="nl-NL" i="1" dirty="0"/>
              <a:t>Helix </a:t>
            </a:r>
            <a:r>
              <a:rPr lang="nl-NL" i="1" dirty="0" err="1"/>
              <a:t>pomatia</a:t>
            </a:r>
            <a:r>
              <a:rPr lang="nl-NL" i="1" dirty="0"/>
              <a:t>) </a:t>
            </a:r>
            <a:r>
              <a:rPr lang="nl-NL" i="0" dirty="0"/>
              <a:t>nu</a:t>
            </a:r>
            <a:r>
              <a:rPr lang="nl-NL" i="1" dirty="0"/>
              <a:t> </a:t>
            </a:r>
            <a:r>
              <a:rPr lang="nl-NL" dirty="0"/>
              <a:t>beschermd,</a:t>
            </a:r>
            <a:r>
              <a:rPr lang="nl-NL" baseline="0" dirty="0"/>
              <a:t> mag alleen met speciale ontheffing gekweekt worden.</a:t>
            </a:r>
            <a:endParaRPr lang="nl-NL" dirty="0"/>
          </a:p>
          <a:p>
            <a:r>
              <a:rPr lang="nl-NL" dirty="0"/>
              <a:t>Nu wordt vooral de Segrijnslak (Cornu </a:t>
            </a:r>
            <a:r>
              <a:rPr lang="nl-NL" dirty="0" err="1"/>
              <a:t>aspersum</a:t>
            </a:r>
            <a:r>
              <a:rPr lang="nl-NL" dirty="0"/>
              <a:t>) gekweekt. Is ook eerder volgroeid</a:t>
            </a:r>
            <a:r>
              <a:rPr lang="nl-NL" baseline="0" dirty="0"/>
              <a:t> (economisch belang)</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28</a:t>
            </a:fld>
            <a:endParaRPr lang="nl-NL"/>
          </a:p>
        </p:txBody>
      </p:sp>
    </p:spTree>
    <p:extLst>
      <p:ext uri="{BB962C8B-B14F-4D97-AF65-F5344CB8AC3E}">
        <p14:creationId xmlns:p14="http://schemas.microsoft.com/office/powerpoint/2010/main" val="882798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Cypraee</a:t>
            </a:r>
            <a:r>
              <a:rPr lang="nl-NL" baseline="0" dirty="0"/>
              <a:t> porseleinslak gevonden op stand Zeeland, afkomstig van lading VOC schip 17</a:t>
            </a:r>
            <a:r>
              <a:rPr lang="nl-NL" baseline="30000" dirty="0"/>
              <a:t>e</a:t>
            </a:r>
            <a:r>
              <a:rPr lang="nl-NL" baseline="0" dirty="0"/>
              <a:t> eeuw.</a:t>
            </a:r>
          </a:p>
          <a:p>
            <a:r>
              <a:rPr lang="nl-NL" baseline="0" dirty="0"/>
              <a:t>Schelpengeld van de </a:t>
            </a:r>
            <a:r>
              <a:rPr lang="nl-NL" baseline="0" dirty="0" err="1"/>
              <a:t>Salomoseilanden</a:t>
            </a:r>
            <a:r>
              <a:rPr lang="nl-NL" baseline="0" dirty="0"/>
              <a:t>, nog steeds gebruikt (Amerikaans $, Salomon $ + schelpengeld).</a:t>
            </a:r>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29</a:t>
            </a:fld>
            <a:endParaRPr lang="nl-NL"/>
          </a:p>
        </p:txBody>
      </p:sp>
    </p:spTree>
    <p:extLst>
      <p:ext uri="{BB962C8B-B14F-4D97-AF65-F5344CB8AC3E}">
        <p14:creationId xmlns:p14="http://schemas.microsoft.com/office/powerpoint/2010/main" val="664922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Tijdens</a:t>
            </a:r>
            <a:r>
              <a:rPr lang="nl-NL" baseline="0" dirty="0"/>
              <a:t> de </a:t>
            </a:r>
            <a:r>
              <a:rPr lang="nl-NL" baseline="0" dirty="0" err="1"/>
              <a:t>Kula</a:t>
            </a:r>
            <a:r>
              <a:rPr lang="nl-NL" baseline="0" dirty="0"/>
              <a:t> tochten (</a:t>
            </a:r>
            <a:r>
              <a:rPr lang="nl-NL" baseline="0" dirty="0" err="1"/>
              <a:t>zuid-oost</a:t>
            </a:r>
            <a:r>
              <a:rPr lang="nl-NL" baseline="0" dirty="0"/>
              <a:t> </a:t>
            </a:r>
            <a:r>
              <a:rPr lang="nl-NL" baseline="0" dirty="0" err="1"/>
              <a:t>Melanesië</a:t>
            </a:r>
            <a:r>
              <a:rPr lang="nl-NL" baseline="0" dirty="0"/>
              <a:t>) werden goederen verhandeld maar tegelijkertijd ook </a:t>
            </a:r>
            <a:r>
              <a:rPr lang="nl-NL" baseline="0" dirty="0" err="1"/>
              <a:t>schelpensierraden</a:t>
            </a:r>
            <a:r>
              <a:rPr lang="nl-NL" baseline="0" dirty="0"/>
              <a:t> (religieuze voorwerpen)  voorwerpen uitgewisseld. </a:t>
            </a:r>
          </a:p>
          <a:p>
            <a:r>
              <a:rPr lang="nl-NL" baseline="0" dirty="0"/>
              <a:t>De Poolse antropoloog </a:t>
            </a:r>
            <a:r>
              <a:rPr lang="nl-NL" baseline="0" dirty="0" err="1"/>
              <a:t>Malinowski</a:t>
            </a:r>
            <a:r>
              <a:rPr lang="nl-NL" baseline="0" dirty="0"/>
              <a:t> heeft in de periode 1914 - 1918 onderzoek gedaan naar de </a:t>
            </a:r>
            <a:r>
              <a:rPr lang="nl-NL" baseline="0" dirty="0" err="1"/>
              <a:t>Kula</a:t>
            </a:r>
            <a:r>
              <a:rPr lang="nl-NL" baseline="0" dirty="0"/>
              <a:t> handel bij de </a:t>
            </a:r>
            <a:r>
              <a:rPr lang="nl-NL" baseline="0" dirty="0" err="1"/>
              <a:t>Trobianders</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30</a:t>
            </a:fld>
            <a:endParaRPr lang="nl-NL"/>
          </a:p>
        </p:txBody>
      </p:sp>
    </p:spTree>
    <p:extLst>
      <p:ext uri="{BB962C8B-B14F-4D97-AF65-F5344CB8AC3E}">
        <p14:creationId xmlns:p14="http://schemas.microsoft.com/office/powerpoint/2010/main" val="4016537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Vishunu</a:t>
            </a:r>
            <a:r>
              <a:rPr lang="nl-NL" baseline="0" dirty="0"/>
              <a:t> houdt de heilige schelp </a:t>
            </a:r>
            <a:r>
              <a:rPr lang="nl-NL" baseline="0" dirty="0" err="1"/>
              <a:t>Turbinella</a:t>
            </a:r>
            <a:r>
              <a:rPr lang="nl-NL" baseline="0" dirty="0"/>
              <a:t> </a:t>
            </a:r>
            <a:r>
              <a:rPr lang="nl-NL" baseline="0" dirty="0" err="1"/>
              <a:t>pyrum</a:t>
            </a:r>
            <a:r>
              <a:rPr lang="nl-NL" baseline="0" dirty="0"/>
              <a:t> in de hand.</a:t>
            </a:r>
          </a:p>
          <a:p>
            <a:r>
              <a:rPr lang="nl-NL" dirty="0"/>
              <a:t>Ook voor hun god </a:t>
            </a:r>
            <a:r>
              <a:rPr lang="nl-NL" dirty="0" err="1"/>
              <a:t>Shiva</a:t>
            </a:r>
            <a:r>
              <a:rPr lang="nl-NL" dirty="0"/>
              <a:t> wordt een schelp in het reinigingsritueel gebruikt.</a:t>
            </a:r>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31</a:t>
            </a:fld>
            <a:endParaRPr lang="nl-NL"/>
          </a:p>
        </p:txBody>
      </p:sp>
    </p:spTree>
    <p:extLst>
      <p:ext uri="{BB962C8B-B14F-4D97-AF65-F5344CB8AC3E}">
        <p14:creationId xmlns:p14="http://schemas.microsoft.com/office/powerpoint/2010/main" val="1932109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charset="0"/>
              <a:buNone/>
            </a:pPr>
            <a:r>
              <a:rPr lang="nl-NL" dirty="0"/>
              <a:t>* Links de afbeelding van het </a:t>
            </a:r>
            <a:r>
              <a:rPr lang="nl-NL" dirty="0" err="1"/>
              <a:t>Laatsteavondmaal</a:t>
            </a:r>
            <a:r>
              <a:rPr lang="nl-NL" dirty="0"/>
              <a:t> uitgesneden</a:t>
            </a:r>
            <a:r>
              <a:rPr lang="nl-NL" baseline="0" dirty="0"/>
              <a:t> in het parelmoer van een schelp afkomstig, gemaakt in Bethlehem (Hermitage St Petersburg).</a:t>
            </a:r>
          </a:p>
          <a:p>
            <a:pPr>
              <a:buFont typeface="Arial" charset="0"/>
              <a:buNone/>
            </a:pPr>
            <a:r>
              <a:rPr lang="nl-NL" baseline="0" dirty="0"/>
              <a:t>  De </a:t>
            </a:r>
            <a:r>
              <a:rPr lang="nl-NL" baseline="0" dirty="0" err="1"/>
              <a:t>Pinctada</a:t>
            </a:r>
            <a:r>
              <a:rPr lang="nl-NL" baseline="0" dirty="0"/>
              <a:t> schelpen (parelmoer schelpen) wordt in de oceanen bij de Filipijnen gevonden</a:t>
            </a:r>
          </a:p>
          <a:p>
            <a:r>
              <a:rPr lang="nl-NL" baseline="0" dirty="0"/>
              <a:t>  Bij het meegebrachte materiaal zit een soortgelijk schelp met afbeelding van de aankondiging aan Maria dat zij in verwachting is, ook afkomstig uit Bethlehem.</a:t>
            </a:r>
          </a:p>
          <a:p>
            <a:r>
              <a:rPr lang="nl-NL" baseline="0" dirty="0"/>
              <a:t>* </a:t>
            </a:r>
            <a:r>
              <a:rPr lang="nl-NL" baseline="0" dirty="0" err="1"/>
              <a:t>Tridacna</a:t>
            </a:r>
            <a:r>
              <a:rPr lang="nl-NL" baseline="0" dirty="0"/>
              <a:t> is in kerken in Frankrijk o.a. nog terug te vinden als doopvont. Vandaar de Nederlandse naam Doopvontschelp.</a:t>
            </a:r>
          </a:p>
          <a:p>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32</a:t>
            </a:fld>
            <a:endParaRPr lang="nl-NL"/>
          </a:p>
        </p:txBody>
      </p:sp>
    </p:spTree>
    <p:extLst>
      <p:ext uri="{BB962C8B-B14F-4D97-AF65-F5344CB8AC3E}">
        <p14:creationId xmlns:p14="http://schemas.microsoft.com/office/powerpoint/2010/main" val="2394838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charset="0"/>
              <a:buChar char="•"/>
            </a:pPr>
            <a:r>
              <a:rPr lang="nl-NL" dirty="0"/>
              <a:t> Links van prehistorische opgraving in Florida V.S</a:t>
            </a:r>
          </a:p>
          <a:p>
            <a:pPr>
              <a:buFont typeface="Arial" charset="0"/>
              <a:buChar char="•"/>
            </a:pPr>
            <a:r>
              <a:rPr lang="nl-NL" baseline="0" dirty="0"/>
              <a:t> </a:t>
            </a:r>
            <a:r>
              <a:rPr lang="nl-NL" baseline="0" dirty="0" err="1"/>
              <a:t>Maori</a:t>
            </a:r>
            <a:r>
              <a:rPr lang="nl-NL" baseline="0" dirty="0"/>
              <a:t> Nieuw Zeeland blaast op tritonschelp </a:t>
            </a:r>
          </a:p>
          <a:p>
            <a:pPr>
              <a:buFont typeface="Arial" charset="0"/>
              <a:buChar char="•"/>
            </a:pPr>
            <a:r>
              <a:rPr lang="nl-NL" baseline="0" dirty="0"/>
              <a:t> Gebruikt voor sierraden</a:t>
            </a:r>
            <a:endParaRPr lang="nl-NL" dirty="0"/>
          </a:p>
          <a:p>
            <a:r>
              <a:rPr lang="nl-NL" dirty="0"/>
              <a:t>Uiteraard nog veel meer mogelijkheden</a:t>
            </a:r>
            <a:r>
              <a:rPr lang="nl-NL" baseline="0" dirty="0"/>
              <a:t> als dobbelspel, gebruikt als versiering etc. aantal voorbeelden meegenomen.</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33</a:t>
            </a:fld>
            <a:endParaRPr lang="nl-NL"/>
          </a:p>
        </p:txBody>
      </p:sp>
    </p:spTree>
    <p:extLst>
      <p:ext uri="{BB962C8B-B14F-4D97-AF65-F5344CB8AC3E}">
        <p14:creationId xmlns:p14="http://schemas.microsoft.com/office/powerpoint/2010/main" val="18547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fld id="{8187F82C-C086-4FD0-AD1E-D3518500CA0A}" type="slidenum">
              <a:rPr lang="nl-NL" altLang="nl-NL" sz="1200">
                <a:solidFill>
                  <a:schemeClr val="tx1"/>
                </a:solidFill>
              </a:rPr>
              <a:pPr/>
              <a:t>4</a:t>
            </a:fld>
            <a:endParaRPr lang="nl-NL" altLang="nl-NL" sz="1200">
              <a:solidFill>
                <a:schemeClr val="tx1"/>
              </a:solidFill>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r>
              <a:rPr lang="nl-NL" altLang="nl-NL" dirty="0">
                <a:latin typeface="Times New Roman" panose="02020603050405020304" pitchFamily="18" charset="0"/>
              </a:rPr>
              <a:t>Weekdieren hebben een uitwendig skelet</a:t>
            </a:r>
            <a:r>
              <a:rPr lang="nl-NL" altLang="nl-NL" baseline="0" dirty="0">
                <a:latin typeface="Times New Roman" panose="02020603050405020304" pitchFamily="18" charset="0"/>
              </a:rPr>
              <a:t> </a:t>
            </a:r>
            <a:r>
              <a:rPr lang="nl-NL" altLang="nl-NL" b="1" baseline="0" dirty="0">
                <a:latin typeface="Times New Roman" panose="02020603050405020304" pitchFamily="18" charset="0"/>
              </a:rPr>
              <a:t>De Schelp</a:t>
            </a:r>
            <a:r>
              <a:rPr lang="nl-NL" altLang="nl-NL" b="0" baseline="0" dirty="0">
                <a:latin typeface="Times New Roman" panose="02020603050405020304" pitchFamily="18" charset="0"/>
              </a:rPr>
              <a:t> en geen geraamte zoals wij mensen, zoogdieren, vissen etc.</a:t>
            </a:r>
            <a:endParaRPr lang="nl-NL" altLang="nl-NL" baseline="0" dirty="0">
              <a:latin typeface="Times New Roman" panose="02020603050405020304" pitchFamily="18" charset="0"/>
            </a:endParaRPr>
          </a:p>
          <a:p>
            <a:r>
              <a:rPr lang="nl-NL" altLang="nl-NL" baseline="0" dirty="0">
                <a:latin typeface="Times New Roman" panose="02020603050405020304" pitchFamily="18" charset="0"/>
              </a:rPr>
              <a:t>Dit geldt niet voor alle weekdier naaktslakken en inktvissen waarvan sommige soorten </a:t>
            </a:r>
            <a:r>
              <a:rPr lang="nl-NL" altLang="nl-NL" dirty="0">
                <a:latin typeface="Times New Roman" panose="02020603050405020304" pitchFamily="18" charset="0"/>
              </a:rPr>
              <a:t>een inwendige schelp hebben.</a:t>
            </a:r>
          </a:p>
          <a:p>
            <a:r>
              <a:rPr lang="nl-NL" altLang="nl-NL" dirty="0">
                <a:latin typeface="Times New Roman" panose="02020603050405020304" pitchFamily="18" charset="0"/>
              </a:rPr>
              <a:t>De weekdieren zijn ontstaan in zee en zijn</a:t>
            </a:r>
            <a:r>
              <a:rPr lang="nl-NL" altLang="nl-NL" baseline="0" dirty="0">
                <a:latin typeface="Times New Roman" panose="02020603050405020304" pitchFamily="18" charset="0"/>
              </a:rPr>
              <a:t> </a:t>
            </a:r>
            <a:r>
              <a:rPr lang="nl-NL" baseline="0" dirty="0"/>
              <a:t>m</a:t>
            </a:r>
            <a:r>
              <a:rPr lang="nl-NL" dirty="0"/>
              <a:t>et tussen</a:t>
            </a:r>
            <a:r>
              <a:rPr lang="nl-NL" baseline="0" dirty="0"/>
              <a:t> de </a:t>
            </a:r>
            <a:r>
              <a:rPr lang="nl-NL" dirty="0"/>
              <a:t>150 en 200 duizend soorten de grootste diergroep </a:t>
            </a:r>
            <a:r>
              <a:rPr lang="nl-NL" altLang="nl-NL" baseline="0" dirty="0">
                <a:latin typeface="Times New Roman" panose="02020603050405020304" pitchFamily="18" charset="0"/>
              </a:rPr>
              <a:t>na </a:t>
            </a:r>
            <a:r>
              <a:rPr lang="nl-NL" dirty="0"/>
              <a:t>de insecten met meer dan 1 miljoen soorten.</a:t>
            </a:r>
          </a:p>
          <a:p>
            <a:r>
              <a:rPr lang="nl-NL" altLang="nl-NL" baseline="0" dirty="0">
                <a:latin typeface="Times New Roman" panose="02020603050405020304" pitchFamily="18" charset="0"/>
              </a:rPr>
              <a:t>Echter het aantal geschatte soorten varieert de laatste tijd nogal m.n. door DNA onderzoek</a:t>
            </a:r>
            <a:endParaRPr lang="nl-NL" altLang="nl-NL" dirty="0">
              <a:latin typeface="Times New Roman" panose="02020603050405020304" pitchFamily="18" charset="0"/>
            </a:endParaRPr>
          </a:p>
          <a:p>
            <a:r>
              <a:rPr lang="nl-NL" altLang="nl-NL" dirty="0">
                <a:latin typeface="Times New Roman" panose="02020603050405020304" pitchFamily="18" charset="0"/>
              </a:rPr>
              <a:t>De klassen zal ik hierna kort toelichten maar eerst iets</a:t>
            </a:r>
            <a:r>
              <a:rPr lang="nl-NL" altLang="nl-NL" baseline="0" dirty="0">
                <a:latin typeface="Times New Roman" panose="02020603050405020304" pitchFamily="18" charset="0"/>
              </a:rPr>
              <a:t> over de bouw </a:t>
            </a:r>
            <a:r>
              <a:rPr lang="nl-NL" altLang="nl-NL" dirty="0">
                <a:latin typeface="Times New Roman" panose="02020603050405020304" pitchFamily="18" charset="0"/>
              </a:rPr>
              <a:t>van het dier en het huisje.</a:t>
            </a:r>
          </a:p>
        </p:txBody>
      </p:sp>
    </p:spTree>
    <p:extLst>
      <p:ext uri="{BB962C8B-B14F-4D97-AF65-F5344CB8AC3E}">
        <p14:creationId xmlns:p14="http://schemas.microsoft.com/office/powerpoint/2010/main" val="4196614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 xmlns:a16="http://schemas.microsoft.com/office/drawing/2014/main" id="{D14B0150-64E7-4B8F-85DF-C7398B70C05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fld id="{3FB30566-FAA9-49D9-BEDC-ED685DD986BB}" type="slidenum">
              <a:rPr lang="nl-NL" altLang="nl-NL" sz="1200">
                <a:solidFill>
                  <a:schemeClr val="tx1"/>
                </a:solidFill>
              </a:rPr>
              <a:pPr/>
              <a:t>35</a:t>
            </a:fld>
            <a:endParaRPr lang="nl-NL" altLang="nl-NL" sz="1200">
              <a:solidFill>
                <a:schemeClr val="tx1"/>
              </a:solidFill>
            </a:endParaRPr>
          </a:p>
        </p:txBody>
      </p:sp>
      <p:sp>
        <p:nvSpPr>
          <p:cNvPr id="121859" name="Rectangle 2">
            <a:extLst>
              <a:ext uri="{FF2B5EF4-FFF2-40B4-BE49-F238E27FC236}">
                <a16:creationId xmlns="" xmlns:a16="http://schemas.microsoft.com/office/drawing/2014/main" id="{83C68E54-843B-4AB4-AED7-173654E8F993}"/>
              </a:ext>
            </a:extLst>
          </p:cNvPr>
          <p:cNvSpPr>
            <a:spLocks noGrp="1" noRot="1" noChangeAspect="1" noChangeArrowheads="1" noTextEdit="1"/>
          </p:cNvSpPr>
          <p:nvPr>
            <p:ph type="sldImg"/>
          </p:nvPr>
        </p:nvSpPr>
        <p:spPr>
          <a:ln/>
        </p:spPr>
      </p:sp>
      <p:sp>
        <p:nvSpPr>
          <p:cNvPr id="121860" name="Rectangle 3">
            <a:extLst>
              <a:ext uri="{FF2B5EF4-FFF2-40B4-BE49-F238E27FC236}">
                <a16:creationId xmlns="" xmlns:a16="http://schemas.microsoft.com/office/drawing/2014/main" id="{C80DEEED-303F-4BA7-B4EA-9641924FC23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nl-NL" altLang="nl-NL">
                <a:latin typeface="Times New Roman" panose="02020603050405020304" pitchFamily="18" charset="0"/>
              </a:rPr>
              <a:t>Watervogels/zangvogels o.a.meeuwen laten weekdieren vallen lijstersmidse merels pikken van lijsters</a:t>
            </a:r>
          </a:p>
          <a:p>
            <a:r>
              <a:rPr lang="nl-NL" altLang="nl-NL">
                <a:latin typeface="Times New Roman" panose="02020603050405020304" pitchFamily="18" charset="0"/>
              </a:rPr>
              <a:t>Slakkenvreter-slakkendoder-glimworm-loopkevers</a:t>
            </a:r>
          </a:p>
          <a:p>
            <a:r>
              <a:rPr lang="nl-NL" altLang="nl-NL">
                <a:latin typeface="Times New Roman" panose="02020603050405020304" pitchFamily="18" charset="0"/>
              </a:rPr>
              <a:t>Muskusrat-egel-muizen?-weten jullie meer? Ratten knagen windingen stuk</a:t>
            </a:r>
          </a:p>
          <a:p>
            <a:r>
              <a:rPr lang="nl-NL" altLang="nl-NL">
                <a:latin typeface="Times New Roman" panose="02020603050405020304" pitchFamily="18" charset="0"/>
              </a:rPr>
              <a:t>Vissen welke?  weten jullie het</a:t>
            </a:r>
          </a:p>
          <a:p>
            <a:r>
              <a:rPr lang="nl-NL" altLang="nl-NL">
                <a:latin typeface="Times New Roman" panose="02020603050405020304" pitchFamily="18" charset="0"/>
              </a:rPr>
              <a:t>Krabben en kreeften</a:t>
            </a:r>
          </a:p>
          <a:p>
            <a:r>
              <a:rPr lang="nl-NL" altLang="nl-NL">
                <a:latin typeface="Times New Roman" panose="02020603050405020304" pitchFamily="18" charset="0"/>
              </a:rPr>
              <a:t>Ik dus o.a.</a:t>
            </a:r>
          </a:p>
          <a:p>
            <a:endParaRPr lang="nl-NL" altLang="nl-NL">
              <a:latin typeface="Times New Roman" panose="02020603050405020304" pitchFamily="18" charset="0"/>
            </a:endParaRPr>
          </a:p>
          <a:p>
            <a:endParaRPr lang="nl-NL" altLang="nl-N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 xmlns:a16="http://schemas.microsoft.com/office/drawing/2014/main" id="{1E8F18B0-9E32-4ED7-AF6D-AACF8E3262B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fld id="{6661FECD-3836-441E-8008-49128A71744A}" type="slidenum">
              <a:rPr lang="nl-NL" altLang="nl-NL" sz="1200">
                <a:solidFill>
                  <a:schemeClr val="tx1"/>
                </a:solidFill>
              </a:rPr>
              <a:pPr/>
              <a:t>36</a:t>
            </a:fld>
            <a:endParaRPr lang="nl-NL" altLang="nl-NL" sz="1200">
              <a:solidFill>
                <a:schemeClr val="tx1"/>
              </a:solidFill>
            </a:endParaRPr>
          </a:p>
        </p:txBody>
      </p:sp>
      <p:sp>
        <p:nvSpPr>
          <p:cNvPr id="122883" name="Rectangle 2">
            <a:extLst>
              <a:ext uri="{FF2B5EF4-FFF2-40B4-BE49-F238E27FC236}">
                <a16:creationId xmlns="" xmlns:a16="http://schemas.microsoft.com/office/drawing/2014/main" id="{67B1AAB7-3596-42FA-A7CD-4DB9C18C9418}"/>
              </a:ext>
            </a:extLst>
          </p:cNvPr>
          <p:cNvSpPr>
            <a:spLocks noGrp="1" noRot="1" noChangeAspect="1" noChangeArrowheads="1" noTextEdit="1"/>
          </p:cNvSpPr>
          <p:nvPr>
            <p:ph type="sldImg"/>
          </p:nvPr>
        </p:nvSpPr>
        <p:spPr>
          <a:ln/>
        </p:spPr>
      </p:sp>
      <p:sp>
        <p:nvSpPr>
          <p:cNvPr id="122884" name="Rectangle 3">
            <a:extLst>
              <a:ext uri="{FF2B5EF4-FFF2-40B4-BE49-F238E27FC236}">
                <a16:creationId xmlns="" xmlns:a16="http://schemas.microsoft.com/office/drawing/2014/main" id="{80F6E965-ABDC-4468-B80C-DF307413A45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nl-NL" altLang="nl-NL">
                <a:latin typeface="Times New Roman" panose="02020603050405020304" pitchFamily="18" charset="0"/>
              </a:rPr>
              <a:t>Wat is er nog meer te vertellen?  VEEL TE VINDEN IN BOS, de lege slak wordt ook gebruikt door metselbijtjes </a:t>
            </a:r>
          </a:p>
          <a:p>
            <a:r>
              <a:rPr lang="nl-NL" altLang="nl-NL">
                <a:latin typeface="Times New Roman" panose="02020603050405020304" pitchFamily="18" charset="0"/>
              </a:rPr>
              <a:t>Veel vogels vinden naaktslakken niets te veel slijm</a:t>
            </a:r>
          </a:p>
          <a:p>
            <a:r>
              <a:rPr lang="nl-NL" altLang="nl-NL">
                <a:latin typeface="Times New Roman" panose="02020603050405020304" pitchFamily="18" charset="0"/>
              </a:rPr>
              <a:t>Dit is het laatste over landslakken, vragen??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fld id="{6D7A778A-8852-4B7B-A867-192953FFA8AC}" type="slidenum">
              <a:rPr lang="nl-NL" altLang="nl-NL" sz="1200">
                <a:solidFill>
                  <a:schemeClr val="tx1"/>
                </a:solidFill>
              </a:rPr>
              <a:pPr/>
              <a:t>37</a:t>
            </a:fld>
            <a:endParaRPr lang="nl-NL" altLang="nl-NL" sz="1200">
              <a:solidFill>
                <a:schemeClr val="tx1"/>
              </a:solidFill>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nl-NL" altLang="nl-NL" dirty="0">
                <a:latin typeface="Arial" panose="020B0604020202020204" pitchFamily="34" charset="0"/>
              </a:rPr>
              <a:t>sterke aanwijzingen achteruitgang inheemse soorten  (toename exoten)/verdwijnen / versnipperen van veel biotopen/weinig recente data, veel oude data niet digitaal</a:t>
            </a:r>
          </a:p>
          <a:p>
            <a:pPr>
              <a:spcBef>
                <a:spcPct val="0"/>
              </a:spcBef>
            </a:pPr>
            <a:r>
              <a:rPr lang="nl-NL" altLang="nl-NL" dirty="0">
                <a:latin typeface="Arial" panose="020B0604020202020204" pitchFamily="34" charset="0"/>
              </a:rPr>
              <a:t>Gebruik van staalslakken </a:t>
            </a:r>
            <a:r>
              <a:rPr lang="nl-NL" altLang="nl-NL" dirty="0" err="1">
                <a:latin typeface="Arial" panose="020B0604020202020204" pitchFamily="34" charset="0"/>
              </a:rPr>
              <a:t>all</a:t>
            </a:r>
            <a:r>
              <a:rPr lang="nl-NL" altLang="nl-NL" dirty="0">
                <a:latin typeface="Arial" panose="020B0604020202020204" pitchFamily="34" charset="0"/>
              </a:rPr>
              <a:t> dijkverzwaring in Zeeland, ver </a:t>
            </a:r>
            <a:r>
              <a:rPr lang="nl-NL" altLang="nl-NL" dirty="0" err="1">
                <a:latin typeface="Arial" panose="020B0604020202020204" pitchFamily="34" charset="0"/>
              </a:rPr>
              <a:t>nietiging</a:t>
            </a:r>
            <a:r>
              <a:rPr lang="nl-NL" altLang="nl-NL" dirty="0">
                <a:latin typeface="Arial" panose="020B0604020202020204" pitchFamily="34" charset="0"/>
              </a:rPr>
              <a:t> van de leefomgeving</a:t>
            </a:r>
          </a:p>
          <a:p>
            <a:pPr>
              <a:spcBef>
                <a:spcPct val="0"/>
              </a:spcBef>
            </a:pPr>
            <a:r>
              <a:rPr lang="nl-NL" altLang="nl-NL" dirty="0">
                <a:latin typeface="Arial" panose="020B0604020202020204" pitchFamily="34" charset="0"/>
              </a:rPr>
              <a:t>In het verleden EIS </a:t>
            </a:r>
            <a:r>
              <a:rPr lang="nl-NL" altLang="nl-NL" dirty="0" err="1">
                <a:latin typeface="Arial" panose="020B0604020202020204" pitchFamily="34" charset="0"/>
              </a:rPr>
              <a:t>ca</a:t>
            </a:r>
            <a:r>
              <a:rPr lang="nl-NL" altLang="nl-NL" dirty="0">
                <a:latin typeface="Arial" panose="020B0604020202020204" pitchFamily="34" charset="0"/>
              </a:rPr>
              <a:t> 10 jaar </a:t>
            </a:r>
            <a:r>
              <a:rPr lang="nl-NL" altLang="nl-NL" dirty="0" err="1">
                <a:latin typeface="Arial" panose="020B0604020202020204" pitchFamily="34" charset="0"/>
              </a:rPr>
              <a:t>moilluskencoördinator</a:t>
            </a:r>
            <a:r>
              <a:rPr lang="nl-NL" altLang="nl-NL" dirty="0">
                <a:latin typeface="Arial" panose="020B0604020202020204" pitchFamily="34" charset="0"/>
              </a:rPr>
              <a:t> en tegenwoordig werk ik mee </a:t>
            </a:r>
            <a:r>
              <a:rPr lang="nl-NL" dirty="0"/>
              <a:t>aan het Atlas Project Nederlandse mollusken,</a:t>
            </a:r>
            <a:r>
              <a:rPr lang="nl-NL" baseline="0" dirty="0"/>
              <a:t> </a:t>
            </a:r>
            <a:r>
              <a:rPr lang="nl-NL" baseline="0" dirty="0" err="1"/>
              <a:t>oa</a:t>
            </a:r>
            <a:r>
              <a:rPr lang="nl-NL" baseline="0" dirty="0"/>
              <a:t>. aan h</a:t>
            </a:r>
            <a:r>
              <a:rPr lang="nl-NL" dirty="0"/>
              <a:t>et boek over de mariene weekdieren.</a:t>
            </a:r>
          </a:p>
          <a:p>
            <a:pPr>
              <a:spcBef>
                <a:spcPct val="0"/>
              </a:spcBef>
            </a:pPr>
            <a:r>
              <a:rPr lang="nl-NL" dirty="0"/>
              <a:t>Het boek heb  heb ik ter inzage meegenomen</a:t>
            </a:r>
          </a:p>
          <a:p>
            <a:pPr>
              <a:spcBef>
                <a:spcPct val="0"/>
              </a:spcBef>
            </a:pPr>
            <a:endParaRPr lang="nl-NL" altLang="nl-NL" dirty="0">
              <a:latin typeface="Arial" panose="020B0604020202020204" pitchFamily="34" charset="0"/>
            </a:endParaRPr>
          </a:p>
          <a:p>
            <a:pPr>
              <a:spcBef>
                <a:spcPct val="0"/>
              </a:spcBef>
            </a:pPr>
            <a:r>
              <a:rPr lang="nl-NL" altLang="nl-NL" dirty="0">
                <a:latin typeface="Arial" panose="020B0604020202020204" pitchFamily="34" charset="0"/>
              </a:rPr>
              <a:t>Als geregistreerd </a:t>
            </a:r>
            <a:r>
              <a:rPr lang="nl-NL" dirty="0"/>
              <a:t>vrijwilliger</a:t>
            </a:r>
            <a:r>
              <a:rPr lang="nl-NL" baseline="0" dirty="0"/>
              <a:t> van Staatsbosbeheer doe ik slakkenonderzoek/monitoring in de buurt van mijn woonplaats Zoetermeer.</a:t>
            </a:r>
            <a:endParaRPr lang="nl-NL" dirty="0"/>
          </a:p>
          <a:p>
            <a:pPr>
              <a:spcBef>
                <a:spcPct val="0"/>
              </a:spcBef>
            </a:pPr>
            <a:endParaRPr lang="nl-NL" altLang="nl-NL" dirty="0">
              <a:latin typeface="Arial" panose="020B0604020202020204" pitchFamily="34" charset="0"/>
            </a:endParaRPr>
          </a:p>
          <a:p>
            <a:endParaRPr lang="nl-NL" altLang="nl-NL" dirty="0">
              <a:latin typeface="Times New Roman" panose="02020603050405020304" pitchFamily="18" charset="0"/>
            </a:endParaRPr>
          </a:p>
        </p:txBody>
      </p:sp>
    </p:spTree>
    <p:extLst>
      <p:ext uri="{BB962C8B-B14F-4D97-AF65-F5344CB8AC3E}">
        <p14:creationId xmlns:p14="http://schemas.microsoft.com/office/powerpoint/2010/main" val="2999394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a:ln/>
        </p:spPr>
      </p:sp>
      <p:sp>
        <p:nvSpPr>
          <p:cNvPr id="26627"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fr-FR" altLang="fr-FR" dirty="0">
              <a:latin typeface="Times New Roman" panose="02020603050405020304" pitchFamily="18" charset="0"/>
            </a:endParaRPr>
          </a:p>
        </p:txBody>
      </p:sp>
      <p:sp>
        <p:nvSpPr>
          <p:cNvPr id="26628"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fld id="{0E54886E-5CE1-4C40-903D-77E18C392A70}" type="slidenum">
              <a:rPr lang="nl-NL" altLang="nl-NL" sz="1200">
                <a:solidFill>
                  <a:schemeClr val="tx1"/>
                </a:solidFill>
              </a:rPr>
              <a:pPr/>
              <a:t>41</a:t>
            </a:fld>
            <a:endParaRPr lang="nl-NL" altLang="nl-NL" sz="1200">
              <a:solidFill>
                <a:schemeClr val="tx1"/>
              </a:solidFill>
            </a:endParaRPr>
          </a:p>
        </p:txBody>
      </p:sp>
    </p:spTree>
    <p:extLst>
      <p:ext uri="{BB962C8B-B14F-4D97-AF65-F5344CB8AC3E}">
        <p14:creationId xmlns:p14="http://schemas.microsoft.com/office/powerpoint/2010/main" val="2968544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waarom?</a:t>
            </a:r>
            <a:endParaRPr lang="nl-NL" baseline="0"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42</a:t>
            </a:fld>
            <a:endParaRPr lang="nl-NL"/>
          </a:p>
        </p:txBody>
      </p:sp>
    </p:spTree>
    <p:extLst>
      <p:ext uri="{BB962C8B-B14F-4D97-AF65-F5344CB8AC3E}">
        <p14:creationId xmlns:p14="http://schemas.microsoft.com/office/powerpoint/2010/main" val="3363438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a:ln/>
        </p:spPr>
      </p:sp>
      <p:sp>
        <p:nvSpPr>
          <p:cNvPr id="36867"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nl-NL" altLang="fr-FR" dirty="0">
                <a:latin typeface="Times New Roman" panose="02020603050405020304" pitchFamily="18" charset="0"/>
              </a:rPr>
              <a:t>Invoer USA Chinezen</a:t>
            </a:r>
            <a:r>
              <a:rPr lang="nl-NL" altLang="fr-FR" baseline="0" dirty="0">
                <a:latin typeface="Times New Roman" panose="02020603050405020304" pitchFamily="18" charset="0"/>
              </a:rPr>
              <a:t> worden gegeten</a:t>
            </a:r>
            <a:endParaRPr lang="fr-FR" altLang="fr-FR" dirty="0">
              <a:latin typeface="Times New Roman" panose="02020603050405020304" pitchFamily="18" charset="0"/>
            </a:endParaRPr>
          </a:p>
        </p:txBody>
      </p:sp>
      <p:sp>
        <p:nvSpPr>
          <p:cNvPr id="36868"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fld id="{FDD57F38-62A0-4EB3-9B6B-7637E2BE053A}" type="slidenum">
              <a:rPr lang="nl-NL" altLang="nl-NL" sz="1200">
                <a:solidFill>
                  <a:schemeClr val="tx1"/>
                </a:solidFill>
              </a:rPr>
              <a:pPr/>
              <a:t>43</a:t>
            </a:fld>
            <a:endParaRPr lang="nl-NL" altLang="nl-NL" sz="1200">
              <a:solidFill>
                <a:schemeClr val="tx1"/>
              </a:solidFill>
            </a:endParaRPr>
          </a:p>
        </p:txBody>
      </p:sp>
    </p:spTree>
    <p:extLst>
      <p:ext uri="{BB962C8B-B14F-4D97-AF65-F5344CB8AC3E}">
        <p14:creationId xmlns:p14="http://schemas.microsoft.com/office/powerpoint/2010/main" val="1440228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 ben ik wel trots op de prijs die ik in 2005 tijdens BVC Schelpenbeurs heb gewonnen</a:t>
            </a:r>
            <a:r>
              <a:rPr lang="nl-NL" baseline="0" dirty="0"/>
              <a:t> met een vitrine over deze soort.</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44</a:t>
            </a:fld>
            <a:endParaRPr lang="nl-NL"/>
          </a:p>
        </p:txBody>
      </p:sp>
    </p:spTree>
    <p:extLst>
      <p:ext uri="{BB962C8B-B14F-4D97-AF65-F5344CB8AC3E}">
        <p14:creationId xmlns:p14="http://schemas.microsoft.com/office/powerpoint/2010/main" val="888250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Zelf ben ik lid van verschillende verenigingen in Nederland en Buitenland.</a:t>
            </a:r>
          </a:p>
          <a:p>
            <a:r>
              <a:rPr lang="nl-NL" dirty="0"/>
              <a:t>Dit is vooral van belang om </a:t>
            </a:r>
            <a:r>
              <a:rPr lang="nl-NL" dirty="0" err="1"/>
              <a:t>gegevns</a:t>
            </a:r>
            <a:r>
              <a:rPr lang="nl-NL" dirty="0"/>
              <a:t> uit te wisselen en van elkaar te leren</a:t>
            </a:r>
            <a:br>
              <a:rPr lang="nl-NL" dirty="0"/>
            </a:br>
            <a:r>
              <a:rPr lang="nl-NL" dirty="0"/>
              <a:t>Binnen NMV verantwoordelijk voor het mede organiseren van excursies </a:t>
            </a:r>
            <a:r>
              <a:rPr lang="nl-NL" dirty="0" err="1"/>
              <a:t>ca</a:t>
            </a:r>
            <a:r>
              <a:rPr lang="nl-NL" dirty="0"/>
              <a:t> 20 jaar en aanspreekpunt daarvoor en ik ben 6 jaar bestuurslid geweest.</a:t>
            </a:r>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45</a:t>
            </a:fld>
            <a:endParaRPr lang="nl-NL"/>
          </a:p>
        </p:txBody>
      </p:sp>
    </p:spTree>
    <p:extLst>
      <p:ext uri="{BB962C8B-B14F-4D97-AF65-F5344CB8AC3E}">
        <p14:creationId xmlns:p14="http://schemas.microsoft.com/office/powerpoint/2010/main" val="1033312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 heb ik de collectie opgeborgen.</a:t>
            </a:r>
          </a:p>
          <a:p>
            <a:r>
              <a:rPr lang="nl-NL" dirty="0"/>
              <a:t>Gegevens nu nog op een kaartsysteem. In </a:t>
            </a:r>
            <a:r>
              <a:rPr lang="nl-NL" dirty="0" err="1"/>
              <a:t>database-systeem</a:t>
            </a:r>
            <a:r>
              <a:rPr lang="nl-NL" dirty="0"/>
              <a:t> op de computer zetten handiger maar kost</a:t>
            </a:r>
            <a:r>
              <a:rPr lang="nl-NL" baseline="0" dirty="0"/>
              <a:t> v</a:t>
            </a:r>
            <a:r>
              <a:rPr lang="nl-NL" dirty="0"/>
              <a:t>eel werk.</a:t>
            </a:r>
            <a:endParaRPr lang="fr-FR" dirty="0"/>
          </a:p>
        </p:txBody>
      </p:sp>
      <p:sp>
        <p:nvSpPr>
          <p:cNvPr id="4" name="Tijdelijke aanduiding voor dianummer 3"/>
          <p:cNvSpPr>
            <a:spLocks noGrp="1"/>
          </p:cNvSpPr>
          <p:nvPr>
            <p:ph type="sldNum" sz="quarter" idx="10"/>
          </p:nvPr>
        </p:nvSpPr>
        <p:spPr/>
        <p:txBody>
          <a:bodyPr/>
          <a:lstStyle/>
          <a:p>
            <a:fld id="{0BFDF9E6-DF5C-490F-9DF3-1490BCD504CC}" type="slidenum">
              <a:rPr lang="fr-FR" smtClean="0"/>
              <a:t>46</a:t>
            </a:fld>
            <a:endParaRPr lang="fr-FR"/>
          </a:p>
        </p:txBody>
      </p:sp>
    </p:spTree>
    <p:extLst>
      <p:ext uri="{BB962C8B-B14F-4D97-AF65-F5344CB8AC3E}">
        <p14:creationId xmlns:p14="http://schemas.microsoft.com/office/powerpoint/2010/main" val="189478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fr-FR" altLang="fr-FR" dirty="0">
              <a:latin typeface="Times New Roman" panose="02020603050405020304" pitchFamily="18" charset="0"/>
            </a:endParaRPr>
          </a:p>
        </p:txBody>
      </p:sp>
      <p:sp>
        <p:nvSpPr>
          <p:cNvPr id="41988"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fld id="{6A12311F-8CF0-4142-9F0E-24290350437F}" type="slidenum">
              <a:rPr lang="nl-NL" altLang="nl-NL" sz="1200">
                <a:solidFill>
                  <a:schemeClr val="tx1"/>
                </a:solidFill>
              </a:rPr>
              <a:pPr/>
              <a:t>47</a:t>
            </a:fld>
            <a:endParaRPr lang="nl-NL" altLang="nl-NL" sz="1200">
              <a:solidFill>
                <a:schemeClr val="tx1"/>
              </a:solidFill>
            </a:endParaRPr>
          </a:p>
        </p:txBody>
      </p:sp>
    </p:spTree>
    <p:extLst>
      <p:ext uri="{BB962C8B-B14F-4D97-AF65-F5344CB8AC3E}">
        <p14:creationId xmlns:p14="http://schemas.microsoft.com/office/powerpoint/2010/main" val="368208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Deze indeling is gebaseerd op de bestaande indeling maar</a:t>
            </a:r>
            <a:r>
              <a:rPr lang="nl-NL" baseline="0" dirty="0"/>
              <a:t> momenteel zijn er verschillende wetenschappelijke discussies gaande over een andere indeling.</a:t>
            </a:r>
          </a:p>
          <a:p>
            <a:r>
              <a:rPr lang="nl-NL" dirty="0"/>
              <a:t>Ieder van deze groepen wordt kort toegelicht.</a:t>
            </a:r>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5</a:t>
            </a:fld>
            <a:endParaRPr lang="nl-NL"/>
          </a:p>
        </p:txBody>
      </p:sp>
    </p:spTree>
    <p:extLst>
      <p:ext uri="{BB962C8B-B14F-4D97-AF65-F5344CB8AC3E}">
        <p14:creationId xmlns:p14="http://schemas.microsoft.com/office/powerpoint/2010/main" val="37285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rtl="0"/>
            <a:r>
              <a:rPr lang="nl-NL" dirty="0"/>
              <a:t>Deze dieren worden ook wel </a:t>
            </a:r>
            <a:r>
              <a:rPr lang="nl-NL" b="0" dirty="0"/>
              <a:t>wormweekdieren</a:t>
            </a:r>
            <a:r>
              <a:rPr lang="nl-NL" dirty="0"/>
              <a:t> genoemd en</a:t>
            </a:r>
            <a:r>
              <a:rPr lang="nl-NL" baseline="0" dirty="0"/>
              <a:t> hebben geen verkalkte schaal. Op basis van hun rasptong (</a:t>
            </a:r>
            <a:r>
              <a:rPr lang="nl-NL" baseline="0" dirty="0" err="1"/>
              <a:t>radula</a:t>
            </a:r>
            <a:r>
              <a:rPr lang="nl-NL" baseline="0" dirty="0"/>
              <a:t>) zijn ze bij de weekdieren geplaatst. </a:t>
            </a:r>
          </a:p>
          <a:p>
            <a:pPr rtl="0"/>
            <a:r>
              <a:rPr lang="nl-NL" baseline="0" dirty="0"/>
              <a:t>Ze variëren in grote v</a:t>
            </a:r>
            <a:r>
              <a:rPr lang="nl-NL" dirty="0"/>
              <a:t>an 5 centimeter tot 30 centimeter en ze leven van kleine organismen of parasiteren op neteldieren</a:t>
            </a:r>
            <a:r>
              <a:rPr lang="nl-NL" baseline="0" dirty="0"/>
              <a:t> (bijv. kwallen en </a:t>
            </a:r>
            <a:r>
              <a:rPr lang="nl-NL" baseline="0" dirty="0" err="1"/>
              <a:t>hydropoliepen</a:t>
            </a:r>
            <a:r>
              <a:rPr lang="nl-NL" baseline="0" dirty="0"/>
              <a:t>)</a:t>
            </a:r>
            <a:endParaRPr lang="nl-NL" dirty="0"/>
          </a:p>
          <a:p>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6</a:t>
            </a:fld>
            <a:endParaRPr lang="nl-NL"/>
          </a:p>
        </p:txBody>
      </p:sp>
    </p:spTree>
    <p:extLst>
      <p:ext uri="{BB962C8B-B14F-4D97-AF65-F5344CB8AC3E}">
        <p14:creationId xmlns:p14="http://schemas.microsoft.com/office/powerpoint/2010/main" val="334305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a:t>
            </a:r>
            <a:r>
              <a:rPr lang="nl-NL" baseline="0" dirty="0"/>
              <a:t> Griekse naam </a:t>
            </a:r>
            <a:r>
              <a:rPr lang="nl-NL" baseline="0" dirty="0" err="1"/>
              <a:t>Polyplachophora</a:t>
            </a:r>
            <a:r>
              <a:rPr lang="nl-NL" baseline="0" dirty="0"/>
              <a:t> heeft betrekking op de o</a:t>
            </a:r>
            <a:r>
              <a:rPr lang="nl-NL" dirty="0"/>
              <a:t>pbouw (meerdere</a:t>
            </a:r>
            <a:r>
              <a:rPr lang="nl-NL" baseline="0" dirty="0"/>
              <a:t> </a:t>
            </a:r>
            <a:r>
              <a:rPr lang="nl-NL" baseline="0" dirty="0" err="1"/>
              <a:t>schelpstuken</a:t>
            </a:r>
            <a:r>
              <a:rPr lang="nl-NL" baseline="0" dirty="0"/>
              <a:t>). De </a:t>
            </a:r>
            <a:r>
              <a:rPr lang="nl-NL" dirty="0"/>
              <a:t>spiervoet houdt de 8 schelpdelen bij elkaar.</a:t>
            </a:r>
          </a:p>
          <a:p>
            <a:r>
              <a:rPr lang="nl-NL" dirty="0"/>
              <a:t>De Nederlandse naam is gebaseerd</a:t>
            </a:r>
            <a:r>
              <a:rPr lang="nl-NL" baseline="0" dirty="0"/>
              <a:t> op de vorm. </a:t>
            </a:r>
          </a:p>
          <a:p>
            <a:r>
              <a:rPr lang="nl-NL" baseline="0" dirty="0"/>
              <a:t>Deze soort komt dus alleen voor op d</a:t>
            </a:r>
            <a:r>
              <a:rPr lang="nl-NL" dirty="0"/>
              <a:t>ijken, havenhoofden</a:t>
            </a:r>
            <a:r>
              <a:rPr lang="nl-NL" baseline="0" dirty="0"/>
              <a:t> en</a:t>
            </a:r>
            <a:r>
              <a:rPr lang="nl-NL" dirty="0"/>
              <a:t> golfbrekers.</a:t>
            </a:r>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7</a:t>
            </a:fld>
            <a:endParaRPr lang="nl-NL"/>
          </a:p>
        </p:txBody>
      </p:sp>
    </p:spTree>
    <p:extLst>
      <p:ext uri="{BB962C8B-B14F-4D97-AF65-F5344CB8AC3E}">
        <p14:creationId xmlns:p14="http://schemas.microsoft.com/office/powerpoint/2010/main" val="311111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rtl="0"/>
            <a:r>
              <a:rPr lang="nl-NL" dirty="0"/>
              <a:t>De meest primitieve weekdieren </a:t>
            </a:r>
            <a:r>
              <a:rPr lang="nl-NL" dirty="0" err="1"/>
              <a:t>mollusken</a:t>
            </a:r>
            <a:r>
              <a:rPr lang="nl-NL" dirty="0"/>
              <a:t> die in de diepzee (diepten tussen 2500 en 6500 m) leven. </a:t>
            </a:r>
          </a:p>
          <a:p>
            <a:pPr rtl="0"/>
            <a:r>
              <a:rPr lang="nl-NL" dirty="0"/>
              <a:t>Tot 1952 dacht men dat deze dieren uitgestorven</a:t>
            </a:r>
            <a:r>
              <a:rPr lang="nl-NL" baseline="0" dirty="0"/>
              <a:t> waren maar toen heeft een onderzoekschip van een Deense expeditie levende dieren opgedregd </a:t>
            </a:r>
          </a:p>
          <a:p>
            <a:pPr rtl="0"/>
            <a:r>
              <a:rPr lang="nl-NL" baseline="0" dirty="0"/>
              <a:t>van een diepte van ruim 3500 meter voor de westkust (Grote Oceaan) van Costa Rica.</a:t>
            </a:r>
            <a:endParaRPr lang="nl-NL" dirty="0"/>
          </a:p>
          <a:p>
            <a:r>
              <a:rPr lang="nl-NL" dirty="0"/>
              <a:t>De naam </a:t>
            </a:r>
            <a:r>
              <a:rPr lang="nl-NL" i="1" dirty="0" err="1"/>
              <a:t>Mono-plac-o-phora</a:t>
            </a:r>
            <a:r>
              <a:rPr lang="nl-NL" i="1" dirty="0"/>
              <a:t> </a:t>
            </a:r>
            <a:r>
              <a:rPr lang="nl-NL" dirty="0"/>
              <a:t>is ontleend aan hun </a:t>
            </a:r>
            <a:r>
              <a:rPr lang="nl-NL" dirty="0" err="1"/>
              <a:t>napslak-achtige</a:t>
            </a:r>
            <a:r>
              <a:rPr lang="nl-NL" dirty="0"/>
              <a:t> schelp</a:t>
            </a:r>
            <a:r>
              <a:rPr lang="nl-NL" baseline="0" dirty="0"/>
              <a:t> en betekent </a:t>
            </a:r>
            <a:r>
              <a:rPr lang="nl-NL" dirty="0"/>
              <a:t>letterlijk één schelpstuk dragend.</a:t>
            </a:r>
            <a:endParaRPr lang="nl-NL" b="1"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8</a:t>
            </a:fld>
            <a:endParaRPr lang="nl-NL"/>
          </a:p>
        </p:txBody>
      </p:sp>
    </p:spTree>
    <p:extLst>
      <p:ext uri="{BB962C8B-B14F-4D97-AF65-F5344CB8AC3E}">
        <p14:creationId xmlns:p14="http://schemas.microsoft.com/office/powerpoint/2010/main" val="422167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latin typeface="+mn-lt"/>
                <a:ea typeface="+mn-ea"/>
                <a:cs typeface="+mn-cs"/>
              </a:rPr>
              <a:t>Arthropoda betekent letterlijk buikpotigen (kruipen met de buik) en worden slakken genoemd. Dit is de grootse groep binnen de weekdieren, wereldwijd zijn er nu meer dan 60.000 verschillende soorten bekend.</a:t>
            </a:r>
          </a:p>
          <a:p>
            <a:r>
              <a:rPr lang="nl-NL" sz="1200" kern="1200" dirty="0">
                <a:solidFill>
                  <a:schemeClr val="tx1"/>
                </a:solidFill>
                <a:latin typeface="+mn-lt"/>
                <a:ea typeface="+mn-ea"/>
                <a:cs typeface="+mn-cs"/>
              </a:rPr>
              <a:t>Het gaat om een erg gevarieerde groep met huisjes (huisjesslakken) of zonder huisjes (naaktslakken), ademen m.b.v. kieuwen of longen en ook het voedsel is gevarieerd . </a:t>
            </a:r>
          </a:p>
          <a:p>
            <a:r>
              <a:rPr lang="nl-NL" sz="1200" kern="1200" dirty="0">
                <a:solidFill>
                  <a:schemeClr val="tx1"/>
                </a:solidFill>
                <a:latin typeface="+mn-lt"/>
                <a:ea typeface="+mn-ea"/>
                <a:cs typeface="+mn-cs"/>
              </a:rPr>
              <a:t>Naast slakken die op prooien jagen (andere weekdieren, insecten e.d.) zijn er planteneters, aaseters, afvaleters (hondenpoep naaktslak) en parasieten.</a:t>
            </a:r>
          </a:p>
          <a:p>
            <a:r>
              <a:rPr lang="nl-NL" sz="1200" kern="1200" dirty="0">
                <a:solidFill>
                  <a:schemeClr val="tx1"/>
                </a:solidFill>
                <a:latin typeface="+mn-lt"/>
                <a:ea typeface="+mn-ea"/>
                <a:cs typeface="+mn-cs"/>
              </a:rPr>
              <a:t>De</a:t>
            </a:r>
            <a:r>
              <a:rPr lang="nl-NL" sz="1200" kern="1200" baseline="0" dirty="0">
                <a:solidFill>
                  <a:schemeClr val="tx1"/>
                </a:solidFill>
                <a:latin typeface="+mn-lt"/>
                <a:ea typeface="+mn-ea"/>
                <a:cs typeface="+mn-cs"/>
              </a:rPr>
              <a:t> </a:t>
            </a:r>
            <a:r>
              <a:rPr lang="nl-NL" sz="1200" kern="1200" baseline="0" dirty="0" err="1">
                <a:solidFill>
                  <a:schemeClr val="tx1"/>
                </a:solidFill>
                <a:latin typeface="+mn-lt"/>
                <a:ea typeface="+mn-ea"/>
                <a:cs typeface="+mn-cs"/>
              </a:rPr>
              <a:t>zeenaaktslak</a:t>
            </a:r>
            <a:r>
              <a:rPr lang="nl-NL" sz="1200" kern="1200" baseline="0" dirty="0">
                <a:solidFill>
                  <a:schemeClr val="tx1"/>
                </a:solidFill>
                <a:latin typeface="+mn-lt"/>
                <a:ea typeface="+mn-ea"/>
                <a:cs typeface="+mn-cs"/>
              </a:rPr>
              <a:t> heet </a:t>
            </a:r>
            <a:r>
              <a:rPr lang="nl-NL" sz="1200" i="1" dirty="0" err="1"/>
              <a:t>Cratena</a:t>
            </a:r>
            <a:r>
              <a:rPr lang="nl-NL" sz="1200" i="1" dirty="0"/>
              <a:t> </a:t>
            </a:r>
            <a:r>
              <a:rPr lang="nl-NL" sz="1200" i="1" dirty="0" err="1"/>
              <a:t>peregrina</a:t>
            </a:r>
            <a:r>
              <a:rPr lang="nl-NL" sz="1200" i="1" dirty="0"/>
              <a:t> </a:t>
            </a:r>
            <a:r>
              <a:rPr lang="nl-NL" sz="1200" i="0" dirty="0"/>
              <a:t> en heeft voor zover ik</a:t>
            </a:r>
            <a:r>
              <a:rPr lang="nl-NL" sz="1200" i="1" dirty="0"/>
              <a:t> </a:t>
            </a:r>
            <a:r>
              <a:rPr lang="nl-NL" sz="1200" i="0" dirty="0"/>
              <a:t>weet geen Nederlandse naam.</a:t>
            </a:r>
            <a:endParaRPr lang="nl-NL" sz="1200" i="0" kern="1200" dirty="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9</a:t>
            </a:fld>
            <a:endParaRPr lang="nl-NL"/>
          </a:p>
        </p:txBody>
      </p:sp>
    </p:spTree>
    <p:extLst>
      <p:ext uri="{BB962C8B-B14F-4D97-AF65-F5344CB8AC3E}">
        <p14:creationId xmlns:p14="http://schemas.microsoft.com/office/powerpoint/2010/main" val="75628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Afbeeldingen van internet</a:t>
            </a:r>
            <a:r>
              <a:rPr lang="nl-NL" baseline="0" dirty="0"/>
              <a:t> maar beide soorten bevinden zich in mijn collectie.</a:t>
            </a:r>
            <a:endParaRPr lang="nl-NL" dirty="0"/>
          </a:p>
        </p:txBody>
      </p:sp>
      <p:sp>
        <p:nvSpPr>
          <p:cNvPr id="4" name="Tijdelijke aanduiding voor dianummer 3"/>
          <p:cNvSpPr>
            <a:spLocks noGrp="1"/>
          </p:cNvSpPr>
          <p:nvPr>
            <p:ph type="sldNum" sz="quarter" idx="10"/>
          </p:nvPr>
        </p:nvSpPr>
        <p:spPr/>
        <p:txBody>
          <a:bodyPr/>
          <a:lstStyle/>
          <a:p>
            <a:fld id="{4CD02BFD-3A06-4C61-B1EA-2C558F9230DB}" type="slidenum">
              <a:rPr lang="nl-NL" smtClean="0"/>
              <a:pPr/>
              <a:t>10</a:t>
            </a:fld>
            <a:endParaRPr lang="nl-NL"/>
          </a:p>
        </p:txBody>
      </p:sp>
    </p:spTree>
    <p:extLst>
      <p:ext uri="{BB962C8B-B14F-4D97-AF65-F5344CB8AC3E}">
        <p14:creationId xmlns:p14="http://schemas.microsoft.com/office/powerpoint/2010/main" val="221635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fr-F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fr-FR"/>
          </a:p>
        </p:txBody>
      </p:sp>
      <p:sp>
        <p:nvSpPr>
          <p:cNvPr id="4" name="Tijdelijke aanduiding voor datum 3"/>
          <p:cNvSpPr>
            <a:spLocks noGrp="1"/>
          </p:cNvSpPr>
          <p:nvPr>
            <p:ph type="dt" sz="half" idx="10"/>
          </p:nvPr>
        </p:nvSpPr>
        <p:spPr/>
        <p:txBody>
          <a:bodyPr/>
          <a:lstStyle/>
          <a:p>
            <a:fld id="{BACA3AD6-EC55-4CD3-AB2A-E497A1563180}" type="datetime1">
              <a:rPr lang="nl-NL" smtClean="0"/>
              <a:t>09-09-18</a:t>
            </a:fld>
            <a:endParaRPr lang="fr-FR"/>
          </a:p>
        </p:txBody>
      </p:sp>
      <p:sp>
        <p:nvSpPr>
          <p:cNvPr id="5" name="Tijdelijke aanduiding voor voettekst 4"/>
          <p:cNvSpPr>
            <a:spLocks noGrp="1"/>
          </p:cNvSpPr>
          <p:nvPr>
            <p:ph type="ftr" sz="quarter" idx="11"/>
          </p:nvPr>
        </p:nvSpPr>
        <p:spPr/>
        <p:txBody>
          <a:bodyPr/>
          <a:lstStyle/>
          <a:p>
            <a:r>
              <a:rPr lang="nl-NL"/>
              <a:t>15 augustus 2018 Anthonie D.P van Peursen</a:t>
            </a:r>
            <a:endParaRPr lang="fr-FR"/>
          </a:p>
        </p:txBody>
      </p:sp>
      <p:sp>
        <p:nvSpPr>
          <p:cNvPr id="6" name="Tijdelijke aanduiding voor dianummer 5"/>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275945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fr-F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p:cNvSpPr>
            <a:spLocks noGrp="1"/>
          </p:cNvSpPr>
          <p:nvPr>
            <p:ph type="dt" sz="half" idx="10"/>
          </p:nvPr>
        </p:nvSpPr>
        <p:spPr/>
        <p:txBody>
          <a:bodyPr/>
          <a:lstStyle/>
          <a:p>
            <a:fld id="{67C4DE68-9DEC-48E6-9DF3-40CA7DA0E9DD}" type="datetime1">
              <a:rPr lang="nl-NL" smtClean="0"/>
              <a:t>09-09-18</a:t>
            </a:fld>
            <a:endParaRPr lang="fr-FR"/>
          </a:p>
        </p:txBody>
      </p:sp>
      <p:sp>
        <p:nvSpPr>
          <p:cNvPr id="5" name="Tijdelijke aanduiding voor voettekst 4"/>
          <p:cNvSpPr>
            <a:spLocks noGrp="1"/>
          </p:cNvSpPr>
          <p:nvPr>
            <p:ph type="ftr" sz="quarter" idx="11"/>
          </p:nvPr>
        </p:nvSpPr>
        <p:spPr/>
        <p:txBody>
          <a:bodyPr/>
          <a:lstStyle/>
          <a:p>
            <a:r>
              <a:rPr lang="nl-NL"/>
              <a:t>15 augustus 2018 Anthonie D.P van Peursen</a:t>
            </a:r>
            <a:endParaRPr lang="fr-FR"/>
          </a:p>
        </p:txBody>
      </p:sp>
      <p:sp>
        <p:nvSpPr>
          <p:cNvPr id="6" name="Tijdelijke aanduiding voor dianummer 5"/>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79483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fr-F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p:cNvSpPr>
            <a:spLocks noGrp="1"/>
          </p:cNvSpPr>
          <p:nvPr>
            <p:ph type="dt" sz="half" idx="10"/>
          </p:nvPr>
        </p:nvSpPr>
        <p:spPr/>
        <p:txBody>
          <a:bodyPr/>
          <a:lstStyle/>
          <a:p>
            <a:fld id="{D8AA97AF-58B7-42A3-B50E-A82169C31644}" type="datetime1">
              <a:rPr lang="nl-NL" smtClean="0"/>
              <a:t>09-09-18</a:t>
            </a:fld>
            <a:endParaRPr lang="fr-FR"/>
          </a:p>
        </p:txBody>
      </p:sp>
      <p:sp>
        <p:nvSpPr>
          <p:cNvPr id="5" name="Tijdelijke aanduiding voor voettekst 4"/>
          <p:cNvSpPr>
            <a:spLocks noGrp="1"/>
          </p:cNvSpPr>
          <p:nvPr>
            <p:ph type="ftr" sz="quarter" idx="11"/>
          </p:nvPr>
        </p:nvSpPr>
        <p:spPr/>
        <p:txBody>
          <a:bodyPr/>
          <a:lstStyle/>
          <a:p>
            <a:r>
              <a:rPr lang="nl-NL"/>
              <a:t>15 augustus 2018 Anthonie D.P van Peursen</a:t>
            </a:r>
            <a:endParaRPr lang="fr-FR"/>
          </a:p>
        </p:txBody>
      </p:sp>
      <p:sp>
        <p:nvSpPr>
          <p:cNvPr id="6" name="Tijdelijke aanduiding voor dianummer 5"/>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29214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912285" y="609600"/>
            <a:ext cx="10771716" cy="1143000"/>
          </a:xfrm>
        </p:spPr>
        <p:txBody>
          <a:bodyPr/>
          <a:lstStyle/>
          <a:p>
            <a:r>
              <a:rPr lang="nl-NL"/>
              <a:t>Klik om de stijl te bewerken</a:t>
            </a:r>
          </a:p>
        </p:txBody>
      </p:sp>
      <p:sp>
        <p:nvSpPr>
          <p:cNvPr id="3" name="Tijdelijke aanduiding voor tekst 2"/>
          <p:cNvSpPr>
            <a:spLocks noGrp="1"/>
          </p:cNvSpPr>
          <p:nvPr>
            <p:ph type="body" sz="half" idx="1"/>
          </p:nvPr>
        </p:nvSpPr>
        <p:spPr>
          <a:xfrm>
            <a:off x="912284"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195484" y="1981200"/>
            <a:ext cx="5080000" cy="4114800"/>
          </a:xfrm>
        </p:spPr>
        <p:txBody>
          <a:bodyPr/>
          <a:lstStyle/>
          <a:p>
            <a:pPr lvl="0"/>
            <a:endParaRPr lang="nl-NL" noProof="0"/>
          </a:p>
        </p:txBody>
      </p:sp>
      <p:sp>
        <p:nvSpPr>
          <p:cNvPr id="5" name="Tijdelijke aanduiding voor datum 4"/>
          <p:cNvSpPr>
            <a:spLocks noGrp="1"/>
          </p:cNvSpPr>
          <p:nvPr>
            <p:ph type="dt" sz="half" idx="10"/>
          </p:nvPr>
        </p:nvSpPr>
        <p:spPr/>
        <p:txBody>
          <a:bodyPr/>
          <a:lstStyle>
            <a:lvl1pPr>
              <a:defRPr/>
            </a:lvl1pPr>
          </a:lstStyle>
          <a:p>
            <a:pPr>
              <a:defRPr/>
            </a:pPr>
            <a:fld id="{1423AC42-BDA7-431C-BE5A-46594EC3D4C8}" type="datetime1">
              <a:rPr lang="nl-NL" smtClean="0"/>
              <a:t>09-09-18</a:t>
            </a:fld>
            <a:endParaRPr lang="nl-NL"/>
          </a:p>
        </p:txBody>
      </p:sp>
      <p:sp>
        <p:nvSpPr>
          <p:cNvPr id="6" name="Tijdelijke aanduiding voor voettekst 5"/>
          <p:cNvSpPr>
            <a:spLocks noGrp="1"/>
          </p:cNvSpPr>
          <p:nvPr>
            <p:ph type="ftr" sz="quarter" idx="11"/>
          </p:nvPr>
        </p:nvSpPr>
        <p:spPr/>
        <p:txBody>
          <a:bodyPr/>
          <a:lstStyle>
            <a:lvl1pPr>
              <a:defRPr/>
            </a:lvl1pPr>
          </a:lstStyle>
          <a:p>
            <a:pPr>
              <a:defRPr/>
            </a:pPr>
            <a:r>
              <a:rPr lang="nl-NL"/>
              <a:t>15 augustus 2018 Anthonie D.P van Peursen</a:t>
            </a:r>
          </a:p>
        </p:txBody>
      </p:sp>
      <p:sp>
        <p:nvSpPr>
          <p:cNvPr id="7" name="Tijdelijke aanduiding voor dianummer 6"/>
          <p:cNvSpPr>
            <a:spLocks noGrp="1"/>
          </p:cNvSpPr>
          <p:nvPr>
            <p:ph type="sldNum" sz="quarter" idx="12"/>
          </p:nvPr>
        </p:nvSpPr>
        <p:spPr/>
        <p:txBody>
          <a:bodyPr/>
          <a:lstStyle>
            <a:lvl2pPr lvl="1">
              <a:defRPr/>
            </a:lvl2pPr>
          </a:lstStyle>
          <a:p>
            <a:pPr lvl="1">
              <a:defRPr/>
            </a:pPr>
            <a:fld id="{C0FF198E-D94C-447A-9F46-D46179FA0DBE}" type="slidenum">
              <a:rPr lang="nl-NL"/>
              <a:pPr lvl="1">
                <a:defRPr/>
              </a:pPr>
              <a:t>‹nr.›</a:t>
            </a:fld>
            <a:endParaRPr lang="nl-NL">
              <a:latin typeface="+mn-lt"/>
            </a:endParaRPr>
          </a:p>
        </p:txBody>
      </p:sp>
    </p:spTree>
    <p:extLst>
      <p:ext uri="{BB962C8B-B14F-4D97-AF65-F5344CB8AC3E}">
        <p14:creationId xmlns:p14="http://schemas.microsoft.com/office/powerpoint/2010/main" val="81084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fr-F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p:cNvSpPr>
            <a:spLocks noGrp="1"/>
          </p:cNvSpPr>
          <p:nvPr>
            <p:ph type="dt" sz="half" idx="10"/>
          </p:nvPr>
        </p:nvSpPr>
        <p:spPr/>
        <p:txBody>
          <a:bodyPr/>
          <a:lstStyle/>
          <a:p>
            <a:fld id="{874079D7-3EAD-4C14-9637-9577E43B6757}" type="datetime1">
              <a:rPr lang="nl-NL" smtClean="0"/>
              <a:t>09-09-18</a:t>
            </a:fld>
            <a:endParaRPr lang="fr-FR"/>
          </a:p>
        </p:txBody>
      </p:sp>
      <p:sp>
        <p:nvSpPr>
          <p:cNvPr id="5" name="Tijdelijke aanduiding voor voettekst 4"/>
          <p:cNvSpPr>
            <a:spLocks noGrp="1"/>
          </p:cNvSpPr>
          <p:nvPr>
            <p:ph type="ftr" sz="quarter" idx="11"/>
          </p:nvPr>
        </p:nvSpPr>
        <p:spPr/>
        <p:txBody>
          <a:bodyPr/>
          <a:lstStyle/>
          <a:p>
            <a:r>
              <a:rPr lang="nl-NL"/>
              <a:t>15 augustus 2018 Anthonie D.P van Peursen</a:t>
            </a:r>
            <a:endParaRPr lang="fr-FR"/>
          </a:p>
        </p:txBody>
      </p:sp>
      <p:sp>
        <p:nvSpPr>
          <p:cNvPr id="6" name="Tijdelijke aanduiding voor dianummer 5"/>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7434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fr-F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1963722-26C0-4EE5-8978-FA51E2F37B4A}" type="datetime1">
              <a:rPr lang="nl-NL" smtClean="0"/>
              <a:t>09-09-18</a:t>
            </a:fld>
            <a:endParaRPr lang="fr-FR"/>
          </a:p>
        </p:txBody>
      </p:sp>
      <p:sp>
        <p:nvSpPr>
          <p:cNvPr id="5" name="Tijdelijke aanduiding voor voettekst 4"/>
          <p:cNvSpPr>
            <a:spLocks noGrp="1"/>
          </p:cNvSpPr>
          <p:nvPr>
            <p:ph type="ftr" sz="quarter" idx="11"/>
          </p:nvPr>
        </p:nvSpPr>
        <p:spPr/>
        <p:txBody>
          <a:bodyPr/>
          <a:lstStyle/>
          <a:p>
            <a:r>
              <a:rPr lang="nl-NL"/>
              <a:t>15 augustus 2018 Anthonie D.P van Peursen</a:t>
            </a:r>
            <a:endParaRPr lang="fr-FR"/>
          </a:p>
        </p:txBody>
      </p:sp>
      <p:sp>
        <p:nvSpPr>
          <p:cNvPr id="6" name="Tijdelijke aanduiding voor dianummer 5"/>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113292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fr-F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Tijdelijke aanduiding voor datum 4"/>
          <p:cNvSpPr>
            <a:spLocks noGrp="1"/>
          </p:cNvSpPr>
          <p:nvPr>
            <p:ph type="dt" sz="half" idx="10"/>
          </p:nvPr>
        </p:nvSpPr>
        <p:spPr/>
        <p:txBody>
          <a:bodyPr/>
          <a:lstStyle/>
          <a:p>
            <a:fld id="{9EB467FA-43A4-4907-9EA3-4AD35A29B0B7}" type="datetime1">
              <a:rPr lang="nl-NL" smtClean="0"/>
              <a:t>09-09-18</a:t>
            </a:fld>
            <a:endParaRPr lang="fr-FR"/>
          </a:p>
        </p:txBody>
      </p:sp>
      <p:sp>
        <p:nvSpPr>
          <p:cNvPr id="6" name="Tijdelijke aanduiding voor voettekst 5"/>
          <p:cNvSpPr>
            <a:spLocks noGrp="1"/>
          </p:cNvSpPr>
          <p:nvPr>
            <p:ph type="ftr" sz="quarter" idx="11"/>
          </p:nvPr>
        </p:nvSpPr>
        <p:spPr/>
        <p:txBody>
          <a:bodyPr/>
          <a:lstStyle/>
          <a:p>
            <a:r>
              <a:rPr lang="nl-NL"/>
              <a:t>15 augustus 2018 Anthonie D.P van Peursen</a:t>
            </a:r>
            <a:endParaRPr lang="fr-FR"/>
          </a:p>
        </p:txBody>
      </p:sp>
      <p:sp>
        <p:nvSpPr>
          <p:cNvPr id="7" name="Tijdelijke aanduiding voor dianummer 6"/>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282832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fr-F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7" name="Tijdelijke aanduiding voor datum 6"/>
          <p:cNvSpPr>
            <a:spLocks noGrp="1"/>
          </p:cNvSpPr>
          <p:nvPr>
            <p:ph type="dt" sz="half" idx="10"/>
          </p:nvPr>
        </p:nvSpPr>
        <p:spPr/>
        <p:txBody>
          <a:bodyPr/>
          <a:lstStyle/>
          <a:p>
            <a:fld id="{620852B8-12EF-42D8-ABA8-489699644D5C}" type="datetime1">
              <a:rPr lang="nl-NL" smtClean="0"/>
              <a:t>09-09-18</a:t>
            </a:fld>
            <a:endParaRPr lang="fr-FR"/>
          </a:p>
        </p:txBody>
      </p:sp>
      <p:sp>
        <p:nvSpPr>
          <p:cNvPr id="8" name="Tijdelijke aanduiding voor voettekst 7"/>
          <p:cNvSpPr>
            <a:spLocks noGrp="1"/>
          </p:cNvSpPr>
          <p:nvPr>
            <p:ph type="ftr" sz="quarter" idx="11"/>
          </p:nvPr>
        </p:nvSpPr>
        <p:spPr/>
        <p:txBody>
          <a:bodyPr/>
          <a:lstStyle/>
          <a:p>
            <a:r>
              <a:rPr lang="nl-NL"/>
              <a:t>15 augustus 2018 Anthonie D.P van Peursen</a:t>
            </a:r>
            <a:endParaRPr lang="fr-FR"/>
          </a:p>
        </p:txBody>
      </p:sp>
      <p:sp>
        <p:nvSpPr>
          <p:cNvPr id="9" name="Tijdelijke aanduiding voor dianummer 8"/>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325161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fr-FR"/>
          </a:p>
        </p:txBody>
      </p:sp>
      <p:sp>
        <p:nvSpPr>
          <p:cNvPr id="3" name="Tijdelijke aanduiding voor datum 2"/>
          <p:cNvSpPr>
            <a:spLocks noGrp="1"/>
          </p:cNvSpPr>
          <p:nvPr>
            <p:ph type="dt" sz="half" idx="10"/>
          </p:nvPr>
        </p:nvSpPr>
        <p:spPr/>
        <p:txBody>
          <a:bodyPr/>
          <a:lstStyle/>
          <a:p>
            <a:fld id="{D2305BA0-6250-42C3-B9ED-665A50F137EE}" type="datetime1">
              <a:rPr lang="nl-NL" smtClean="0"/>
              <a:t>09-09-18</a:t>
            </a:fld>
            <a:endParaRPr lang="fr-FR"/>
          </a:p>
        </p:txBody>
      </p:sp>
      <p:sp>
        <p:nvSpPr>
          <p:cNvPr id="4" name="Tijdelijke aanduiding voor voettekst 3"/>
          <p:cNvSpPr>
            <a:spLocks noGrp="1"/>
          </p:cNvSpPr>
          <p:nvPr>
            <p:ph type="ftr" sz="quarter" idx="11"/>
          </p:nvPr>
        </p:nvSpPr>
        <p:spPr/>
        <p:txBody>
          <a:bodyPr/>
          <a:lstStyle/>
          <a:p>
            <a:r>
              <a:rPr lang="nl-NL"/>
              <a:t>15 augustus 2018 Anthonie D.P van Peursen</a:t>
            </a:r>
            <a:endParaRPr lang="fr-FR"/>
          </a:p>
        </p:txBody>
      </p:sp>
      <p:sp>
        <p:nvSpPr>
          <p:cNvPr id="5" name="Tijdelijke aanduiding voor dianummer 4"/>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322532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B90F086-A51E-4EFE-8F38-B4D38ACBD5BD}" type="datetime1">
              <a:rPr lang="nl-NL" smtClean="0"/>
              <a:t>09-09-18</a:t>
            </a:fld>
            <a:endParaRPr lang="fr-FR"/>
          </a:p>
        </p:txBody>
      </p:sp>
      <p:sp>
        <p:nvSpPr>
          <p:cNvPr id="3" name="Tijdelijke aanduiding voor voettekst 2"/>
          <p:cNvSpPr>
            <a:spLocks noGrp="1"/>
          </p:cNvSpPr>
          <p:nvPr>
            <p:ph type="ftr" sz="quarter" idx="11"/>
          </p:nvPr>
        </p:nvSpPr>
        <p:spPr/>
        <p:txBody>
          <a:bodyPr/>
          <a:lstStyle/>
          <a:p>
            <a:r>
              <a:rPr lang="nl-NL"/>
              <a:t>15 augustus 2018 Anthonie D.P van Peursen</a:t>
            </a:r>
            <a:endParaRPr lang="fr-FR"/>
          </a:p>
        </p:txBody>
      </p:sp>
      <p:sp>
        <p:nvSpPr>
          <p:cNvPr id="4" name="Tijdelijke aanduiding voor dianummer 3"/>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9367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fr-F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5568C2B-F29C-4B19-84E1-5635FBA0EBFF}" type="datetime1">
              <a:rPr lang="nl-NL" smtClean="0"/>
              <a:t>09-09-18</a:t>
            </a:fld>
            <a:endParaRPr lang="fr-FR"/>
          </a:p>
        </p:txBody>
      </p:sp>
      <p:sp>
        <p:nvSpPr>
          <p:cNvPr id="6" name="Tijdelijke aanduiding voor voettekst 5"/>
          <p:cNvSpPr>
            <a:spLocks noGrp="1"/>
          </p:cNvSpPr>
          <p:nvPr>
            <p:ph type="ftr" sz="quarter" idx="11"/>
          </p:nvPr>
        </p:nvSpPr>
        <p:spPr/>
        <p:txBody>
          <a:bodyPr/>
          <a:lstStyle/>
          <a:p>
            <a:r>
              <a:rPr lang="nl-NL"/>
              <a:t>15 augustus 2018 Anthonie D.P van Peursen</a:t>
            </a:r>
            <a:endParaRPr lang="fr-FR"/>
          </a:p>
        </p:txBody>
      </p:sp>
      <p:sp>
        <p:nvSpPr>
          <p:cNvPr id="7" name="Tijdelijke aanduiding voor dianummer 6"/>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365479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fr-F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7239DB5-8943-40DD-91F9-D1DB67B6AF10}" type="datetime1">
              <a:rPr lang="nl-NL" smtClean="0"/>
              <a:t>09-09-18</a:t>
            </a:fld>
            <a:endParaRPr lang="fr-FR"/>
          </a:p>
        </p:txBody>
      </p:sp>
      <p:sp>
        <p:nvSpPr>
          <p:cNvPr id="6" name="Tijdelijke aanduiding voor voettekst 5"/>
          <p:cNvSpPr>
            <a:spLocks noGrp="1"/>
          </p:cNvSpPr>
          <p:nvPr>
            <p:ph type="ftr" sz="quarter" idx="11"/>
          </p:nvPr>
        </p:nvSpPr>
        <p:spPr/>
        <p:txBody>
          <a:bodyPr/>
          <a:lstStyle/>
          <a:p>
            <a:r>
              <a:rPr lang="nl-NL"/>
              <a:t>15 augustus 2018 Anthonie D.P van Peursen</a:t>
            </a:r>
            <a:endParaRPr lang="fr-FR"/>
          </a:p>
        </p:txBody>
      </p:sp>
      <p:sp>
        <p:nvSpPr>
          <p:cNvPr id="7" name="Tijdelijke aanduiding voor dianummer 6"/>
          <p:cNvSpPr>
            <a:spLocks noGrp="1"/>
          </p:cNvSpPr>
          <p:nvPr>
            <p:ph type="sldNum" sz="quarter" idx="12"/>
          </p:nvPr>
        </p:nvSpPr>
        <p:spPr/>
        <p:txBody>
          <a:bodyPr/>
          <a:lstStyle/>
          <a:p>
            <a:fld id="{D3A13387-827B-44C1-9D10-383DF90CF9BD}" type="slidenum">
              <a:rPr lang="fr-FR" smtClean="0"/>
              <a:t>‹nr.›</a:t>
            </a:fld>
            <a:endParaRPr lang="fr-FR"/>
          </a:p>
        </p:txBody>
      </p:sp>
    </p:spTree>
    <p:extLst>
      <p:ext uri="{BB962C8B-B14F-4D97-AF65-F5344CB8AC3E}">
        <p14:creationId xmlns:p14="http://schemas.microsoft.com/office/powerpoint/2010/main" val="2964377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fr-F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1BC86-A870-4A99-A7B4-094A715CD160}" type="datetime1">
              <a:rPr lang="nl-NL" smtClean="0"/>
              <a:t>09-09-18</a:t>
            </a:fld>
            <a:endParaRPr lang="fr-F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15 augustus 2018 Anthonie D.P van Peursen</a:t>
            </a:r>
            <a:endParaRPr lang="fr-F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13387-827B-44C1-9D10-383DF90CF9BD}" type="slidenum">
              <a:rPr lang="fr-FR" smtClean="0"/>
              <a:t>‹nr.›</a:t>
            </a:fld>
            <a:endParaRPr lang="fr-FR"/>
          </a:p>
        </p:txBody>
      </p:sp>
    </p:spTree>
    <p:extLst>
      <p:ext uri="{BB962C8B-B14F-4D97-AF65-F5344CB8AC3E}">
        <p14:creationId xmlns:p14="http://schemas.microsoft.com/office/powerpoint/2010/main" val="28539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comments" Target="../comments/comment2.xm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9.gif"/><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8"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49.jpeg"/><Relationship Id="rId7" Type="http://schemas.openxmlformats.org/officeDocument/2006/relationships/image" Target="../media/image50.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1" Type="http://schemas.openxmlformats.org/officeDocument/2006/relationships/slideLayout" Target="../slideLayouts/slideLayout6.xml"/><Relationship Id="rId2"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jpg"/><Relationship Id="rId5" Type="http://schemas.openxmlformats.org/officeDocument/2006/relationships/image" Target="../media/image68.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 Id="rId3" Type="http://schemas.openxmlformats.org/officeDocument/2006/relationships/image" Target="../media/image70.jpe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png"/><Relationship Id="rId6" Type="http://schemas.openxmlformats.org/officeDocument/2006/relationships/image" Target="../media/image74.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png"/><Relationship Id="rId5"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82.jpeg"/><Relationship Id="rId5" Type="http://schemas.openxmlformats.org/officeDocument/2006/relationships/image" Target="../media/image83.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jpeg"/><Relationship Id="rId5" Type="http://schemas.openxmlformats.org/officeDocument/2006/relationships/image" Target="../media/image86.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image" Target="../media/image88.jpeg"/><Relationship Id="rId5" Type="http://schemas.openxmlformats.org/officeDocument/2006/relationships/image" Target="../media/image89.jpeg"/><Relationship Id="rId6" Type="http://schemas.openxmlformats.org/officeDocument/2006/relationships/image" Target="../media/image90.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94.jpeg"/><Relationship Id="rId5" Type="http://schemas.openxmlformats.org/officeDocument/2006/relationships/image" Target="../media/image95.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png"/><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jpeg"/><Relationship Id="rId3" Type="http://schemas.openxmlformats.org/officeDocument/2006/relationships/image" Target="../media/image99.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01.jpeg"/><Relationship Id="rId5" Type="http://schemas.openxmlformats.org/officeDocument/2006/relationships/image" Target="../media/image102.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103.jpeg"/><Relationship Id="rId4" Type="http://schemas.openxmlformats.org/officeDocument/2006/relationships/image" Target="../media/image104.jpe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06.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image" Target="../media/image109.jpeg"/><Relationship Id="rId1" Type="http://schemas.openxmlformats.org/officeDocument/2006/relationships/slideLayout" Target="../slideLayouts/slideLayout4.xml"/><Relationship Id="rId2" Type="http://schemas.openxmlformats.org/officeDocument/2006/relationships/image" Target="../media/image107.jpeg"/></Relationships>
</file>

<file path=ppt/slides/_rels/slide39.xml.rels><?xml version="1.0" encoding="UTF-8" standalone="yes"?>
<Relationships xmlns="http://schemas.openxmlformats.org/package/2006/relationships"><Relationship Id="rId3" Type="http://schemas.openxmlformats.org/officeDocument/2006/relationships/image" Target="../media/image111.jpeg"/><Relationship Id="rId4" Type="http://schemas.openxmlformats.org/officeDocument/2006/relationships/image" Target="../media/image112.jpeg"/><Relationship Id="rId1" Type="http://schemas.openxmlformats.org/officeDocument/2006/relationships/slideLayout" Target="../slideLayouts/slideLayout7.xml"/><Relationship Id="rId2" Type="http://schemas.openxmlformats.org/officeDocument/2006/relationships/image" Target="../media/image110.jpeg"/></Relationships>
</file>

<file path=ppt/slides/_rels/slide4.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jpeg"/><Relationship Id="rId3" Type="http://schemas.openxmlformats.org/officeDocument/2006/relationships/image" Target="../media/image1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15.jpeg"/><Relationship Id="rId4" Type="http://schemas.openxmlformats.org/officeDocument/2006/relationships/image" Target="../media/image116.png"/><Relationship Id="rId5" Type="http://schemas.openxmlformats.org/officeDocument/2006/relationships/image" Target="../media/image117.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21.jpeg"/><Relationship Id="rId4" Type="http://schemas.openxmlformats.org/officeDocument/2006/relationships/image" Target="../media/image122.jpeg"/><Relationship Id="rId5" Type="http://schemas.openxmlformats.org/officeDocument/2006/relationships/image" Target="../media/image123.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3" Type="http://schemas.openxmlformats.org/officeDocument/2006/relationships/image" Target="../media/image124.gif"/><Relationship Id="rId4" Type="http://schemas.openxmlformats.org/officeDocument/2006/relationships/image" Target="../media/image125.jpeg"/><Relationship Id="rId5" Type="http://schemas.openxmlformats.org/officeDocument/2006/relationships/image" Target="../media/image126.jpe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3" Type="http://schemas.openxmlformats.org/officeDocument/2006/relationships/image" Target="../media/image127.jpeg"/><Relationship Id="rId4" Type="http://schemas.openxmlformats.org/officeDocument/2006/relationships/image" Target="../media/image128.jpeg"/><Relationship Id="rId5" Type="http://schemas.openxmlformats.org/officeDocument/2006/relationships/image" Target="../media/image129.jpeg"/><Relationship Id="rId6" Type="http://schemas.openxmlformats.org/officeDocument/2006/relationships/image" Target="../media/image130.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image" Target="../media/image132.png"/><Relationship Id="rId5" Type="http://schemas.openxmlformats.org/officeDocument/2006/relationships/image" Target="../media/image133.jpeg"/><Relationship Id="rId6" Type="http://schemas.openxmlformats.org/officeDocument/2006/relationships/image" Target="../media/image134.png"/><Relationship Id="rId7" Type="http://schemas.openxmlformats.org/officeDocument/2006/relationships/image" Target="../media/image135.jpeg"/><Relationship Id="rId8" Type="http://schemas.openxmlformats.org/officeDocument/2006/relationships/image" Target="../media/image136.jpg"/><Relationship Id="rId9" Type="http://schemas.openxmlformats.org/officeDocument/2006/relationships/comments" Target="../comments/comment4.xml"/><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 xmlns:a16="http://schemas.microsoft.com/office/drawing/2014/main" id="{6221E5B3-D926-4A0D-873E-80C367A48EDB}"/>
              </a:ext>
            </a:extLst>
          </p:cNvPr>
          <p:cNvSpPr/>
          <p:nvPr/>
        </p:nvSpPr>
        <p:spPr>
          <a:xfrm>
            <a:off x="3703320" y="4009068"/>
            <a:ext cx="7603901" cy="646331"/>
          </a:xfrm>
          <a:prstGeom prst="rect">
            <a:avLst/>
          </a:prstGeom>
        </p:spPr>
        <p:txBody>
          <a:bodyPr wrap="square">
            <a:spAutoFit/>
          </a:bodyPr>
          <a:lstStyle/>
          <a:p>
            <a:pPr algn="ctr"/>
            <a:r>
              <a:rPr lang="nl-NL" sz="3600" b="1" dirty="0">
                <a:ln w="22225">
                  <a:solidFill>
                    <a:schemeClr val="accent2"/>
                  </a:solidFill>
                  <a:prstDash val="solid"/>
                </a:ln>
                <a:solidFill>
                  <a:srgbClr val="00B050"/>
                </a:solidFill>
              </a:rPr>
              <a:t>ROTARYCLUB ZOETERMEER-ZEGWAART</a:t>
            </a:r>
          </a:p>
        </p:txBody>
      </p:sp>
      <p:sp>
        <p:nvSpPr>
          <p:cNvPr id="7" name="Tekstvak 6">
            <a:extLst>
              <a:ext uri="{FF2B5EF4-FFF2-40B4-BE49-F238E27FC236}">
                <a16:creationId xmlns="" xmlns:a16="http://schemas.microsoft.com/office/drawing/2014/main" id="{15A53FB5-E8FB-46FE-ACCE-9B2F7FE91339}"/>
              </a:ext>
            </a:extLst>
          </p:cNvPr>
          <p:cNvSpPr txBox="1"/>
          <p:nvPr/>
        </p:nvSpPr>
        <p:spPr>
          <a:xfrm>
            <a:off x="776463" y="6157329"/>
            <a:ext cx="8095977" cy="369332"/>
          </a:xfrm>
          <a:prstGeom prst="rect">
            <a:avLst/>
          </a:prstGeom>
          <a:noFill/>
        </p:spPr>
        <p:txBody>
          <a:bodyPr wrap="square" rtlCol="0">
            <a:spAutoFit/>
          </a:bodyPr>
          <a:lstStyle/>
          <a:p>
            <a:r>
              <a:rPr lang="nl-NL" b="1" dirty="0">
                <a:solidFill>
                  <a:schemeClr val="accent6">
                    <a:lumMod val="75000"/>
                  </a:schemeClr>
                </a:solidFill>
              </a:rPr>
              <a:t>Presentatie 15 augustus 2018 door Anthonie van Peursen </a:t>
            </a:r>
          </a:p>
        </p:txBody>
      </p:sp>
      <p:pic>
        <p:nvPicPr>
          <p:cNvPr id="8" name="Afbeelding 7">
            <a:extLst>
              <a:ext uri="{FF2B5EF4-FFF2-40B4-BE49-F238E27FC236}">
                <a16:creationId xmlns="" xmlns:a16="http://schemas.microsoft.com/office/drawing/2014/main" id="{F64DE7BD-4B97-47C5-B325-E68148D2527E}"/>
              </a:ext>
            </a:extLst>
          </p:cNvPr>
          <p:cNvPicPr>
            <a:picLocks noChangeAspect="1"/>
          </p:cNvPicPr>
          <p:nvPr/>
        </p:nvPicPr>
        <p:blipFill>
          <a:blip r:embed="rId2"/>
          <a:stretch>
            <a:fillRect/>
          </a:stretch>
        </p:blipFill>
        <p:spPr>
          <a:xfrm rot="867632">
            <a:off x="7254715" y="834880"/>
            <a:ext cx="3943708" cy="2239224"/>
          </a:xfrm>
          <a:prstGeom prst="rect">
            <a:avLst/>
          </a:prstGeom>
        </p:spPr>
      </p:pic>
      <p:pic>
        <p:nvPicPr>
          <p:cNvPr id="10" name="Afbeelding 9" descr="Afbeelding met gras, lucht, buiten, veld&#10;&#10;Beschrijving is gegenereerd met zeer hoge betrouwbaarheid">
            <a:extLst>
              <a:ext uri="{FF2B5EF4-FFF2-40B4-BE49-F238E27FC236}">
                <a16:creationId xmlns="" xmlns:a16="http://schemas.microsoft.com/office/drawing/2014/main" id="{2187424A-1BD3-460F-BC70-43F997453F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404167">
            <a:off x="897444" y="1075213"/>
            <a:ext cx="4162643" cy="3117964"/>
          </a:xfrm>
          <a:prstGeom prst="rect">
            <a:avLst/>
          </a:prstGeom>
        </p:spPr>
      </p:pic>
      <p:pic>
        <p:nvPicPr>
          <p:cNvPr id="11" name="Afbeelding 10">
            <a:extLst>
              <a:ext uri="{FF2B5EF4-FFF2-40B4-BE49-F238E27FC236}">
                <a16:creationId xmlns="" xmlns:a16="http://schemas.microsoft.com/office/drawing/2014/main" id="{C56E0C22-62E4-48AA-ABB1-7D4F66BCA6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3812" y="5202581"/>
            <a:ext cx="2371725" cy="1262830"/>
          </a:xfrm>
          <a:prstGeom prst="rect">
            <a:avLst/>
          </a:prstGeom>
        </p:spPr>
      </p:pic>
      <p:sp>
        <p:nvSpPr>
          <p:cNvPr id="3" name="Tekstvak 2">
            <a:extLst>
              <a:ext uri="{FF2B5EF4-FFF2-40B4-BE49-F238E27FC236}">
                <a16:creationId xmlns="" xmlns:a16="http://schemas.microsoft.com/office/drawing/2014/main" id="{B3278C08-49BC-49D9-8793-1736B350C8D1}"/>
              </a:ext>
            </a:extLst>
          </p:cNvPr>
          <p:cNvSpPr txBox="1"/>
          <p:nvPr/>
        </p:nvSpPr>
        <p:spPr>
          <a:xfrm>
            <a:off x="2019568" y="4809287"/>
            <a:ext cx="5935711" cy="646331"/>
          </a:xfrm>
          <a:prstGeom prst="rect">
            <a:avLst/>
          </a:prstGeom>
          <a:noFill/>
        </p:spPr>
        <p:txBody>
          <a:bodyPr wrap="square" rtlCol="0">
            <a:spAutoFit/>
          </a:bodyPr>
          <a:lstStyle/>
          <a:p>
            <a:r>
              <a:rPr lang="nl-NL" altLang="en-US" sz="3600" b="1" dirty="0">
                <a:solidFill>
                  <a:schemeClr val="accent1">
                    <a:lumMod val="75000"/>
                  </a:schemeClr>
                </a:solidFill>
                <a:effectLst>
                  <a:outerShdw blurRad="38100" dist="38100" dir="2700000" algn="tl">
                    <a:srgbClr val="000000">
                      <a:alpha val="43137"/>
                    </a:srgbClr>
                  </a:outerShdw>
                </a:effectLst>
                <a:cs typeface="Arial" panose="020B0604020202020204" pitchFamily="34" charset="0"/>
              </a:rPr>
              <a:t>Mollusken bijzondere dieren !</a:t>
            </a:r>
            <a:endParaRPr lang="nl-NL" sz="3600" dirty="0"/>
          </a:p>
        </p:txBody>
      </p:sp>
      <p:sp>
        <p:nvSpPr>
          <p:cNvPr id="4" name="Tijdelijke aanduiding voor voettekst 3">
            <a:extLst>
              <a:ext uri="{FF2B5EF4-FFF2-40B4-BE49-F238E27FC236}">
                <a16:creationId xmlns="" xmlns:a16="http://schemas.microsoft.com/office/drawing/2014/main" id="{318DF53C-DC6C-4530-9D3E-00B3EAAF1EE2}"/>
              </a:ext>
            </a:extLst>
          </p:cNvPr>
          <p:cNvSpPr>
            <a:spLocks noGrp="1"/>
          </p:cNvSpPr>
          <p:nvPr>
            <p:ph type="ftr" sz="quarter" idx="11"/>
          </p:nvPr>
        </p:nvSpPr>
        <p:spPr/>
        <p:txBody>
          <a:bodyPr/>
          <a:lstStyle/>
          <a:p>
            <a:r>
              <a:rPr lang="nl-NL"/>
              <a:t>15 augustus 2018 Anthonie D.P van Peursen</a:t>
            </a:r>
            <a:endParaRPr lang="fr-FR"/>
          </a:p>
        </p:txBody>
      </p:sp>
    </p:spTree>
    <p:extLst>
      <p:ext uri="{BB962C8B-B14F-4D97-AF65-F5344CB8AC3E}">
        <p14:creationId xmlns:p14="http://schemas.microsoft.com/office/powerpoint/2010/main" val="89577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5624512" cy="1325563"/>
          </a:xfrm>
        </p:spPr>
        <p:txBody>
          <a:bodyPr>
            <a:normAutofit/>
          </a:bodyPr>
          <a:lstStyle/>
          <a:p>
            <a:r>
              <a:rPr lang="nl-NL" sz="3600" dirty="0"/>
              <a:t>klein (land) groot  (zee)</a:t>
            </a:r>
          </a:p>
        </p:txBody>
      </p:sp>
      <p:sp>
        <p:nvSpPr>
          <p:cNvPr id="8" name="Tijdelijke aanduiding voor tekst 7"/>
          <p:cNvSpPr>
            <a:spLocks noGrp="1"/>
          </p:cNvSpPr>
          <p:nvPr>
            <p:ph type="body" idx="1"/>
          </p:nvPr>
        </p:nvSpPr>
        <p:spPr>
          <a:xfrm>
            <a:off x="881034" y="1500174"/>
            <a:ext cx="5183188" cy="639762"/>
          </a:xfrm>
        </p:spPr>
        <p:txBody>
          <a:bodyPr>
            <a:noAutofit/>
          </a:bodyPr>
          <a:lstStyle/>
          <a:p>
            <a:r>
              <a:rPr lang="nl-NL" b="0" i="1" dirty="0" err="1">
                <a:latin typeface="Arial" panose="020B0604020202020204" pitchFamily="34" charset="0"/>
                <a:cs typeface="Arial" panose="020B0604020202020204" pitchFamily="34" charset="0"/>
              </a:rPr>
              <a:t>Opisthostoma</a:t>
            </a:r>
            <a:r>
              <a:rPr lang="nl-NL" b="0" i="1" dirty="0">
                <a:latin typeface="Arial" panose="020B0604020202020204" pitchFamily="34" charset="0"/>
                <a:cs typeface="Arial" panose="020B0604020202020204" pitchFamily="34" charset="0"/>
              </a:rPr>
              <a:t> </a:t>
            </a:r>
            <a:r>
              <a:rPr lang="nl-NL" b="0" i="1" dirty="0" err="1">
                <a:latin typeface="Arial" panose="020B0604020202020204" pitchFamily="34" charset="0"/>
                <a:cs typeface="Arial" panose="020B0604020202020204" pitchFamily="34" charset="0"/>
              </a:rPr>
              <a:t>everetti</a:t>
            </a:r>
            <a:r>
              <a:rPr lang="nl-NL" b="0" i="1" dirty="0">
                <a:latin typeface="Arial" panose="020B0604020202020204" pitchFamily="34" charset="0"/>
                <a:cs typeface="Arial" panose="020B0604020202020204" pitchFamily="34" charset="0"/>
              </a:rPr>
              <a:t>   </a:t>
            </a:r>
            <a:r>
              <a:rPr lang="nl-NL" b="0" dirty="0">
                <a:latin typeface="Arial" panose="020B0604020202020204" pitchFamily="34" charset="0"/>
                <a:cs typeface="Arial" panose="020B0604020202020204" pitchFamily="34" charset="0"/>
              </a:rPr>
              <a:t>2 mm</a:t>
            </a:r>
          </a:p>
        </p:txBody>
      </p:sp>
      <p:pic>
        <p:nvPicPr>
          <p:cNvPr id="5122" name="Picture 2" descr="D:\Anthonie\Documents\presentatie 6 X 2009\Opisthostoma_everettii_shell.pn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1027685" y="2505075"/>
            <a:ext cx="4040188" cy="3266206"/>
          </a:xfrm>
          <a:prstGeom prst="rect">
            <a:avLst/>
          </a:prstGeom>
          <a:noFill/>
        </p:spPr>
      </p:pic>
      <p:sp>
        <p:nvSpPr>
          <p:cNvPr id="9" name="Tijdelijke aanduiding voor tekst 8"/>
          <p:cNvSpPr>
            <a:spLocks noGrp="1"/>
          </p:cNvSpPr>
          <p:nvPr>
            <p:ph type="body" sz="quarter" idx="3"/>
          </p:nvPr>
        </p:nvSpPr>
        <p:spPr/>
        <p:txBody>
          <a:bodyPr>
            <a:normAutofit/>
          </a:bodyPr>
          <a:lstStyle/>
          <a:p>
            <a:endParaRPr lang="nl-NL" sz="2100" b="0" dirty="0"/>
          </a:p>
          <a:p>
            <a:endParaRPr lang="nl-NL" sz="2100" b="0" dirty="0"/>
          </a:p>
        </p:txBody>
      </p:sp>
      <p:sp>
        <p:nvSpPr>
          <p:cNvPr id="10" name="Tijdelijke aanduiding voor inhoud 9"/>
          <p:cNvSpPr>
            <a:spLocks noGrp="1"/>
          </p:cNvSpPr>
          <p:nvPr>
            <p:ph sz="quarter" idx="4"/>
          </p:nvPr>
        </p:nvSpPr>
        <p:spPr>
          <a:xfrm>
            <a:off x="6127780" y="765162"/>
            <a:ext cx="4114800" cy="4411675"/>
          </a:xfrm>
        </p:spPr>
        <p:txBody>
          <a:bodyPr>
            <a:normAutofit/>
          </a:bodyPr>
          <a:lstStyle/>
          <a:p>
            <a:pPr>
              <a:buNone/>
            </a:pPr>
            <a:r>
              <a:rPr lang="nl-NL" sz="2400" i="1" dirty="0">
                <a:latin typeface="Arial" panose="020B0604020202020204" pitchFamily="34" charset="0"/>
                <a:cs typeface="Arial" panose="020B0604020202020204" pitchFamily="34" charset="0"/>
              </a:rPr>
              <a:t>Syrinx </a:t>
            </a:r>
            <a:r>
              <a:rPr lang="nl-NL" sz="2400" i="1" dirty="0" err="1">
                <a:latin typeface="Arial" panose="020B0604020202020204" pitchFamily="34" charset="0"/>
                <a:cs typeface="Arial" panose="020B0604020202020204" pitchFamily="34" charset="0"/>
              </a:rPr>
              <a:t>aruanus</a:t>
            </a:r>
            <a:r>
              <a:rPr lang="nl-NL" sz="2400" i="1" dirty="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tot meer dan 700 mm </a:t>
            </a:r>
          </a:p>
        </p:txBody>
      </p:sp>
      <p:sp>
        <p:nvSpPr>
          <p:cNvPr id="6" name="Tijdelijke aanduiding voor voettekst 5"/>
          <p:cNvSpPr>
            <a:spLocks noGrp="1"/>
          </p:cNvSpPr>
          <p:nvPr>
            <p:ph type="ftr" sz="quarter" idx="11"/>
          </p:nvPr>
        </p:nvSpPr>
        <p:spPr>
          <a:xfrm>
            <a:off x="3809984" y="6356351"/>
            <a:ext cx="3733816" cy="365125"/>
          </a:xfrm>
        </p:spPr>
        <p:txBody>
          <a:bodyPr/>
          <a:lstStyle/>
          <a:p>
            <a:r>
              <a:rPr lang="nl-NL"/>
              <a:t>15 augustus 2018 Anthonie D.P van Peursen</a:t>
            </a:r>
            <a:endParaRPr lang="nl-NL" dirty="0"/>
          </a:p>
        </p:txBody>
      </p:sp>
      <p:pic>
        <p:nvPicPr>
          <p:cNvPr id="5123" name="Picture 3" descr="D:\Anthonie\Documents\presentatie 6 X 2009\428px-Syrinx_aruanus_she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6066" y="1681164"/>
            <a:ext cx="3352956" cy="4690874"/>
          </a:xfrm>
          <a:prstGeom prst="rect">
            <a:avLst/>
          </a:prstGeom>
          <a:noFill/>
        </p:spPr>
      </p:pic>
    </p:spTree>
    <p:extLst>
      <p:ext uri="{BB962C8B-B14F-4D97-AF65-F5344CB8AC3E}">
        <p14:creationId xmlns:p14="http://schemas.microsoft.com/office/powerpoint/2010/main" val="76053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290" name="Titel 1"/>
          <p:cNvSpPr>
            <a:spLocks noGrp="1"/>
          </p:cNvSpPr>
          <p:nvPr>
            <p:ph type="title"/>
          </p:nvPr>
        </p:nvSpPr>
        <p:spPr>
          <a:xfrm>
            <a:off x="662517" y="-220133"/>
            <a:ext cx="10972800" cy="1143000"/>
          </a:xfrm>
        </p:spPr>
        <p:txBody>
          <a:bodyPr>
            <a:normAutofit/>
          </a:bodyPr>
          <a:lstStyle/>
          <a:p>
            <a:pPr>
              <a:defRPr/>
            </a:pPr>
            <a:r>
              <a:rPr lang="nl-NL" altLang="nl-NL" sz="3600" b="1" dirty="0">
                <a:solidFill>
                  <a:schemeClr val="accent1">
                    <a:lumMod val="75000"/>
                  </a:schemeClr>
                </a:solidFill>
                <a:effectLst>
                  <a:outerShdw blurRad="38100" dist="38100" dir="2700000" algn="tl">
                    <a:srgbClr val="000000">
                      <a:alpha val="43137"/>
                    </a:srgbClr>
                  </a:outerShdw>
                </a:effectLst>
                <a:latin typeface="+mn-lt"/>
              </a:rPr>
              <a:t>Huisjesslak </a:t>
            </a:r>
            <a:r>
              <a:rPr lang="nl-NL" altLang="nl-NL" sz="3600" b="1" dirty="0">
                <a:solidFill>
                  <a:schemeClr val="accent1">
                    <a:lumMod val="75000"/>
                  </a:schemeClr>
                </a:solidFill>
                <a:effectLst>
                  <a:outerShdw blurRad="38100" dist="38100" dir="2700000" algn="tl">
                    <a:srgbClr val="000000">
                      <a:alpha val="43137"/>
                    </a:srgbClr>
                  </a:outerShdw>
                </a:effectLst>
                <a:latin typeface="+mn-lt"/>
                <a:sym typeface="Wingdings" panose="05000000000000000000" pitchFamily="2" charset="2"/>
              </a:rPr>
              <a:t>b</a:t>
            </a:r>
            <a:r>
              <a:rPr lang="nl-NL" altLang="nl-NL" sz="3600" b="1" dirty="0">
                <a:solidFill>
                  <a:schemeClr val="accent1">
                    <a:lumMod val="75000"/>
                  </a:schemeClr>
                </a:solidFill>
                <a:effectLst>
                  <a:outerShdw blurRad="38100" dist="38100" dir="2700000" algn="tl">
                    <a:srgbClr val="000000">
                      <a:alpha val="43137"/>
                    </a:srgbClr>
                  </a:outerShdw>
                </a:effectLst>
                <a:latin typeface="+mn-lt"/>
              </a:rPr>
              <a:t>enaming-&gt;Naaktslak</a:t>
            </a:r>
          </a:p>
        </p:txBody>
      </p:sp>
      <p:pic>
        <p:nvPicPr>
          <p:cNvPr id="6147" name="Picture 18" descr="D:\Mijn afbeeldingen\voor lezing tzn\namen naaktslDSCN119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7352" y="651934"/>
            <a:ext cx="7994649" cy="263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0" descr="arianta3.jpg                                                   0001BD11Macintosh HD                   ABA78158:"/>
          <p:cNvPicPr>
            <a:picLocks noChangeAspect="1" noChangeArrowheads="1"/>
          </p:cNvPicPr>
          <p:nvPr/>
        </p:nvPicPr>
        <p:blipFill>
          <a:blip r:embed="rId4" cstate="email">
            <a:extLst>
              <a:ext uri="{28A0092B-C50C-407E-A947-70E740481C1C}">
                <a14:useLocalDpi xmlns:a14="http://schemas.microsoft.com/office/drawing/2010/main"/>
              </a:ext>
            </a:extLst>
          </a:blip>
          <a:srcRect b="-15171"/>
          <a:stretch>
            <a:fillRect/>
          </a:stretch>
        </p:blipFill>
        <p:spPr bwMode="auto">
          <a:xfrm>
            <a:off x="-23283" y="836085"/>
            <a:ext cx="4231217"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a:xfrm>
            <a:off x="632885" y="4381500"/>
            <a:ext cx="2609849" cy="2311400"/>
          </a:xfrm>
          <a:prstGeom prst="rect">
            <a:avLst/>
          </a:prstGeom>
        </p:spPr>
        <p:txBody>
          <a:bodyPr>
            <a:normAutofit fontScale="25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defRPr/>
            </a:pPr>
            <a:r>
              <a:rPr lang="nl-NL" sz="9600" dirty="0">
                <a:latin typeface="Arial" panose="020B0604020202020204" pitchFamily="34" charset="0"/>
                <a:ea typeface="+mn-ea"/>
                <a:cs typeface="Arial" panose="020B0604020202020204" pitchFamily="34" charset="0"/>
              </a:rPr>
              <a:t>Voet</a:t>
            </a:r>
          </a:p>
          <a:p>
            <a:pPr eaLnBrk="1" fontAlgn="auto" hangingPunct="1">
              <a:spcAft>
                <a:spcPts val="0"/>
              </a:spcAft>
              <a:buFont typeface="Arial"/>
              <a:buChar char="•"/>
              <a:defRPr/>
            </a:pPr>
            <a:r>
              <a:rPr lang="nl-NL" sz="9600" dirty="0">
                <a:latin typeface="Arial" panose="020B0604020202020204" pitchFamily="34" charset="0"/>
                <a:ea typeface="+mn-ea"/>
                <a:cs typeface="Arial" panose="020B0604020202020204" pitchFamily="34" charset="0"/>
              </a:rPr>
              <a:t>Mantel</a:t>
            </a:r>
          </a:p>
          <a:p>
            <a:pPr eaLnBrk="1" fontAlgn="auto" hangingPunct="1">
              <a:spcAft>
                <a:spcPts val="0"/>
              </a:spcAft>
              <a:buFont typeface="Arial"/>
              <a:buChar char="•"/>
              <a:defRPr/>
            </a:pPr>
            <a:r>
              <a:rPr lang="nl-NL" sz="9600" dirty="0">
                <a:latin typeface="Arial" panose="020B0604020202020204" pitchFamily="34" charset="0"/>
                <a:ea typeface="+mn-ea"/>
                <a:cs typeface="Arial" panose="020B0604020202020204" pitchFamily="34" charset="0"/>
              </a:rPr>
              <a:t>Mond</a:t>
            </a:r>
          </a:p>
          <a:p>
            <a:pPr eaLnBrk="1" fontAlgn="auto" hangingPunct="1">
              <a:spcAft>
                <a:spcPts val="0"/>
              </a:spcAft>
              <a:buFont typeface="Arial"/>
              <a:buChar char="•"/>
              <a:defRPr/>
            </a:pPr>
            <a:r>
              <a:rPr lang="nl-NL" sz="9600" dirty="0">
                <a:latin typeface="Arial" panose="020B0604020202020204" pitchFamily="34" charset="0"/>
                <a:ea typeface="+mn-ea"/>
                <a:cs typeface="Arial" panose="020B0604020202020204" pitchFamily="34" charset="0"/>
              </a:rPr>
              <a:t>Kop/Tasters</a:t>
            </a:r>
          </a:p>
          <a:p>
            <a:pPr eaLnBrk="1" fontAlgn="auto" hangingPunct="1">
              <a:spcAft>
                <a:spcPts val="0"/>
              </a:spcAft>
              <a:buFont typeface="Arial"/>
              <a:buChar char="•"/>
              <a:defRPr/>
            </a:pPr>
            <a:r>
              <a:rPr lang="nl-NL" sz="9600" dirty="0">
                <a:latin typeface="Arial" panose="020B0604020202020204" pitchFamily="34" charset="0"/>
                <a:ea typeface="+mn-ea"/>
                <a:cs typeface="Arial" panose="020B0604020202020204" pitchFamily="34" charset="0"/>
              </a:rPr>
              <a:t>Ogen</a:t>
            </a:r>
          </a:p>
        </p:txBody>
      </p:sp>
      <p:cxnSp>
        <p:nvCxnSpPr>
          <p:cNvPr id="6" name="Rechte verbindingslijn 5"/>
          <p:cNvCxnSpPr/>
          <p:nvPr/>
        </p:nvCxnSpPr>
        <p:spPr>
          <a:xfrm>
            <a:off x="1936751" y="4580467"/>
            <a:ext cx="1905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Rechte verbindingslijn met pijl 8"/>
          <p:cNvCxnSpPr/>
          <p:nvPr/>
        </p:nvCxnSpPr>
        <p:spPr>
          <a:xfrm flipV="1">
            <a:off x="2127251" y="2624667"/>
            <a:ext cx="27516" cy="1955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flipV="1">
            <a:off x="2203451" y="2197101"/>
            <a:ext cx="215900" cy="26712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a:off x="2059517" y="5262033"/>
            <a:ext cx="2878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p:cNvCxnSpPr/>
          <p:nvPr/>
        </p:nvCxnSpPr>
        <p:spPr>
          <a:xfrm flipV="1">
            <a:off x="2338918" y="2624667"/>
            <a:ext cx="317500" cy="26246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p:cNvCxnSpPr/>
          <p:nvPr/>
        </p:nvCxnSpPr>
        <p:spPr>
          <a:xfrm flipV="1">
            <a:off x="2914651" y="2787651"/>
            <a:ext cx="0" cy="28575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Rechte verbindingslijn met pijl 21"/>
          <p:cNvCxnSpPr/>
          <p:nvPr/>
        </p:nvCxnSpPr>
        <p:spPr>
          <a:xfrm flipH="1" flipV="1">
            <a:off x="3600451" y="1966385"/>
            <a:ext cx="287867" cy="8826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Rechte verbindingslijn met pijl 23"/>
          <p:cNvCxnSpPr/>
          <p:nvPr/>
        </p:nvCxnSpPr>
        <p:spPr>
          <a:xfrm flipH="1">
            <a:off x="3242734" y="2874433"/>
            <a:ext cx="6731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Rechte verbindingslijn 27"/>
          <p:cNvCxnSpPr/>
          <p:nvPr/>
        </p:nvCxnSpPr>
        <p:spPr>
          <a:xfrm>
            <a:off x="3873500" y="2787652"/>
            <a:ext cx="152400" cy="4360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Rechte verbindingslijn 29"/>
          <p:cNvCxnSpPr/>
          <p:nvPr/>
        </p:nvCxnSpPr>
        <p:spPr>
          <a:xfrm>
            <a:off x="2059517" y="6021917"/>
            <a:ext cx="139488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984" name="Rechte verbindingslijn 41983"/>
          <p:cNvCxnSpPr/>
          <p:nvPr/>
        </p:nvCxnSpPr>
        <p:spPr>
          <a:xfrm flipV="1">
            <a:off x="3456518" y="3189818"/>
            <a:ext cx="569383" cy="28321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161" name="Picture 11" descr="D:\Mijn afbeeldingen\voor lezing tzn\DSCN3819.JPG"/>
          <p:cNvPicPr>
            <a:picLocks noChangeAspect="1" noChangeArrowheads="1"/>
          </p:cNvPicPr>
          <p:nvPr/>
        </p:nvPicPr>
        <p:blipFill>
          <a:blip r:embed="rId5" cstate="email">
            <a:lum bright="18000" contrast="12000"/>
            <a:extLst>
              <a:ext uri="{28A0092B-C50C-407E-A947-70E740481C1C}">
                <a14:useLocalDpi xmlns:a14="http://schemas.microsoft.com/office/drawing/2010/main"/>
              </a:ext>
            </a:extLst>
          </a:blip>
          <a:srcRect/>
          <a:stretch>
            <a:fillRect/>
          </a:stretch>
        </p:blipFill>
        <p:spPr bwMode="auto">
          <a:xfrm>
            <a:off x="8056033" y="3282952"/>
            <a:ext cx="4184651" cy="3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hthoek 41989"/>
          <p:cNvSpPr>
            <a:spLocks noChangeArrowheads="1"/>
          </p:cNvSpPr>
          <p:nvPr/>
        </p:nvSpPr>
        <p:spPr bwMode="auto">
          <a:xfrm>
            <a:off x="4078818" y="5253567"/>
            <a:ext cx="404918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pPr>
            <a:r>
              <a:rPr lang="nl-NL" altLang="nl-NL" sz="2400">
                <a:solidFill>
                  <a:srgbClr val="000000"/>
                </a:solidFill>
                <a:latin typeface="Arial" panose="020B0604020202020204" pitchFamily="34" charset="0"/>
                <a:cs typeface="Arial" panose="020B0604020202020204" pitchFamily="34" charset="0"/>
              </a:rPr>
              <a:t>Gebouwd om een spil</a:t>
            </a:r>
          </a:p>
        </p:txBody>
      </p:sp>
      <p:sp>
        <p:nvSpPr>
          <p:cNvPr id="6163" name="Rechthoek 41990"/>
          <p:cNvSpPr>
            <a:spLocks noChangeArrowheads="1"/>
          </p:cNvSpPr>
          <p:nvPr/>
        </p:nvSpPr>
        <p:spPr bwMode="auto">
          <a:xfrm>
            <a:off x="4074584" y="5636684"/>
            <a:ext cx="364913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pPr>
            <a:r>
              <a:rPr lang="nl-NL" altLang="nl-NL" sz="2400">
                <a:solidFill>
                  <a:srgbClr val="000000"/>
                </a:solidFill>
                <a:latin typeface="Arial" panose="020B0604020202020204" pitchFamily="34" charset="0"/>
                <a:cs typeface="Arial" panose="020B0604020202020204" pitchFamily="34" charset="0"/>
              </a:rPr>
              <a:t>Navel </a:t>
            </a:r>
            <a:r>
              <a:rPr lang="nl-NL" altLang="fr-FR" sz="2400">
                <a:solidFill>
                  <a:srgbClr val="000000"/>
                </a:solidFill>
                <a:latin typeface="Arial" panose="020B0604020202020204" pitchFamily="34" charset="0"/>
                <a:cs typeface="Arial" panose="020B0604020202020204" pitchFamily="34" charset="0"/>
              </a:rPr>
              <a:t>open of dicht</a:t>
            </a:r>
            <a:endParaRPr lang="nl-NL" altLang="nl-NL" sz="2400">
              <a:solidFill>
                <a:srgbClr val="000000"/>
              </a:solidFill>
              <a:latin typeface="Arial" panose="020B0604020202020204" pitchFamily="34" charset="0"/>
              <a:cs typeface="Arial" panose="020B0604020202020204" pitchFamily="34" charset="0"/>
            </a:endParaRPr>
          </a:p>
        </p:txBody>
      </p:sp>
      <p:cxnSp>
        <p:nvCxnSpPr>
          <p:cNvPr id="41993" name="Rechte verbindingslijn met pijl 41992"/>
          <p:cNvCxnSpPr/>
          <p:nvPr/>
        </p:nvCxnSpPr>
        <p:spPr>
          <a:xfrm>
            <a:off x="7723717" y="5446184"/>
            <a:ext cx="1828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Rechte verbindingslijn met pijl 3"/>
          <p:cNvCxnSpPr/>
          <p:nvPr/>
        </p:nvCxnSpPr>
        <p:spPr>
          <a:xfrm>
            <a:off x="7577667" y="5829300"/>
            <a:ext cx="197485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166" name="Rechthoek 7"/>
          <p:cNvSpPr>
            <a:spLocks noChangeArrowheads="1"/>
          </p:cNvSpPr>
          <p:nvPr/>
        </p:nvSpPr>
        <p:spPr bwMode="auto">
          <a:xfrm>
            <a:off x="4561417" y="3970867"/>
            <a:ext cx="11592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FontTx/>
              <a:buNone/>
            </a:pPr>
            <a:r>
              <a:rPr lang="nl-NL" altLang="fr-FR" sz="2400" b="1">
                <a:solidFill>
                  <a:srgbClr val="000000"/>
                </a:solidFill>
                <a:latin typeface="Arial" panose="020B0604020202020204" pitchFamily="34" charset="0"/>
                <a:cs typeface="Arial" panose="020B0604020202020204" pitchFamily="34" charset="0"/>
              </a:rPr>
              <a:t>schelp</a:t>
            </a:r>
          </a:p>
        </p:txBody>
      </p:sp>
      <p:sp>
        <p:nvSpPr>
          <p:cNvPr id="6167" name="Tekstvak 4"/>
          <p:cNvSpPr txBox="1">
            <a:spLocks noChangeArrowheads="1"/>
          </p:cNvSpPr>
          <p:nvPr/>
        </p:nvSpPr>
        <p:spPr bwMode="auto">
          <a:xfrm>
            <a:off x="4078817" y="4389967"/>
            <a:ext cx="40618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nl-NL" altLang="fr-FR" sz="2400">
                <a:solidFill>
                  <a:srgbClr val="000000"/>
                </a:solidFill>
                <a:latin typeface="Arial" panose="020B0604020202020204" pitchFamily="34" charset="0"/>
                <a:cs typeface="Arial" panose="020B0604020202020204" pitchFamily="34" charset="0"/>
              </a:rPr>
              <a:t>Opgebouwd uit twee lagen kalk en chitine</a:t>
            </a:r>
            <a:endParaRPr lang="fr-FR" altLang="fr-FR" sz="2400">
              <a:solidFill>
                <a:srgbClr val="000000"/>
              </a:solidFill>
              <a:latin typeface="Arial" panose="020B0604020202020204" pitchFamily="34" charset="0"/>
              <a:cs typeface="Arial" panose="020B0604020202020204" pitchFamily="34" charset="0"/>
            </a:endParaRPr>
          </a:p>
        </p:txBody>
      </p:sp>
      <p:sp>
        <p:nvSpPr>
          <p:cNvPr id="6168" name="Tekstvak 7"/>
          <p:cNvSpPr txBox="1">
            <a:spLocks noChangeArrowheads="1"/>
          </p:cNvSpPr>
          <p:nvPr/>
        </p:nvSpPr>
        <p:spPr bwMode="auto">
          <a:xfrm>
            <a:off x="4089400" y="6024034"/>
            <a:ext cx="403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nl-NL" altLang="fr-FR" sz="2400">
                <a:solidFill>
                  <a:srgbClr val="000000"/>
                </a:solidFill>
                <a:latin typeface="Arial" panose="020B0604020202020204" pitchFamily="34" charset="0"/>
                <a:cs typeface="Arial" panose="020B0604020202020204" pitchFamily="34" charset="0"/>
              </a:rPr>
              <a:t>Kunnen links of rechts gewonden zijn</a:t>
            </a:r>
            <a:endParaRPr lang="fr-FR" altLang="fr-FR" sz="2400">
              <a:solidFill>
                <a:srgbClr val="000000"/>
              </a:solidFill>
              <a:latin typeface="Arial" panose="020B0604020202020204" pitchFamily="34" charset="0"/>
              <a:cs typeface="Arial" panose="020B0604020202020204" pitchFamily="34" charset="0"/>
            </a:endParaRPr>
          </a:p>
        </p:txBody>
      </p:sp>
      <p:sp>
        <p:nvSpPr>
          <p:cNvPr id="6169" name="Tekstvak 19"/>
          <p:cNvSpPr txBox="1">
            <a:spLocks noChangeArrowheads="1"/>
          </p:cNvSpPr>
          <p:nvPr/>
        </p:nvSpPr>
        <p:spPr bwMode="auto">
          <a:xfrm>
            <a:off x="912284" y="6121401"/>
            <a:ext cx="3486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2400">
                <a:solidFill>
                  <a:srgbClr val="000000"/>
                </a:solidFill>
                <a:latin typeface="Times New Roman" panose="02020603050405020304" pitchFamily="18" charset="0"/>
              </a:rPr>
              <a:t> </a:t>
            </a:r>
            <a:endParaRPr lang="fr-FR" altLang="fr-FR" sz="2400">
              <a:solidFill>
                <a:srgbClr val="000000"/>
              </a:solidFill>
              <a:latin typeface="Times New Roman" panose="02020603050405020304" pitchFamily="18" charset="0"/>
            </a:endParaRPr>
          </a:p>
        </p:txBody>
      </p:sp>
      <p:sp>
        <p:nvSpPr>
          <p:cNvPr id="6170" name="Tekstvak 26"/>
          <p:cNvSpPr txBox="1">
            <a:spLocks noChangeArrowheads="1"/>
          </p:cNvSpPr>
          <p:nvPr/>
        </p:nvSpPr>
        <p:spPr bwMode="auto">
          <a:xfrm>
            <a:off x="1102784" y="3854452"/>
            <a:ext cx="10392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r>
              <a:rPr lang="nl-NL" altLang="fr-FR" sz="2400" b="1" dirty="0">
                <a:latin typeface="Arial" panose="020B0604020202020204" pitchFamily="34" charset="0"/>
                <a:cs typeface="Arial" panose="020B0604020202020204" pitchFamily="34" charset="0"/>
              </a:rPr>
              <a:t>dier</a:t>
            </a:r>
            <a:endParaRPr lang="en-US" altLang="fr-FR" sz="2400" b="1" dirty="0">
              <a:latin typeface="Arial" panose="020B0604020202020204" pitchFamily="34" charset="0"/>
              <a:cs typeface="Arial" panose="020B0604020202020204" pitchFamily="34" charset="0"/>
            </a:endParaRPr>
          </a:p>
        </p:txBody>
      </p:sp>
      <p:sp>
        <p:nvSpPr>
          <p:cNvPr id="2" name="Tijdelijke aanduiding voor voettekst 1"/>
          <p:cNvSpPr>
            <a:spLocks noGrp="1"/>
          </p:cNvSpPr>
          <p:nvPr>
            <p:ph type="ftr" sz="quarter" idx="11"/>
          </p:nvPr>
        </p:nvSpPr>
        <p:spPr>
          <a:xfrm>
            <a:off x="440268" y="6482293"/>
            <a:ext cx="4114800" cy="365125"/>
          </a:xfrm>
        </p:spPr>
        <p:txBody>
          <a:bodyPr/>
          <a:lstStyle/>
          <a:p>
            <a:r>
              <a:rPr lang="nl-NL"/>
              <a:t>15 augustus 2018 Anthonie D.P van Peursen</a:t>
            </a:r>
            <a:endParaRPr lang="fr-FR" dirty="0"/>
          </a:p>
        </p:txBody>
      </p:sp>
    </p:spTree>
    <p:extLst>
      <p:ext uri="{BB962C8B-B14F-4D97-AF65-F5344CB8AC3E}">
        <p14:creationId xmlns:p14="http://schemas.microsoft.com/office/powerpoint/2010/main" val="72139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a:xfrm>
            <a:off x="3667108" y="6356351"/>
            <a:ext cx="3876692" cy="365125"/>
          </a:xfrm>
        </p:spPr>
        <p:txBody>
          <a:bodyPr/>
          <a:lstStyle/>
          <a:p>
            <a:r>
              <a:rPr lang="nl-NL"/>
              <a:t>15 augustus 2018 Anthonie D.P van Peursen</a:t>
            </a:r>
            <a:endParaRPr lang="nl-NL" dirty="0"/>
          </a:p>
        </p:txBody>
      </p:sp>
      <p:sp>
        <p:nvSpPr>
          <p:cNvPr id="2" name="Titel 1"/>
          <p:cNvSpPr>
            <a:spLocks noGrp="1"/>
          </p:cNvSpPr>
          <p:nvPr>
            <p:ph type="title" idx="4294967295"/>
          </p:nvPr>
        </p:nvSpPr>
        <p:spPr>
          <a:xfrm>
            <a:off x="1524000" y="273050"/>
            <a:ext cx="9001156" cy="1162050"/>
          </a:xfrm>
        </p:spPr>
        <p:txBody>
          <a:bodyPr>
            <a:normAutofit/>
          </a:bodyPr>
          <a:lstStyle/>
          <a:p>
            <a:r>
              <a:rPr lang="nl-NL" sz="3600" b="1" dirty="0" err="1">
                <a:solidFill>
                  <a:srgbClr val="FF0000"/>
                </a:solidFill>
              </a:rPr>
              <a:t>Bivalvia</a:t>
            </a:r>
            <a:r>
              <a:rPr lang="nl-NL" sz="3600" dirty="0">
                <a:solidFill>
                  <a:srgbClr val="FF0000"/>
                </a:solidFill>
              </a:rPr>
              <a:t> </a:t>
            </a:r>
            <a:r>
              <a:rPr lang="nl-NL" sz="3600" dirty="0" err="1"/>
              <a:t>tweekleppigen</a:t>
            </a:r>
            <a:endParaRPr lang="nl-NL" sz="3600" dirty="0"/>
          </a:p>
        </p:txBody>
      </p:sp>
      <p:pic>
        <p:nvPicPr>
          <p:cNvPr id="9" name="Tijdelijke aanduiding voor inhoud 8" descr="http://users.swing.be/sw216502/g-08.jpg"/>
          <p:cNvPicPr>
            <a:picLocks noGrp="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6381753" y="3286125"/>
            <a:ext cx="3902075" cy="2925763"/>
          </a:xfrm>
          <a:prstGeom prst="rect">
            <a:avLst/>
          </a:prstGeom>
          <a:noFill/>
          <a:ln w="9525">
            <a:noFill/>
            <a:miter lim="800000"/>
            <a:headEnd/>
            <a:tailEnd/>
          </a:ln>
        </p:spPr>
      </p:pic>
      <p:pic>
        <p:nvPicPr>
          <p:cNvPr id="10" name="Afbeelding 9" descr="http://users.swing.be/sw216502/g-0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5934" y="1071546"/>
            <a:ext cx="3429024" cy="1928826"/>
          </a:xfrm>
          <a:prstGeom prst="rect">
            <a:avLst/>
          </a:prstGeom>
          <a:noFill/>
          <a:ln w="9525">
            <a:noFill/>
            <a:miter lim="800000"/>
            <a:headEnd/>
            <a:tailEnd/>
          </a:ln>
        </p:spPr>
      </p:pic>
      <p:pic>
        <p:nvPicPr>
          <p:cNvPr id="2050" name="Picture 2" descr="D:\Anthonie\Documents\presentatie 6 X 2009\Pecten_jacobaeu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95472" y="2643182"/>
            <a:ext cx="3435454" cy="3000396"/>
          </a:xfrm>
          <a:prstGeom prst="rect">
            <a:avLst/>
          </a:prstGeom>
          <a:noFill/>
        </p:spPr>
      </p:pic>
    </p:spTree>
    <p:extLst>
      <p:ext uri="{BB962C8B-B14F-4D97-AF65-F5344CB8AC3E}">
        <p14:creationId xmlns:p14="http://schemas.microsoft.com/office/powerpoint/2010/main" val="39945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1981200" y="274638"/>
            <a:ext cx="8229600" cy="1368412"/>
          </a:xfrm>
        </p:spPr>
        <p:txBody>
          <a:bodyPr>
            <a:normAutofit fontScale="90000"/>
          </a:bodyPr>
          <a:lstStyle/>
          <a:p>
            <a:r>
              <a:rPr lang="nl-NL" sz="4000" dirty="0"/>
              <a:t>klein (zoetwater)                    groot  (zee)</a:t>
            </a:r>
            <a:br>
              <a:rPr lang="nl-NL" sz="4000" dirty="0"/>
            </a:br>
            <a:r>
              <a:rPr lang="nl-NL" sz="2700" dirty="0" err="1">
                <a:latin typeface="Arial" panose="020B0604020202020204" pitchFamily="34" charset="0"/>
                <a:cs typeface="Arial" panose="020B0604020202020204" pitchFamily="34" charset="0"/>
              </a:rPr>
              <a:t>Pisidium</a:t>
            </a:r>
            <a:r>
              <a:rPr lang="nl-NL" sz="2700" dirty="0">
                <a:latin typeface="Arial" panose="020B0604020202020204" pitchFamily="34" charset="0"/>
                <a:cs typeface="Arial" panose="020B0604020202020204" pitchFamily="34" charset="0"/>
              </a:rPr>
              <a:t> </a:t>
            </a:r>
            <a:r>
              <a:rPr lang="nl-NL" sz="2700" dirty="0" err="1">
                <a:latin typeface="Arial" panose="020B0604020202020204" pitchFamily="34" charset="0"/>
                <a:cs typeface="Arial" panose="020B0604020202020204" pitchFamily="34" charset="0"/>
              </a:rPr>
              <a:t>personatum</a:t>
            </a:r>
            <a:r>
              <a:rPr lang="nl-NL" sz="2700" dirty="0">
                <a:latin typeface="Arial" panose="020B0604020202020204" pitchFamily="34" charset="0"/>
                <a:cs typeface="Arial" panose="020B0604020202020204" pitchFamily="34" charset="0"/>
              </a:rPr>
              <a:t>                           </a:t>
            </a:r>
            <a:r>
              <a:rPr lang="nl-NL" sz="2700" i="1" dirty="0" err="1">
                <a:latin typeface="Arial" panose="020B0604020202020204" pitchFamily="34" charset="0"/>
                <a:cs typeface="Arial" panose="020B0604020202020204" pitchFamily="34" charset="0"/>
              </a:rPr>
              <a:t>Tridacna</a:t>
            </a:r>
            <a:r>
              <a:rPr lang="nl-NL" sz="2700" i="1" dirty="0">
                <a:latin typeface="Arial" panose="020B0604020202020204" pitchFamily="34" charset="0"/>
                <a:cs typeface="Arial" panose="020B0604020202020204" pitchFamily="34" charset="0"/>
              </a:rPr>
              <a:t> </a:t>
            </a:r>
            <a:r>
              <a:rPr lang="nl-NL" sz="2700" i="1" dirty="0" err="1">
                <a:latin typeface="Arial" panose="020B0604020202020204" pitchFamily="34" charset="0"/>
                <a:cs typeface="Arial" panose="020B0604020202020204" pitchFamily="34" charset="0"/>
              </a:rPr>
              <a:t>gigas</a:t>
            </a:r>
            <a:r>
              <a:rPr lang="nl-NL" sz="2700" i="1" dirty="0">
                <a:latin typeface="Arial" panose="020B0604020202020204" pitchFamily="34" charset="0"/>
                <a:cs typeface="Arial" panose="020B0604020202020204" pitchFamily="34" charset="0"/>
              </a:rPr>
              <a:t> </a:t>
            </a:r>
            <a:br>
              <a:rPr lang="nl-NL" sz="2700" i="1" dirty="0">
                <a:latin typeface="Arial" panose="020B0604020202020204" pitchFamily="34" charset="0"/>
                <a:cs typeface="Arial" panose="020B0604020202020204" pitchFamily="34" charset="0"/>
              </a:rPr>
            </a:br>
            <a:r>
              <a:rPr lang="nl-NL" sz="2700" dirty="0">
                <a:latin typeface="Arial" panose="020B0604020202020204" pitchFamily="34" charset="0"/>
                <a:cs typeface="Arial" panose="020B0604020202020204" pitchFamily="34" charset="0"/>
              </a:rPr>
              <a:t>          3mm                                           </a:t>
            </a:r>
            <a:r>
              <a:rPr lang="nl-NL" sz="2700" i="1" dirty="0">
                <a:latin typeface="Arial" panose="020B0604020202020204" pitchFamily="34" charset="0"/>
                <a:cs typeface="Arial" panose="020B0604020202020204" pitchFamily="34" charset="0"/>
              </a:rPr>
              <a:t>tot 1200 mm</a:t>
            </a:r>
          </a:p>
        </p:txBody>
      </p:sp>
      <p:pic>
        <p:nvPicPr>
          <p:cNvPr id="10" name="Tijdelijke aanduiding voor inhoud 9" descr="Pisidium personatum 3mm.jp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385720" y="2500307"/>
            <a:ext cx="3301044" cy="2786081"/>
          </a:xfrm>
        </p:spPr>
      </p:pic>
      <p:pic>
        <p:nvPicPr>
          <p:cNvPr id="9" name="Tijdelijke aanduiding voor inhoud 8" descr="LEI-054.jpg"/>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1831568"/>
            <a:ext cx="4038600" cy="4063226"/>
          </a:xfrm>
        </p:spPr>
      </p:pic>
      <p:sp>
        <p:nvSpPr>
          <p:cNvPr id="4" name="Tijdelijke aanduiding voor voettekst 3"/>
          <p:cNvSpPr>
            <a:spLocks noGrp="1"/>
          </p:cNvSpPr>
          <p:nvPr>
            <p:ph type="ftr" sz="quarter" idx="11"/>
          </p:nvPr>
        </p:nvSpPr>
        <p:spPr>
          <a:xfrm>
            <a:off x="3452794" y="6356351"/>
            <a:ext cx="4091006" cy="365125"/>
          </a:xfrm>
        </p:spPr>
        <p:txBody>
          <a:bodyPr/>
          <a:lstStyle/>
          <a:p>
            <a:r>
              <a:rPr lang="nl-NL"/>
              <a:t>15 augustus 2018 Anthonie D.P van Peursen</a:t>
            </a:r>
            <a:endParaRPr lang="nl-NL" dirty="0"/>
          </a:p>
        </p:txBody>
      </p:sp>
    </p:spTree>
    <p:extLst>
      <p:ext uri="{BB962C8B-B14F-4D97-AF65-F5344CB8AC3E}">
        <p14:creationId xmlns:p14="http://schemas.microsoft.com/office/powerpoint/2010/main" val="196047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Titel 6"/>
          <p:cNvSpPr>
            <a:spLocks noGrp="1"/>
          </p:cNvSpPr>
          <p:nvPr>
            <p:ph type="title"/>
          </p:nvPr>
        </p:nvSpPr>
        <p:spPr>
          <a:xfrm>
            <a:off x="1981200" y="548680"/>
            <a:ext cx="8229600" cy="868346"/>
          </a:xfrm>
        </p:spPr>
        <p:txBody>
          <a:bodyPr>
            <a:noAutofit/>
          </a:bodyPr>
          <a:lstStyle/>
          <a:p>
            <a:r>
              <a:rPr lang="nl-NL" sz="3600" b="1" dirty="0" err="1">
                <a:solidFill>
                  <a:schemeClr val="accent6">
                    <a:lumMod val="75000"/>
                  </a:schemeClr>
                </a:solidFill>
              </a:rPr>
              <a:t>Scaphopoda</a:t>
            </a:r>
            <a:r>
              <a:rPr lang="nl-NL" sz="3600" dirty="0">
                <a:solidFill>
                  <a:schemeClr val="accent6">
                    <a:lumMod val="75000"/>
                  </a:schemeClr>
                </a:solidFill>
              </a:rPr>
              <a:t> </a:t>
            </a:r>
            <a:r>
              <a:rPr lang="nl-NL" sz="3600" dirty="0"/>
              <a:t>tandschelpen/stoottanden</a:t>
            </a:r>
            <a:br>
              <a:rPr lang="nl-NL" sz="3600" dirty="0"/>
            </a:br>
            <a:r>
              <a:rPr lang="nl-NL" sz="3600" dirty="0"/>
              <a:t>In de Noordzee komen twee soorten voor</a:t>
            </a:r>
            <a:r>
              <a:rPr lang="nl-NL" sz="3600" i="1" dirty="0"/>
              <a:t>.</a:t>
            </a:r>
            <a:endParaRPr lang="nl-NL" sz="3600" dirty="0"/>
          </a:p>
        </p:txBody>
      </p:sp>
      <p:sp>
        <p:nvSpPr>
          <p:cNvPr id="8" name="Tijdelijke aanduiding voor tekst 7"/>
          <p:cNvSpPr>
            <a:spLocks noGrp="1"/>
          </p:cNvSpPr>
          <p:nvPr>
            <p:ph type="body" idx="1"/>
          </p:nvPr>
        </p:nvSpPr>
        <p:spPr>
          <a:xfrm>
            <a:off x="2090514" y="1641161"/>
            <a:ext cx="4040188" cy="1497018"/>
          </a:xfrm>
        </p:spPr>
        <p:txBody>
          <a:bodyPr>
            <a:noAutofit/>
          </a:bodyPr>
          <a:lstStyle/>
          <a:p>
            <a:endParaRPr lang="nl-NL" sz="3200" b="0" i="1" dirty="0"/>
          </a:p>
          <a:p>
            <a:r>
              <a:rPr lang="nl-NL" sz="2800" b="0" i="1" dirty="0" err="1">
                <a:latin typeface="Arial" panose="020B0604020202020204" pitchFamily="34" charset="0"/>
                <a:cs typeface="Arial" panose="020B0604020202020204" pitchFamily="34" charset="0"/>
              </a:rPr>
              <a:t>Dentalium</a:t>
            </a:r>
            <a:r>
              <a:rPr lang="nl-NL" sz="2800" b="0" i="1" dirty="0">
                <a:latin typeface="Arial" panose="020B0604020202020204" pitchFamily="34" charset="0"/>
                <a:cs typeface="Arial" panose="020B0604020202020204" pitchFamily="34" charset="0"/>
              </a:rPr>
              <a:t> </a:t>
            </a:r>
            <a:r>
              <a:rPr lang="nl-NL" sz="2800" b="0" i="1" dirty="0" err="1">
                <a:latin typeface="Arial" panose="020B0604020202020204" pitchFamily="34" charset="0"/>
                <a:cs typeface="Arial" panose="020B0604020202020204" pitchFamily="34" charset="0"/>
              </a:rPr>
              <a:t>entalis</a:t>
            </a:r>
            <a:r>
              <a:rPr lang="nl-NL" sz="2800" b="0" i="1" dirty="0">
                <a:latin typeface="Arial" panose="020B0604020202020204" pitchFamily="34" charset="0"/>
                <a:cs typeface="Arial" panose="020B0604020202020204" pitchFamily="34" charset="0"/>
              </a:rPr>
              <a:t> </a:t>
            </a:r>
            <a:r>
              <a:rPr lang="nl-NL" sz="2800" b="0" dirty="0">
                <a:latin typeface="Arial" panose="020B0604020202020204" pitchFamily="34" charset="0"/>
                <a:cs typeface="Arial" panose="020B0604020202020204" pitchFamily="34" charset="0"/>
              </a:rPr>
              <a:t>Linnaeus 1758 </a:t>
            </a:r>
          </a:p>
          <a:p>
            <a:r>
              <a:rPr lang="nl-NL" sz="2800" b="0" dirty="0">
                <a:latin typeface="Arial" panose="020B0604020202020204" pitchFamily="34" charset="0"/>
                <a:cs typeface="Arial" panose="020B0604020202020204" pitchFamily="34" charset="0"/>
              </a:rPr>
              <a:t>gladde olifantstand</a:t>
            </a:r>
          </a:p>
        </p:txBody>
      </p:sp>
      <p:pic>
        <p:nvPicPr>
          <p:cNvPr id="12" name="Tijdelijke aanduiding voor inhoud 11" descr="untitled.bmp"/>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981200" y="3483003"/>
            <a:ext cx="4040188" cy="2686725"/>
          </a:xfrm>
        </p:spPr>
      </p:pic>
      <p:sp>
        <p:nvSpPr>
          <p:cNvPr id="10" name="Tijdelijke aanduiding voor tekst 9"/>
          <p:cNvSpPr>
            <a:spLocks noGrp="1"/>
          </p:cNvSpPr>
          <p:nvPr>
            <p:ph type="body" sz="quarter" idx="3"/>
          </p:nvPr>
        </p:nvSpPr>
        <p:spPr>
          <a:xfrm>
            <a:off x="6250526" y="1215213"/>
            <a:ext cx="4572000" cy="1997084"/>
          </a:xfrm>
        </p:spPr>
        <p:txBody>
          <a:bodyPr>
            <a:noAutofit/>
          </a:bodyPr>
          <a:lstStyle/>
          <a:p>
            <a:r>
              <a:rPr lang="nl-NL" sz="2800" b="0" i="1" dirty="0" err="1">
                <a:latin typeface="Arial" panose="020B0604020202020204" pitchFamily="34" charset="0"/>
                <a:cs typeface="Arial" panose="020B0604020202020204" pitchFamily="34" charset="0"/>
              </a:rPr>
              <a:t>Dentalium</a:t>
            </a:r>
            <a:r>
              <a:rPr lang="nl-NL" sz="2800" b="0" i="1" dirty="0">
                <a:latin typeface="Arial" panose="020B0604020202020204" pitchFamily="34" charset="0"/>
                <a:cs typeface="Arial" panose="020B0604020202020204" pitchFamily="34" charset="0"/>
              </a:rPr>
              <a:t> </a:t>
            </a:r>
            <a:r>
              <a:rPr lang="nl-NL" sz="2800" b="0" i="1" dirty="0" err="1">
                <a:latin typeface="Arial" panose="020B0604020202020204" pitchFamily="34" charset="0"/>
                <a:cs typeface="Arial" panose="020B0604020202020204" pitchFamily="34" charset="0"/>
              </a:rPr>
              <a:t>vulgare</a:t>
            </a:r>
            <a:r>
              <a:rPr lang="nl-NL" sz="2800" b="0" i="1" dirty="0">
                <a:latin typeface="Arial" panose="020B0604020202020204" pitchFamily="34" charset="0"/>
                <a:cs typeface="Arial" panose="020B0604020202020204" pitchFamily="34" charset="0"/>
              </a:rPr>
              <a:t> </a:t>
            </a:r>
            <a:endParaRPr lang="nl-NL" sz="2800" i="1" dirty="0">
              <a:latin typeface="Arial" panose="020B0604020202020204" pitchFamily="34" charset="0"/>
              <a:cs typeface="Arial" panose="020B0604020202020204" pitchFamily="34" charset="0"/>
            </a:endParaRPr>
          </a:p>
          <a:p>
            <a:r>
              <a:rPr lang="nl-NL" sz="2800" b="0" dirty="0">
                <a:latin typeface="Arial" panose="020B0604020202020204" pitchFamily="34" charset="0"/>
                <a:cs typeface="Arial" panose="020B0604020202020204" pitchFamily="34" charset="0"/>
              </a:rPr>
              <a:t>(Da </a:t>
            </a:r>
            <a:r>
              <a:rPr lang="nl-NL" sz="2800" b="0" dirty="0" err="1">
                <a:latin typeface="Arial" panose="020B0604020202020204" pitchFamily="34" charset="0"/>
                <a:cs typeface="Arial" panose="020B0604020202020204" pitchFamily="34" charset="0"/>
              </a:rPr>
              <a:t>Costa</a:t>
            </a:r>
            <a:r>
              <a:rPr lang="nl-NL" sz="2800" b="0" dirty="0">
                <a:latin typeface="Arial" panose="020B0604020202020204" pitchFamily="34" charset="0"/>
                <a:cs typeface="Arial" panose="020B0604020202020204" pitchFamily="34" charset="0"/>
              </a:rPr>
              <a:t>, 1778)</a:t>
            </a:r>
          </a:p>
          <a:p>
            <a:r>
              <a:rPr lang="nl-NL" sz="3200" b="0" dirty="0"/>
              <a:t>zwakgeribde olifantstand</a:t>
            </a:r>
          </a:p>
        </p:txBody>
      </p:sp>
      <p:pic>
        <p:nvPicPr>
          <p:cNvPr id="14" name="Tijdelijke aanduiding voor inhoud 13" descr="Dentalium%20vulgare.jpg"/>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361113" y="3481602"/>
            <a:ext cx="4041775" cy="2781437"/>
          </a:xfrm>
        </p:spPr>
      </p:pic>
      <p:sp>
        <p:nvSpPr>
          <p:cNvPr id="5" name="Tijdelijke aanduiding voor voettekst 4"/>
          <p:cNvSpPr>
            <a:spLocks noGrp="1"/>
          </p:cNvSpPr>
          <p:nvPr>
            <p:ph type="ftr" sz="quarter" idx="11"/>
          </p:nvPr>
        </p:nvSpPr>
        <p:spPr>
          <a:xfrm>
            <a:off x="3309918" y="6356351"/>
            <a:ext cx="4233882" cy="365125"/>
          </a:xfrm>
        </p:spPr>
        <p:txBody>
          <a:bodyPr/>
          <a:lstStyle/>
          <a:p>
            <a:r>
              <a:rPr lang="nl-NL"/>
              <a:t>15 augustus 2018 Anthonie D.P van Peursen</a:t>
            </a:r>
            <a:endParaRPr lang="nl-NL" dirty="0"/>
          </a:p>
        </p:txBody>
      </p:sp>
    </p:spTree>
    <p:extLst>
      <p:ext uri="{BB962C8B-B14F-4D97-AF65-F5344CB8AC3E}">
        <p14:creationId xmlns:p14="http://schemas.microsoft.com/office/powerpoint/2010/main" val="79524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a:xfrm>
            <a:off x="3524232" y="6356351"/>
            <a:ext cx="4019568" cy="365125"/>
          </a:xfrm>
        </p:spPr>
        <p:txBody>
          <a:bodyPr/>
          <a:lstStyle/>
          <a:p>
            <a:r>
              <a:rPr lang="nl-NL"/>
              <a:t>15 augustus 2018 Anthonie D.P van Peursen</a:t>
            </a:r>
            <a:endParaRPr lang="nl-NL" dirty="0"/>
          </a:p>
        </p:txBody>
      </p:sp>
      <p:sp>
        <p:nvSpPr>
          <p:cNvPr id="2" name="Titel 1"/>
          <p:cNvSpPr>
            <a:spLocks noGrp="1"/>
          </p:cNvSpPr>
          <p:nvPr>
            <p:ph type="title" idx="4294967295"/>
          </p:nvPr>
        </p:nvSpPr>
        <p:spPr>
          <a:xfrm>
            <a:off x="1524000" y="273050"/>
            <a:ext cx="5857884" cy="1162050"/>
          </a:xfrm>
        </p:spPr>
        <p:txBody>
          <a:bodyPr>
            <a:noAutofit/>
          </a:bodyPr>
          <a:lstStyle/>
          <a:p>
            <a:pPr algn="l"/>
            <a:r>
              <a:rPr lang="nl-NL" sz="3600" b="1" dirty="0" err="1">
                <a:solidFill>
                  <a:schemeClr val="accent1">
                    <a:lumMod val="50000"/>
                  </a:schemeClr>
                </a:solidFill>
              </a:rPr>
              <a:t>Cephalopda</a:t>
            </a:r>
            <a:r>
              <a:rPr lang="nl-NL" sz="3600" dirty="0">
                <a:solidFill>
                  <a:schemeClr val="accent1">
                    <a:lumMod val="50000"/>
                  </a:schemeClr>
                </a:solidFill>
              </a:rPr>
              <a:t> </a:t>
            </a:r>
            <a:r>
              <a:rPr lang="nl-NL" sz="3600" dirty="0"/>
              <a:t> inktvissen</a:t>
            </a:r>
          </a:p>
        </p:txBody>
      </p:sp>
      <p:pic>
        <p:nvPicPr>
          <p:cNvPr id="9" name="Tijdelijke aanduiding voor inhoud 8" descr="charles_cephalopoda.gif"/>
          <p:cNvPicPr>
            <a:picLocks noGrp="1" noChangeAspect="1"/>
          </p:cNvPicPr>
          <p:nvPr>
            <p:ph idx="4294967295"/>
          </p:nvPr>
        </p:nvPicPr>
        <p:blipFill>
          <a:blip r:embed="rId3" cstate="print"/>
          <a:stretch>
            <a:fillRect/>
          </a:stretch>
        </p:blipFill>
        <p:spPr>
          <a:xfrm>
            <a:off x="124765" y="1377163"/>
            <a:ext cx="3600450" cy="2247900"/>
          </a:xfrm>
        </p:spPr>
      </p:pic>
      <p:pic>
        <p:nvPicPr>
          <p:cNvPr id="2050" name="Picture 2" descr="D:\Anthonie\Documents\presentatie 6 X 2009\141_image_mai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9243" y="3967146"/>
            <a:ext cx="4298433" cy="2214578"/>
          </a:xfrm>
          <a:prstGeom prst="rect">
            <a:avLst/>
          </a:prstGeom>
          <a:noFill/>
        </p:spPr>
      </p:pic>
      <p:pic>
        <p:nvPicPr>
          <p:cNvPr id="2051" name="Picture 3" descr="D:\Anthonie\Documents\presentatie 6 X 2009\vulcanoctopu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6932" y="1251869"/>
            <a:ext cx="2543180" cy="2373194"/>
          </a:xfrm>
          <a:prstGeom prst="rect">
            <a:avLst/>
          </a:prstGeom>
          <a:noFill/>
        </p:spPr>
      </p:pic>
      <p:pic>
        <p:nvPicPr>
          <p:cNvPr id="2052" name="Picture 4" descr="D:\Anthonie\Documents\presentatie 6 X 2009\ng_nautilus_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1619" y="3967146"/>
            <a:ext cx="2686742" cy="2571767"/>
          </a:xfrm>
          <a:prstGeom prst="rect">
            <a:avLst/>
          </a:prstGeom>
          <a:noFill/>
        </p:spPr>
      </p:pic>
      <p:pic>
        <p:nvPicPr>
          <p:cNvPr id="11" name="Tijdelijke aanduiding voor inhoud 7" descr="raja-ampat-hapalochlaena-maculosa 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60058" y="531641"/>
            <a:ext cx="2825277" cy="2275059"/>
          </a:xfrm>
          <a:prstGeom prst="rect">
            <a:avLst/>
          </a:prstGeom>
        </p:spPr>
      </p:pic>
      <p:pic>
        <p:nvPicPr>
          <p:cNvPr id="12" name="Picture 2" descr="D:\Anthonie\Documents\presentatie 6 X 2009\Hapalochlaena_maculosa.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60058" y="3215878"/>
            <a:ext cx="2945972" cy="2209480"/>
          </a:xfrm>
          <a:prstGeom prst="rect">
            <a:avLst/>
          </a:prstGeom>
          <a:noFill/>
        </p:spPr>
      </p:pic>
      <p:sp>
        <p:nvSpPr>
          <p:cNvPr id="3" name="Rechthoek 2"/>
          <p:cNvSpPr/>
          <p:nvPr/>
        </p:nvSpPr>
        <p:spPr>
          <a:xfrm>
            <a:off x="8992959" y="5649870"/>
            <a:ext cx="2592376" cy="369332"/>
          </a:xfrm>
          <a:prstGeom prst="rect">
            <a:avLst/>
          </a:prstGeom>
        </p:spPr>
        <p:txBody>
          <a:bodyPr wrap="none">
            <a:spAutoFit/>
          </a:bodyPr>
          <a:lstStyle/>
          <a:p>
            <a:r>
              <a:rPr lang="nl-NL" i="1" dirty="0" err="1"/>
              <a:t>Hapalochlaena</a:t>
            </a:r>
            <a:r>
              <a:rPr lang="nl-NL" i="1" dirty="0"/>
              <a:t> maculosa </a:t>
            </a:r>
            <a:endParaRPr lang="nl-NL" dirty="0"/>
          </a:p>
        </p:txBody>
      </p:sp>
    </p:spTree>
    <p:extLst>
      <p:ext uri="{BB962C8B-B14F-4D97-AF65-F5344CB8AC3E}">
        <p14:creationId xmlns:p14="http://schemas.microsoft.com/office/powerpoint/2010/main" val="106356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5362" name="Tijdelijke aanduiding voor voettekst 5"/>
          <p:cNvSpPr>
            <a:spLocks noGrp="1"/>
          </p:cNvSpPr>
          <p:nvPr>
            <p:ph type="ftr" sz="quarter" idx="11"/>
          </p:nvPr>
        </p:nvSpPr>
        <p:spPr>
          <a:xfrm>
            <a:off x="3595670" y="6356351"/>
            <a:ext cx="3948130" cy="365125"/>
          </a:xfrm>
          <a:noFill/>
        </p:spPr>
        <p:txBody>
          <a:bodyPr/>
          <a:lstStyle/>
          <a:p>
            <a:r>
              <a:rPr lang="nl-NL"/>
              <a:t>15 augustus 2018 Anthonie D.P van Peursen</a:t>
            </a:r>
            <a:endParaRPr lang="nl-NL" dirty="0"/>
          </a:p>
        </p:txBody>
      </p:sp>
      <p:sp>
        <p:nvSpPr>
          <p:cNvPr id="52226" name="Rectangle 2"/>
          <p:cNvSpPr>
            <a:spLocks noGrp="1" noChangeArrowheads="1"/>
          </p:cNvSpPr>
          <p:nvPr>
            <p:ph type="title"/>
          </p:nvPr>
        </p:nvSpPr>
        <p:spPr>
          <a:xfrm>
            <a:off x="1868864" y="618916"/>
            <a:ext cx="6858000" cy="1143000"/>
          </a:xfrm>
        </p:spPr>
        <p:txBody>
          <a:bodyPr/>
          <a:lstStyle/>
          <a:p>
            <a:pPr eaLnBrk="1" hangingPunct="1">
              <a:defRPr/>
            </a:pPr>
            <a:r>
              <a:rPr lang="nl-NL" altLang="nl-NL" sz="2400" dirty="0"/>
              <a:t> </a:t>
            </a:r>
          </a:p>
        </p:txBody>
      </p:sp>
      <p:sp>
        <p:nvSpPr>
          <p:cNvPr id="15365" name="Text Box 3"/>
          <p:cNvSpPr txBox="1">
            <a:spLocks noChangeArrowheads="1"/>
          </p:cNvSpPr>
          <p:nvPr/>
        </p:nvSpPr>
        <p:spPr bwMode="auto">
          <a:xfrm>
            <a:off x="2379133" y="2990433"/>
            <a:ext cx="7239000" cy="2800767"/>
          </a:xfrm>
          <a:prstGeom prst="rect">
            <a:avLst/>
          </a:prstGeom>
          <a:noFill/>
          <a:ln w="12700" cap="sq">
            <a:noFill/>
            <a:miter lim="800000"/>
            <a:headEnd/>
            <a:tailEnd/>
          </a:ln>
        </p:spPr>
        <p:txBody>
          <a:bodyPr anchor="ctr">
            <a:spAutoFit/>
          </a:bodyPr>
          <a:lstStyle/>
          <a:p>
            <a:pPr eaLnBrk="0" hangingPunct="0"/>
            <a:endParaRPr kumimoji="1" lang="nl-NL" altLang="nl-NL" sz="2000"/>
          </a:p>
          <a:p>
            <a:pPr eaLnBrk="0" hangingPunct="0">
              <a:spcBef>
                <a:spcPct val="50000"/>
              </a:spcBef>
            </a:pPr>
            <a:endParaRPr lang="nl-NL" altLang="nl-NL" sz="4000"/>
          </a:p>
          <a:p>
            <a:pPr eaLnBrk="0" hangingPunct="0">
              <a:spcBef>
                <a:spcPct val="50000"/>
              </a:spcBef>
            </a:pPr>
            <a:endParaRPr lang="nl-NL" altLang="nl-NL" sz="4000"/>
          </a:p>
          <a:p>
            <a:pPr eaLnBrk="0" hangingPunct="0">
              <a:spcBef>
                <a:spcPct val="50000"/>
              </a:spcBef>
            </a:pPr>
            <a:endParaRPr lang="nl-NL" altLang="nl-NL" sz="2400"/>
          </a:p>
        </p:txBody>
      </p:sp>
      <p:sp>
        <p:nvSpPr>
          <p:cNvPr id="52228" name="Rectangle 4"/>
          <p:cNvSpPr>
            <a:spLocks noGrp="1" noChangeArrowheads="1"/>
          </p:cNvSpPr>
          <p:nvPr>
            <p:ph type="body" idx="1"/>
          </p:nvPr>
        </p:nvSpPr>
        <p:spPr>
          <a:xfrm>
            <a:off x="147145" y="2057400"/>
            <a:ext cx="7396655" cy="3733800"/>
          </a:xfrm>
          <a:noFill/>
        </p:spPr>
        <p:txBody>
          <a:bodyPr vert="horz" lIns="92075" tIns="45720" rIns="92075" bIns="45720" rtlCol="0">
            <a:normAutofit/>
          </a:bodyPr>
          <a:lstStyle/>
          <a:p>
            <a:pPr eaLnBrk="1" hangingPunct="1">
              <a:lnSpc>
                <a:spcPct val="80000"/>
              </a:lnSpc>
              <a:buFont typeface="Wingdings" pitchFamily="2" charset="2"/>
              <a:buNone/>
            </a:pPr>
            <a:r>
              <a:rPr lang="nl-NL" altLang="nl-NL" dirty="0"/>
              <a:t>	</a:t>
            </a:r>
            <a:r>
              <a:rPr lang="nl-NL" altLang="nl-NL" dirty="0">
                <a:latin typeface="Arial" panose="020B0604020202020204" pitchFamily="34" charset="0"/>
                <a:cs typeface="Arial" panose="020B0604020202020204" pitchFamily="34" charset="0"/>
              </a:rPr>
              <a:t>- zee:			100 – 150</a:t>
            </a:r>
          </a:p>
          <a:p>
            <a:pPr eaLnBrk="1" hangingPunct="1">
              <a:lnSpc>
                <a:spcPct val="80000"/>
              </a:lnSpc>
              <a:buFont typeface="Wingdings" pitchFamily="2" charset="2"/>
              <a:buNone/>
            </a:pPr>
            <a:endParaRPr lang="nl-NL" altLang="nl-NL" dirty="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r>
              <a:rPr lang="nl-NL" altLang="nl-NL" dirty="0">
                <a:latin typeface="Arial" panose="020B0604020202020204" pitchFamily="34" charset="0"/>
                <a:cs typeface="Arial" panose="020B0604020202020204" pitchFamily="34" charset="0"/>
              </a:rPr>
              <a:t>	- zoet en brakwater	  70 –  90</a:t>
            </a:r>
          </a:p>
          <a:p>
            <a:pPr eaLnBrk="1" hangingPunct="1">
              <a:lnSpc>
                <a:spcPct val="80000"/>
              </a:lnSpc>
              <a:buFont typeface="Wingdings" pitchFamily="2" charset="2"/>
              <a:buNone/>
            </a:pPr>
            <a:endParaRPr lang="nl-NL" altLang="nl-NL" dirty="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r>
              <a:rPr lang="nl-NL" altLang="nl-NL" dirty="0">
                <a:latin typeface="Arial" panose="020B0604020202020204" pitchFamily="34" charset="0"/>
                <a:cs typeface="Arial" panose="020B0604020202020204" pitchFamily="34" charset="0"/>
              </a:rPr>
              <a:t>	- land:			105 - 120</a:t>
            </a:r>
          </a:p>
          <a:p>
            <a:pPr eaLnBrk="1" hangingPunct="1">
              <a:lnSpc>
                <a:spcPct val="80000"/>
              </a:lnSpc>
              <a:buFont typeface="Wingdings" pitchFamily="2" charset="2"/>
              <a:buNone/>
            </a:pPr>
            <a:endParaRPr lang="nl-NL" altLang="nl-NL" dirty="0">
              <a:latin typeface="Arial" panose="020B0604020202020204" pitchFamily="34" charset="0"/>
              <a:cs typeface="Arial" panose="020B0604020202020204" pitchFamily="34" charset="0"/>
            </a:endParaRPr>
          </a:p>
          <a:p>
            <a:pPr eaLnBrk="1" hangingPunct="1">
              <a:lnSpc>
                <a:spcPct val="80000"/>
              </a:lnSpc>
              <a:buFont typeface="Wingdings" pitchFamily="2" charset="2"/>
              <a:buNone/>
            </a:pPr>
            <a:r>
              <a:rPr lang="nl-NL" altLang="nl-NL" dirty="0">
                <a:latin typeface="Arial" panose="020B0604020202020204" pitchFamily="34" charset="0"/>
                <a:cs typeface="Arial" panose="020B0604020202020204" pitchFamily="34" charset="0"/>
              </a:rPr>
              <a:t>	* kunnen er meer zijn  door ‘exoten’</a:t>
            </a:r>
          </a:p>
          <a:p>
            <a:pPr eaLnBrk="1" hangingPunct="1">
              <a:lnSpc>
                <a:spcPct val="80000"/>
              </a:lnSpc>
              <a:buFont typeface="Wingdings" pitchFamily="2" charset="2"/>
              <a:buNone/>
            </a:pPr>
            <a:r>
              <a:rPr lang="nl-NL" altLang="nl-NL" dirty="0">
                <a:latin typeface="Arial" panose="020B0604020202020204" pitchFamily="34" charset="0"/>
                <a:cs typeface="Arial" panose="020B0604020202020204" pitchFamily="34" charset="0"/>
              </a:rPr>
              <a:t>       maar er verdwijnen ook soorten</a:t>
            </a:r>
          </a:p>
        </p:txBody>
      </p:sp>
      <p:sp>
        <p:nvSpPr>
          <p:cNvPr id="52230" name="Rectangle 6"/>
          <p:cNvSpPr>
            <a:spLocks noChangeArrowheads="1"/>
          </p:cNvSpPr>
          <p:nvPr/>
        </p:nvSpPr>
        <p:spPr bwMode="auto">
          <a:xfrm>
            <a:off x="1981200" y="533400"/>
            <a:ext cx="7772400" cy="1143000"/>
          </a:xfrm>
          <a:prstGeom prst="rect">
            <a:avLst/>
          </a:prstGeom>
          <a:noFill/>
          <a:ln w="9525">
            <a:noFill/>
            <a:miter lim="800000"/>
            <a:headEnd/>
            <a:tailEnd/>
          </a:ln>
          <a:effectLst/>
        </p:spPr>
        <p:txBody>
          <a:bodyPr lIns="92075" tIns="46038" rIns="92075" bIns="46038" anchor="ctr"/>
          <a:lstStyle/>
          <a:p>
            <a:pPr algn="ctr">
              <a:defRPr/>
            </a:pPr>
            <a:r>
              <a:rPr lang="nl-NL" altLang="nl-NL" sz="4400" dirty="0">
                <a:latin typeface="+mj-lt"/>
              </a:rPr>
              <a:t> </a:t>
            </a:r>
            <a:r>
              <a:rPr lang="nl-NL" altLang="nl-NL" sz="3600" b="1" dirty="0">
                <a:solidFill>
                  <a:srgbClr val="0070C0"/>
                </a:solidFill>
                <a:effectLst>
                  <a:outerShdw blurRad="38100" dist="38100" dir="2700000" algn="tl">
                    <a:srgbClr val="000000">
                      <a:alpha val="43137"/>
                    </a:srgbClr>
                  </a:outerShdw>
                </a:effectLst>
                <a:latin typeface="+mj-lt"/>
              </a:rPr>
              <a:t>Aantallen * in Nederland</a:t>
            </a:r>
          </a:p>
        </p:txBody>
      </p:sp>
      <p:pic>
        <p:nvPicPr>
          <p:cNvPr id="15368" name="Picture 7" descr="&#10;NLkaartje.jpg                                                  0001BD11Macintosh HD                   ABA78158:"/>
          <p:cNvPicPr>
            <a:picLocks noChangeAspect="1" noChangeArrowheads="1"/>
          </p:cNvPicPr>
          <p:nvPr/>
        </p:nvPicPr>
        <p:blipFill>
          <a:blip r:embed="rId3" cstate="print"/>
          <a:srcRect/>
          <a:stretch>
            <a:fillRect/>
          </a:stretch>
        </p:blipFill>
        <p:spPr bwMode="auto">
          <a:xfrm>
            <a:off x="8279884" y="2057400"/>
            <a:ext cx="2947431" cy="3514949"/>
          </a:xfrm>
          <a:prstGeom prst="rect">
            <a:avLst/>
          </a:prstGeom>
          <a:noFill/>
          <a:ln w="9525">
            <a:noFill/>
            <a:miter lim="800000"/>
            <a:headEnd/>
            <a:tailEnd/>
          </a:ln>
        </p:spPr>
      </p:pic>
    </p:spTree>
    <p:extLst>
      <p:ext uri="{BB962C8B-B14F-4D97-AF65-F5344CB8AC3E}">
        <p14:creationId xmlns:p14="http://schemas.microsoft.com/office/powerpoint/2010/main" val="2348575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90550" y="0"/>
            <a:ext cx="11010900" cy="1143000"/>
          </a:xfrm>
        </p:spPr>
        <p:txBody>
          <a:bodyPr>
            <a:normAutofit/>
          </a:bodyPr>
          <a:lstStyle/>
          <a:p>
            <a:r>
              <a:rPr lang="nl-NL" sz="3600" b="1" dirty="0">
                <a:solidFill>
                  <a:schemeClr val="accent1">
                    <a:lumMod val="75000"/>
                  </a:schemeClr>
                </a:solidFill>
                <a:effectLst>
                  <a:outerShdw blurRad="38100" dist="38100" dir="2700000" algn="tl">
                    <a:srgbClr val="000000">
                      <a:alpha val="43137"/>
                    </a:srgbClr>
                  </a:outerShdw>
                </a:effectLst>
              </a:rPr>
              <a:t>Mariene Nederlandse soorten in hun natuurlijke omgeving</a:t>
            </a:r>
          </a:p>
        </p:txBody>
      </p:sp>
      <p:sp>
        <p:nvSpPr>
          <p:cNvPr id="11" name="Tijdelijke aanduiding voor tekst 10"/>
          <p:cNvSpPr>
            <a:spLocks noGrp="1"/>
          </p:cNvSpPr>
          <p:nvPr>
            <p:ph type="body" sz="half" idx="1"/>
          </p:nvPr>
        </p:nvSpPr>
        <p:spPr>
          <a:xfrm>
            <a:off x="392113" y="920700"/>
            <a:ext cx="4068310" cy="4375150"/>
          </a:xfrm>
        </p:spPr>
        <p:txBody>
          <a:bodyPr/>
          <a:lstStyle/>
          <a:p>
            <a:pPr marL="457200" lvl="1" indent="0">
              <a:buNone/>
            </a:pPr>
            <a:r>
              <a:rPr lang="nl-NL" i="1" dirty="0" err="1">
                <a:latin typeface="Arial" panose="020B0604020202020204" pitchFamily="34" charset="0"/>
                <a:cs typeface="Arial" panose="020B0604020202020204" pitchFamily="34" charset="0"/>
              </a:rPr>
              <a:t>Patella</a:t>
            </a:r>
            <a:r>
              <a:rPr lang="nl-NL" i="1" dirty="0">
                <a:latin typeface="Arial" panose="020B0604020202020204" pitchFamily="34" charset="0"/>
                <a:cs typeface="Arial" panose="020B0604020202020204" pitchFamily="34" charset="0"/>
              </a:rPr>
              <a:t> </a:t>
            </a:r>
            <a:r>
              <a:rPr lang="nl-NL" i="1" dirty="0" err="1">
                <a:latin typeface="Arial" panose="020B0604020202020204" pitchFamily="34" charset="0"/>
                <a:cs typeface="Arial" panose="020B0604020202020204" pitchFamily="34" charset="0"/>
              </a:rPr>
              <a:t>vulgata</a:t>
            </a:r>
            <a:r>
              <a:rPr lang="nl-NL" i="1"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op de </a:t>
            </a:r>
            <a:r>
              <a:rPr lang="nl-NL" dirty="0" err="1">
                <a:latin typeface="Arial" panose="020B0604020202020204" pitchFamily="34" charset="0"/>
                <a:cs typeface="Arial" panose="020B0604020202020204" pitchFamily="34" charset="0"/>
              </a:rPr>
              <a:t>Hondsbosse</a:t>
            </a:r>
            <a:r>
              <a:rPr lang="nl-NL" dirty="0">
                <a:latin typeface="Arial" panose="020B0604020202020204" pitchFamily="34" charset="0"/>
                <a:cs typeface="Arial" panose="020B0604020202020204" pitchFamily="34" charset="0"/>
              </a:rPr>
              <a:t> Zeewering</a:t>
            </a:r>
          </a:p>
        </p:txBody>
      </p:sp>
      <p:pic>
        <p:nvPicPr>
          <p:cNvPr id="4" name="Tijdelijke aanduiding voor onlineafbeelding 3"/>
          <p:cNvPicPr>
            <a:picLocks noGrp="1" noChangeAspect="1"/>
          </p:cNvPicPr>
          <p:nvPr>
            <p:ph type="clipArt" sz="half" idx="2"/>
          </p:nvPr>
        </p:nvPicPr>
        <p:blipFill>
          <a:blip r:embed="rId3" cstate="email">
            <a:extLst>
              <a:ext uri="{28A0092B-C50C-407E-A947-70E740481C1C}">
                <a14:useLocalDpi xmlns:a14="http://schemas.microsoft.com/office/drawing/2010/main"/>
              </a:ext>
            </a:extLst>
          </a:blip>
          <a:stretch>
            <a:fillRect/>
          </a:stretch>
        </p:blipFill>
        <p:spPr>
          <a:xfrm>
            <a:off x="7575960" y="1709688"/>
            <a:ext cx="4025966" cy="3019474"/>
          </a:xfrm>
        </p:spPr>
      </p:pic>
      <p:sp>
        <p:nvSpPr>
          <p:cNvPr id="5" name="Tijdelijke aanduiding voor voettekst 4"/>
          <p:cNvSpPr>
            <a:spLocks noGrp="1"/>
          </p:cNvSpPr>
          <p:nvPr>
            <p:ph type="ftr" sz="quarter" idx="11"/>
          </p:nvPr>
        </p:nvSpPr>
        <p:spPr/>
        <p:txBody>
          <a:bodyPr/>
          <a:lstStyle/>
          <a:p>
            <a:pPr>
              <a:defRPr/>
            </a:pPr>
            <a:r>
              <a:rPr lang="nl-NL"/>
              <a:t>15 augustus 2018 Anthonie D.P van Peursen</a:t>
            </a:r>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342" y="1781808"/>
            <a:ext cx="4213673" cy="3160254"/>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9018" y="5159694"/>
            <a:ext cx="1533421" cy="1321915"/>
          </a:xfrm>
          <a:prstGeom prst="rect">
            <a:avLst/>
          </a:prstGeom>
        </p:spPr>
      </p:pic>
      <p:sp>
        <p:nvSpPr>
          <p:cNvPr id="14" name="Rechthoek 13"/>
          <p:cNvSpPr/>
          <p:nvPr/>
        </p:nvSpPr>
        <p:spPr>
          <a:xfrm>
            <a:off x="7029450" y="741406"/>
            <a:ext cx="4572000" cy="2246769"/>
          </a:xfrm>
          <a:prstGeom prst="rect">
            <a:avLst/>
          </a:prstGeom>
        </p:spPr>
        <p:txBody>
          <a:bodyPr>
            <a:spAutoFit/>
          </a:bodyPr>
          <a:lstStyle/>
          <a:p>
            <a:pPr lvl="1"/>
            <a:r>
              <a:rPr lang="nl-NL" altLang="nl-NL" sz="2800" i="1" dirty="0" err="1">
                <a:latin typeface="Arial" panose="020B0604020202020204" pitchFamily="34" charset="0"/>
                <a:cs typeface="Arial" panose="020B0604020202020204" pitchFamily="34" charset="0"/>
              </a:rPr>
              <a:t>Littorina</a:t>
            </a:r>
            <a:r>
              <a:rPr lang="nl-NL" altLang="nl-NL" sz="2800" i="1" dirty="0">
                <a:latin typeface="Arial" panose="020B0604020202020204" pitchFamily="34" charset="0"/>
                <a:cs typeface="Arial" panose="020B0604020202020204" pitchFamily="34" charset="0"/>
              </a:rPr>
              <a:t> </a:t>
            </a:r>
            <a:r>
              <a:rPr lang="nl-NL" altLang="nl-NL" sz="2800" i="1" dirty="0" err="1">
                <a:latin typeface="Arial" panose="020B0604020202020204" pitchFamily="34" charset="0"/>
                <a:cs typeface="Arial" panose="020B0604020202020204" pitchFamily="34" charset="0"/>
              </a:rPr>
              <a:t>littorea</a:t>
            </a:r>
            <a:r>
              <a:rPr lang="nl-NL" altLang="nl-NL" sz="2800" i="1" dirty="0">
                <a:latin typeface="Arial" panose="020B0604020202020204" pitchFamily="34" charset="0"/>
                <a:cs typeface="Arial" panose="020B0604020202020204" pitchFamily="34" charset="0"/>
              </a:rPr>
              <a:t> op zeewering bij Den Helder</a:t>
            </a:r>
          </a:p>
          <a:p>
            <a:pPr lvl="1"/>
            <a:r>
              <a:rPr lang="nl-NL" altLang="nl-NL" sz="2800" i="1" dirty="0"/>
              <a:t>     </a:t>
            </a:r>
            <a:r>
              <a:rPr lang="nl-NL" altLang="nl-NL" sz="2800" dirty="0"/>
              <a:t/>
            </a:r>
            <a:br>
              <a:rPr lang="nl-NL" altLang="nl-NL" sz="2800" dirty="0"/>
            </a:br>
            <a:endParaRPr lang="nl-NL" sz="2800" dirty="0"/>
          </a:p>
        </p:txBody>
      </p:sp>
      <p:pic>
        <p:nvPicPr>
          <p:cNvPr id="10" name="Picture 5" descr="\\Oemcomputer\d\jpegs\litorin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75960" y="3994128"/>
            <a:ext cx="2430968" cy="2271560"/>
          </a:xfrm>
          <a:prstGeom prst="rect">
            <a:avLst/>
          </a:prstGeom>
          <a:noFill/>
          <a:ln w="9525">
            <a:noFill/>
            <a:miter lim="800000"/>
            <a:headEnd/>
            <a:tailEnd/>
          </a:ln>
        </p:spPr>
      </p:pic>
      <p:sp>
        <p:nvSpPr>
          <p:cNvPr id="3" name="Rechthoek 2"/>
          <p:cNvSpPr/>
          <p:nvPr/>
        </p:nvSpPr>
        <p:spPr>
          <a:xfrm>
            <a:off x="9315450" y="6265688"/>
            <a:ext cx="2462534" cy="461665"/>
          </a:xfrm>
          <a:prstGeom prst="rect">
            <a:avLst/>
          </a:prstGeom>
        </p:spPr>
        <p:txBody>
          <a:bodyPr wrap="none">
            <a:spAutoFit/>
          </a:bodyPr>
          <a:lstStyle/>
          <a:p>
            <a:r>
              <a:rPr lang="nl-NL" altLang="nl-NL" sz="2400" dirty="0">
                <a:latin typeface="Arial" charset="0"/>
              </a:rPr>
              <a:t>Gewone alikruik </a:t>
            </a:r>
            <a:endParaRPr lang="fr-FR" sz="2400" dirty="0"/>
          </a:p>
        </p:txBody>
      </p:sp>
      <p:pic>
        <p:nvPicPr>
          <p:cNvPr id="12" name="Picture 5" descr="D:\Img0010.BM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92193" y="2394971"/>
            <a:ext cx="2739331" cy="2555961"/>
          </a:xfrm>
          <a:prstGeom prst="rect">
            <a:avLst/>
          </a:prstGeom>
          <a:noFill/>
          <a:ln w="9525">
            <a:noFill/>
            <a:miter lim="800000"/>
            <a:headEnd/>
            <a:tailEnd/>
          </a:ln>
        </p:spPr>
      </p:pic>
      <p:sp>
        <p:nvSpPr>
          <p:cNvPr id="13" name="Rechthoek 12"/>
          <p:cNvSpPr/>
          <p:nvPr/>
        </p:nvSpPr>
        <p:spPr>
          <a:xfrm>
            <a:off x="4421614" y="5142406"/>
            <a:ext cx="3041680" cy="830997"/>
          </a:xfrm>
          <a:prstGeom prst="rect">
            <a:avLst/>
          </a:prstGeom>
        </p:spPr>
        <p:txBody>
          <a:bodyPr wrap="square">
            <a:spAutoFit/>
          </a:bodyPr>
          <a:lstStyle/>
          <a:p>
            <a:pPr eaLnBrk="0" hangingPunct="0"/>
            <a:r>
              <a:rPr lang="nl-NL" altLang="nl-NL" i="1" dirty="0">
                <a:latin typeface="Arial" charset="0"/>
              </a:rPr>
              <a:t>   </a:t>
            </a:r>
            <a:r>
              <a:rPr lang="nl-NL" altLang="nl-NL" sz="2400" i="1" dirty="0" err="1">
                <a:latin typeface="Arial" charset="0"/>
              </a:rPr>
              <a:t>Coryphella</a:t>
            </a:r>
            <a:r>
              <a:rPr lang="nl-NL" altLang="nl-NL" sz="2400" i="1" dirty="0">
                <a:latin typeface="Arial" charset="0"/>
              </a:rPr>
              <a:t> </a:t>
            </a:r>
            <a:r>
              <a:rPr lang="nl-NL" altLang="nl-NL" sz="2400" i="1" dirty="0" err="1">
                <a:latin typeface="Arial" charset="0"/>
              </a:rPr>
              <a:t>gracilis</a:t>
            </a:r>
            <a:r>
              <a:rPr lang="nl-NL" altLang="nl-NL" sz="2400" i="1" dirty="0">
                <a:latin typeface="Arial" charset="0"/>
              </a:rPr>
              <a:t> </a:t>
            </a:r>
          </a:p>
          <a:p>
            <a:pPr eaLnBrk="0" hangingPunct="0"/>
            <a:r>
              <a:rPr lang="nl-NL" altLang="nl-NL" sz="2400" i="1" dirty="0">
                <a:latin typeface="Arial" charset="0"/>
              </a:rPr>
              <a:t>  </a:t>
            </a:r>
            <a:r>
              <a:rPr lang="nl-NL" altLang="nl-NL" sz="2400" dirty="0">
                <a:latin typeface="Arial" charset="0"/>
              </a:rPr>
              <a:t>slanke waaierslak</a:t>
            </a:r>
          </a:p>
        </p:txBody>
      </p:sp>
      <p:cxnSp>
        <p:nvCxnSpPr>
          <p:cNvPr id="17" name="Rechte verbindingslijn met pijl 16"/>
          <p:cNvCxnSpPr/>
          <p:nvPr/>
        </p:nvCxnSpPr>
        <p:spPr>
          <a:xfrm flipV="1">
            <a:off x="1249337" y="3276775"/>
            <a:ext cx="1206500" cy="219596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09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1299634" y="5334000"/>
            <a:ext cx="35771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nl-NL" altLang="nl-NL" sz="2133">
              <a:latin typeface="Times New Roman" panose="02020603050405020304" pitchFamily="18" charset="0"/>
            </a:endParaRPr>
          </a:p>
        </p:txBody>
      </p:sp>
      <p:sp>
        <p:nvSpPr>
          <p:cNvPr id="10243" name="Rectangle 5"/>
          <p:cNvSpPr>
            <a:spLocks noChangeArrowheads="1"/>
          </p:cNvSpPr>
          <p:nvPr/>
        </p:nvSpPr>
        <p:spPr bwMode="auto">
          <a:xfrm>
            <a:off x="239184" y="935567"/>
            <a:ext cx="32321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nl-NL" sz="2400" b="1" dirty="0">
                <a:latin typeface="Arial" panose="020B0604020202020204" pitchFamily="34" charset="0"/>
              </a:rPr>
              <a:t>naaktslakken</a:t>
            </a:r>
          </a:p>
          <a:p>
            <a:pPr>
              <a:spcBef>
                <a:spcPct val="0"/>
              </a:spcBef>
              <a:buFontTx/>
              <a:buNone/>
            </a:pPr>
            <a:r>
              <a:rPr lang="nl-NL" altLang="nl-NL" sz="2400" dirty="0">
                <a:latin typeface="Arial" panose="020B0604020202020204" pitchFamily="34" charset="0"/>
              </a:rPr>
              <a:t>- aardslakken</a:t>
            </a:r>
          </a:p>
          <a:p>
            <a:pPr>
              <a:spcBef>
                <a:spcPct val="0"/>
              </a:spcBef>
              <a:buFontTx/>
              <a:buNone/>
            </a:pPr>
            <a:r>
              <a:rPr lang="nl-NL" altLang="nl-NL" sz="2400" dirty="0">
                <a:latin typeface="Arial" panose="020B0604020202020204" pitchFamily="34" charset="0"/>
              </a:rPr>
              <a:t>- wegslakken</a:t>
            </a:r>
          </a:p>
          <a:p>
            <a:pPr>
              <a:spcBef>
                <a:spcPct val="0"/>
              </a:spcBef>
              <a:buFontTx/>
              <a:buNone/>
            </a:pPr>
            <a:r>
              <a:rPr lang="nl-NL" altLang="nl-NL" sz="2400" dirty="0">
                <a:latin typeface="Arial" panose="020B0604020202020204" pitchFamily="34" charset="0"/>
              </a:rPr>
              <a:t>- akkerslakken</a:t>
            </a:r>
          </a:p>
          <a:p>
            <a:pPr>
              <a:spcBef>
                <a:spcPct val="0"/>
              </a:spcBef>
              <a:buFontTx/>
              <a:buNone/>
            </a:pPr>
            <a:r>
              <a:rPr lang="nl-NL" altLang="nl-NL" sz="2400" dirty="0">
                <a:latin typeface="Arial" panose="020B0604020202020204" pitchFamily="34" charset="0"/>
              </a:rPr>
              <a:t>- kielnaaktslakken</a:t>
            </a:r>
          </a:p>
          <a:p>
            <a:pPr>
              <a:spcBef>
                <a:spcPct val="0"/>
              </a:spcBef>
              <a:buFontTx/>
              <a:buNone/>
            </a:pPr>
            <a:r>
              <a:rPr lang="nl-NL" altLang="nl-NL" sz="2400" dirty="0">
                <a:latin typeface="Arial" panose="020B0604020202020204" pitchFamily="34" charset="0"/>
              </a:rPr>
              <a:t>  etc.</a:t>
            </a:r>
          </a:p>
        </p:txBody>
      </p:sp>
      <p:sp>
        <p:nvSpPr>
          <p:cNvPr id="15" name="Text Box 5"/>
          <p:cNvSpPr txBox="1">
            <a:spLocks noChangeArrowheads="1"/>
          </p:cNvSpPr>
          <p:nvPr/>
        </p:nvSpPr>
        <p:spPr bwMode="auto">
          <a:xfrm>
            <a:off x="8925985" y="740833"/>
            <a:ext cx="3346449" cy="3498522"/>
          </a:xfrm>
          <a:prstGeom prst="rect">
            <a:avLst/>
          </a:prstGeom>
          <a:noFill/>
          <a:ln>
            <a:noFill/>
          </a:ln>
          <a:effectLst>
            <a:outerShdw blurRad="50800" dist="50800" dir="5400000" algn="ctr" rotWithShape="0">
              <a:schemeClr val="accent3">
                <a:lumMod val="40000"/>
                <a:lumOff val="6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nl-NL" altLang="nl-NL" sz="2400" b="1" dirty="0">
                <a:latin typeface="Arial" panose="020B0604020202020204" pitchFamily="34" charset="0"/>
              </a:rPr>
              <a:t>huisjesslakken</a:t>
            </a:r>
          </a:p>
          <a:p>
            <a:pPr>
              <a:spcBef>
                <a:spcPct val="0"/>
              </a:spcBef>
              <a:buFontTx/>
              <a:buNone/>
              <a:defRPr/>
            </a:pPr>
            <a:r>
              <a:rPr lang="nl-NL" altLang="nl-NL" sz="2400" dirty="0">
                <a:latin typeface="Arial" panose="020B0604020202020204" pitchFamily="34" charset="0"/>
              </a:rPr>
              <a:t>- tuinslakken</a:t>
            </a:r>
          </a:p>
          <a:p>
            <a:pPr>
              <a:spcBef>
                <a:spcPct val="0"/>
              </a:spcBef>
              <a:buFontTx/>
              <a:buNone/>
              <a:defRPr/>
            </a:pPr>
            <a:r>
              <a:rPr lang="nl-NL" altLang="nl-NL" sz="2400" dirty="0">
                <a:latin typeface="Arial" panose="020B0604020202020204" pitchFamily="34" charset="0"/>
              </a:rPr>
              <a:t>- wijngaardslak</a:t>
            </a:r>
          </a:p>
          <a:p>
            <a:pPr>
              <a:spcBef>
                <a:spcPct val="0"/>
              </a:spcBef>
              <a:buFontTx/>
              <a:buNone/>
              <a:defRPr/>
            </a:pPr>
            <a:r>
              <a:rPr lang="nl-NL" altLang="nl-NL" sz="2400" dirty="0">
                <a:latin typeface="Arial" panose="020B0604020202020204" pitchFamily="34" charset="0"/>
              </a:rPr>
              <a:t>- korfslakken</a:t>
            </a:r>
          </a:p>
          <a:p>
            <a:pPr>
              <a:spcBef>
                <a:spcPct val="0"/>
              </a:spcBef>
              <a:buFontTx/>
              <a:buNone/>
              <a:defRPr/>
            </a:pPr>
            <a:r>
              <a:rPr lang="nl-NL" altLang="nl-NL" sz="2400" dirty="0">
                <a:latin typeface="Arial" panose="020B0604020202020204" pitchFamily="34" charset="0"/>
              </a:rPr>
              <a:t>- </a:t>
            </a:r>
            <a:r>
              <a:rPr lang="nl-NL" altLang="nl-NL" sz="2400" dirty="0" err="1">
                <a:latin typeface="Arial" panose="020B0604020202020204" pitchFamily="34" charset="0"/>
              </a:rPr>
              <a:t>clausilia’s</a:t>
            </a:r>
            <a:endParaRPr lang="nl-NL" altLang="nl-NL" sz="2400" dirty="0">
              <a:latin typeface="Arial" panose="020B0604020202020204" pitchFamily="34" charset="0"/>
            </a:endParaRPr>
          </a:p>
          <a:p>
            <a:pPr>
              <a:spcBef>
                <a:spcPct val="0"/>
              </a:spcBef>
              <a:buFontTx/>
              <a:buNone/>
              <a:defRPr/>
            </a:pPr>
            <a:r>
              <a:rPr lang="nl-NL" altLang="nl-NL" sz="2400" dirty="0">
                <a:latin typeface="Arial" panose="020B0604020202020204" pitchFamily="34" charset="0"/>
              </a:rPr>
              <a:t>- tonnetjes </a:t>
            </a:r>
          </a:p>
          <a:p>
            <a:pPr>
              <a:spcBef>
                <a:spcPct val="0"/>
              </a:spcBef>
              <a:buFontTx/>
              <a:buNone/>
              <a:defRPr/>
            </a:pPr>
            <a:r>
              <a:rPr lang="nl-NL" altLang="nl-NL" sz="2400" dirty="0">
                <a:latin typeface="Arial" panose="020B0604020202020204" pitchFamily="34" charset="0"/>
              </a:rPr>
              <a:t>  etc.</a:t>
            </a:r>
          </a:p>
          <a:p>
            <a:pPr>
              <a:spcBef>
                <a:spcPct val="0"/>
              </a:spcBef>
              <a:buFontTx/>
              <a:buNone/>
              <a:defRPr/>
            </a:pPr>
            <a:endParaRPr lang="nl-NL" altLang="nl-NL" sz="2667" dirty="0">
              <a:latin typeface="Arial" panose="020B0604020202020204" pitchFamily="34" charset="0"/>
            </a:endParaRPr>
          </a:p>
          <a:p>
            <a:pPr>
              <a:spcBef>
                <a:spcPct val="0"/>
              </a:spcBef>
              <a:buFontTx/>
              <a:buNone/>
              <a:defRPr/>
            </a:pPr>
            <a:endParaRPr lang="nl-NL" altLang="nl-NL" sz="2667" dirty="0">
              <a:latin typeface="Arial" panose="020B0604020202020204" pitchFamily="34" charset="0"/>
            </a:endParaRPr>
          </a:p>
        </p:txBody>
      </p:sp>
      <p:pic>
        <p:nvPicPr>
          <p:cNvPr id="10245" name="Picture 7" descr="D:\foto\de stiente\grote clausili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5217" y="645584"/>
            <a:ext cx="5461000" cy="307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84" y="3784600"/>
            <a:ext cx="588856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kstvak 6"/>
          <p:cNvSpPr txBox="1">
            <a:spLocks noChangeArrowheads="1"/>
          </p:cNvSpPr>
          <p:nvPr/>
        </p:nvSpPr>
        <p:spPr bwMode="auto">
          <a:xfrm>
            <a:off x="5839885" y="3691467"/>
            <a:ext cx="3086100"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1867" i="1" dirty="0" err="1">
                <a:solidFill>
                  <a:srgbClr val="000000"/>
                </a:solidFill>
                <a:latin typeface="Arial" panose="020B0604020202020204" pitchFamily="34" charset="0"/>
                <a:cs typeface="Arial" panose="020B0604020202020204" pitchFamily="34" charset="0"/>
              </a:rPr>
              <a:t>Alinda</a:t>
            </a:r>
            <a:r>
              <a:rPr lang="nl-NL" altLang="fr-FR" sz="1867" i="1" dirty="0">
                <a:solidFill>
                  <a:srgbClr val="000000"/>
                </a:solidFill>
                <a:latin typeface="Arial" panose="020B0604020202020204" pitchFamily="34" charset="0"/>
                <a:cs typeface="Arial" panose="020B0604020202020204" pitchFamily="34" charset="0"/>
              </a:rPr>
              <a:t> </a:t>
            </a:r>
            <a:r>
              <a:rPr lang="nl-NL" altLang="fr-FR" sz="1867" i="1" dirty="0" err="1">
                <a:solidFill>
                  <a:srgbClr val="000000"/>
                </a:solidFill>
                <a:latin typeface="Arial" panose="020B0604020202020204" pitchFamily="34" charset="0"/>
                <a:cs typeface="Arial" panose="020B0604020202020204" pitchFamily="34" charset="0"/>
              </a:rPr>
              <a:t>biplicata</a:t>
            </a:r>
            <a:endParaRPr lang="nl-NL" altLang="fr-FR" sz="1867" i="1" dirty="0">
              <a:solidFill>
                <a:srgbClr val="000000"/>
              </a:solidFill>
              <a:latin typeface="Arial" panose="020B0604020202020204" pitchFamily="34" charset="0"/>
              <a:cs typeface="Arial" panose="020B0604020202020204" pitchFamily="34" charset="0"/>
            </a:endParaRPr>
          </a:p>
          <a:p>
            <a:pPr>
              <a:spcBef>
                <a:spcPct val="0"/>
              </a:spcBef>
              <a:buFontTx/>
              <a:buNone/>
            </a:pPr>
            <a:r>
              <a:rPr lang="nl-NL" altLang="fr-FR" sz="1867" dirty="0">
                <a:solidFill>
                  <a:srgbClr val="000000"/>
                </a:solidFill>
                <a:latin typeface="Arial" panose="020B0604020202020204" pitchFamily="34" charset="0"/>
                <a:cs typeface="Arial" panose="020B0604020202020204" pitchFamily="34" charset="0"/>
              </a:rPr>
              <a:t>Grote </a:t>
            </a:r>
            <a:r>
              <a:rPr lang="nl-NL" altLang="fr-FR" sz="1867" dirty="0" err="1">
                <a:solidFill>
                  <a:srgbClr val="000000"/>
                </a:solidFill>
                <a:latin typeface="Arial" panose="020B0604020202020204" pitchFamily="34" charset="0"/>
                <a:cs typeface="Arial" panose="020B0604020202020204" pitchFamily="34" charset="0"/>
              </a:rPr>
              <a:t>clausilia</a:t>
            </a:r>
            <a:endParaRPr lang="fr-FR" altLang="fr-FR" sz="1867" dirty="0">
              <a:solidFill>
                <a:srgbClr val="000000"/>
              </a:solidFill>
              <a:latin typeface="Arial" panose="020B0604020202020204" pitchFamily="34" charset="0"/>
              <a:cs typeface="Arial" panose="020B0604020202020204" pitchFamily="34" charset="0"/>
            </a:endParaRPr>
          </a:p>
        </p:txBody>
      </p:sp>
      <p:sp>
        <p:nvSpPr>
          <p:cNvPr id="10248" name="Tekstvak 7"/>
          <p:cNvSpPr txBox="1">
            <a:spLocks noChangeArrowheads="1"/>
          </p:cNvSpPr>
          <p:nvPr/>
        </p:nvSpPr>
        <p:spPr bwMode="auto">
          <a:xfrm>
            <a:off x="5808134" y="6187018"/>
            <a:ext cx="418041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1867" i="1" dirty="0">
                <a:solidFill>
                  <a:srgbClr val="000000"/>
                </a:solidFill>
                <a:latin typeface="Arial" panose="020B0604020202020204" pitchFamily="34" charset="0"/>
                <a:cs typeface="Arial" panose="020B0604020202020204" pitchFamily="34" charset="0"/>
              </a:rPr>
              <a:t>Arion </a:t>
            </a:r>
            <a:r>
              <a:rPr lang="nl-NL" altLang="fr-FR" sz="1867" i="1" dirty="0" err="1">
                <a:solidFill>
                  <a:srgbClr val="000000"/>
                </a:solidFill>
                <a:latin typeface="Arial" panose="020B0604020202020204" pitchFamily="34" charset="0"/>
                <a:cs typeface="Arial" panose="020B0604020202020204" pitchFamily="34" charset="0"/>
              </a:rPr>
              <a:t>rufus</a:t>
            </a:r>
            <a:endParaRPr lang="nl-NL" altLang="fr-FR" sz="1867" i="1" dirty="0">
              <a:solidFill>
                <a:srgbClr val="000000"/>
              </a:solidFill>
              <a:latin typeface="Arial" panose="020B0604020202020204" pitchFamily="34" charset="0"/>
              <a:cs typeface="Arial" panose="020B0604020202020204" pitchFamily="34" charset="0"/>
            </a:endParaRPr>
          </a:p>
          <a:p>
            <a:pPr>
              <a:spcBef>
                <a:spcPct val="0"/>
              </a:spcBef>
              <a:buFontTx/>
              <a:buNone/>
            </a:pPr>
            <a:r>
              <a:rPr lang="nl-NL" altLang="fr-FR" sz="1867" dirty="0">
                <a:solidFill>
                  <a:srgbClr val="000000"/>
                </a:solidFill>
                <a:latin typeface="Arial" panose="020B0604020202020204" pitchFamily="34" charset="0"/>
                <a:cs typeface="Arial" panose="020B0604020202020204" pitchFamily="34" charset="0"/>
              </a:rPr>
              <a:t>Gewone </a:t>
            </a:r>
            <a:r>
              <a:rPr lang="nl-NL" altLang="fr-FR" sz="1867" dirty="0" err="1">
                <a:solidFill>
                  <a:srgbClr val="000000"/>
                </a:solidFill>
                <a:latin typeface="Arial" panose="020B0604020202020204" pitchFamily="34" charset="0"/>
                <a:cs typeface="Arial" panose="020B0604020202020204" pitchFamily="34" charset="0"/>
              </a:rPr>
              <a:t>wegslak</a:t>
            </a:r>
            <a:endParaRPr lang="fr-FR" altLang="fr-FR" sz="1867" dirty="0">
              <a:solidFill>
                <a:srgbClr val="000000"/>
              </a:solidFill>
              <a:latin typeface="Arial" panose="020B0604020202020204" pitchFamily="34" charset="0"/>
              <a:cs typeface="Arial" panose="020B0604020202020204" pitchFamily="34" charset="0"/>
            </a:endParaRPr>
          </a:p>
        </p:txBody>
      </p:sp>
      <p:sp>
        <p:nvSpPr>
          <p:cNvPr id="10249" name="Tekstvak 1"/>
          <p:cNvSpPr txBox="1">
            <a:spLocks noChangeArrowheads="1"/>
          </p:cNvSpPr>
          <p:nvPr/>
        </p:nvSpPr>
        <p:spPr bwMode="auto">
          <a:xfrm>
            <a:off x="4312708" y="-6924"/>
            <a:ext cx="32660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pPr algn="ctr"/>
            <a:r>
              <a:rPr lang="nl-NL" altLang="fr-FR" sz="3600" b="1" dirty="0">
                <a:solidFill>
                  <a:schemeClr val="accent1">
                    <a:lumMod val="75000"/>
                  </a:schemeClr>
                </a:solidFill>
                <a:effectLst>
                  <a:outerShdw blurRad="38100" dist="38100" dir="2700000" algn="tl">
                    <a:srgbClr val="000000">
                      <a:alpha val="43137"/>
                    </a:srgbClr>
                  </a:outerShdw>
                </a:effectLst>
                <a:latin typeface="+mn-lt"/>
              </a:rPr>
              <a:t>Landslakken</a:t>
            </a:r>
            <a:endParaRPr lang="en-US" altLang="fr-FR" sz="3600" b="1" dirty="0">
              <a:solidFill>
                <a:schemeClr val="accent1">
                  <a:lumMod val="75000"/>
                </a:schemeClr>
              </a:solidFill>
              <a:effectLst>
                <a:outerShdw blurRad="38100" dist="38100" dir="2700000" algn="tl">
                  <a:srgbClr val="000000">
                    <a:alpha val="43137"/>
                  </a:srgbClr>
                </a:outerShdw>
              </a:effectLst>
              <a:latin typeface="+mn-lt"/>
            </a:endParaRPr>
          </a:p>
        </p:txBody>
      </p:sp>
      <p:sp>
        <p:nvSpPr>
          <p:cNvPr id="2" name="Tijdelijke aanduiding voor voettekst 1"/>
          <p:cNvSpPr>
            <a:spLocks noGrp="1"/>
          </p:cNvSpPr>
          <p:nvPr>
            <p:ph type="ftr" sz="quarter" idx="11"/>
          </p:nvPr>
        </p:nvSpPr>
        <p:spPr>
          <a:xfrm>
            <a:off x="7823200" y="6356350"/>
            <a:ext cx="3530600" cy="365125"/>
          </a:xfrm>
        </p:spPr>
        <p:txBody>
          <a:bodyPr/>
          <a:lstStyle/>
          <a:p>
            <a:r>
              <a:rPr lang="nl-NL"/>
              <a:t>15 augustus 2018 Anthonie D.P van Peursen</a:t>
            </a:r>
            <a:endParaRPr lang="fr-FR" dirty="0"/>
          </a:p>
        </p:txBody>
      </p:sp>
    </p:spTree>
    <p:extLst>
      <p:ext uri="{BB962C8B-B14F-4D97-AF65-F5344CB8AC3E}">
        <p14:creationId xmlns:p14="http://schemas.microsoft.com/office/powerpoint/2010/main" val="3322581723"/>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4114800" y="0"/>
            <a:ext cx="43201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nl-NL" altLang="nl-NL" sz="3600" b="1" dirty="0">
                <a:solidFill>
                  <a:schemeClr val="accent1">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Naaktslakken</a:t>
            </a:r>
          </a:p>
        </p:txBody>
      </p:sp>
      <p:pic>
        <p:nvPicPr>
          <p:cNvPr id="11267" name="Picture 7" descr="D:\Mijn afbeeldingen\Spanje2004\DSCN45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3567" y="800101"/>
            <a:ext cx="80899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ater                                                           0001BD11Macintosh HD                   ABA781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834" y="698501"/>
            <a:ext cx="3782484" cy="538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kstvak 5"/>
          <p:cNvSpPr txBox="1">
            <a:spLocks noChangeArrowheads="1"/>
          </p:cNvSpPr>
          <p:nvPr/>
        </p:nvSpPr>
        <p:spPr bwMode="auto">
          <a:xfrm>
            <a:off x="46567" y="6079067"/>
            <a:ext cx="372533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1867" i="1">
                <a:solidFill>
                  <a:srgbClr val="000000"/>
                </a:solidFill>
                <a:latin typeface="Arial" panose="020B0604020202020204" pitchFamily="34" charset="0"/>
                <a:cs typeface="Arial" panose="020B0604020202020204" pitchFamily="34" charset="0"/>
              </a:rPr>
              <a:t>Arion rufus </a:t>
            </a:r>
          </a:p>
          <a:p>
            <a:pPr>
              <a:spcBef>
                <a:spcPct val="0"/>
              </a:spcBef>
              <a:buFontTx/>
              <a:buNone/>
            </a:pPr>
            <a:r>
              <a:rPr lang="nl-NL" altLang="fr-FR" sz="1867">
                <a:solidFill>
                  <a:srgbClr val="000000"/>
                </a:solidFill>
                <a:latin typeface="Arial" panose="020B0604020202020204" pitchFamily="34" charset="0"/>
                <a:cs typeface="Arial" panose="020B0604020202020204" pitchFamily="34" charset="0"/>
              </a:rPr>
              <a:t>Gewone wegslak</a:t>
            </a:r>
            <a:endParaRPr lang="fr-FR" altLang="fr-FR" sz="1867">
              <a:solidFill>
                <a:srgbClr val="000000"/>
              </a:solidFill>
              <a:latin typeface="Arial" panose="020B0604020202020204" pitchFamily="34" charset="0"/>
              <a:cs typeface="Arial" panose="020B0604020202020204" pitchFamily="34" charset="0"/>
            </a:endParaRPr>
          </a:p>
        </p:txBody>
      </p:sp>
      <p:pic>
        <p:nvPicPr>
          <p:cNvPr id="11270" name="Picture 5" descr="D:\Mijn afbeeldingen\slakken\DSCN35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8667" y="4580467"/>
            <a:ext cx="2235200" cy="211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descr="D:\Mijn afbeeldingen\slakken\DSCN056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08433" y="5196418"/>
            <a:ext cx="3911600" cy="15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kstvak 8"/>
          <p:cNvSpPr txBox="1">
            <a:spLocks noChangeArrowheads="1"/>
          </p:cNvSpPr>
          <p:nvPr/>
        </p:nvSpPr>
        <p:spPr bwMode="auto">
          <a:xfrm>
            <a:off x="9840385" y="4303185"/>
            <a:ext cx="352636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nl-NL" altLang="fr-FR" sz="1867" i="1" dirty="0" err="1">
                <a:solidFill>
                  <a:srgbClr val="000000"/>
                </a:solidFill>
                <a:latin typeface="Arial" panose="020B0604020202020204" pitchFamily="34" charset="0"/>
                <a:cs typeface="Arial" panose="020B0604020202020204" pitchFamily="34" charset="0"/>
              </a:rPr>
              <a:t>Limax</a:t>
            </a:r>
            <a:r>
              <a:rPr lang="nl-NL" altLang="fr-FR" sz="1867" i="1" dirty="0">
                <a:solidFill>
                  <a:srgbClr val="000000"/>
                </a:solidFill>
                <a:latin typeface="Arial" panose="020B0604020202020204" pitchFamily="34" charset="0"/>
                <a:cs typeface="Arial" panose="020B0604020202020204" pitchFamily="34" charset="0"/>
              </a:rPr>
              <a:t> maximus</a:t>
            </a:r>
            <a:r>
              <a:rPr lang="nl-NL" altLang="fr-FR" sz="1867" dirty="0">
                <a:solidFill>
                  <a:srgbClr val="000000"/>
                </a:solidFill>
                <a:latin typeface="Arial" panose="020B0604020202020204" pitchFamily="34" charset="0"/>
                <a:cs typeface="Arial" panose="020B0604020202020204" pitchFamily="34" charset="0"/>
              </a:rPr>
              <a:t> </a:t>
            </a:r>
          </a:p>
          <a:p>
            <a:pPr eaLnBrk="1" hangingPunct="1">
              <a:spcBef>
                <a:spcPct val="0"/>
              </a:spcBef>
              <a:buFontTx/>
              <a:buNone/>
            </a:pPr>
            <a:r>
              <a:rPr lang="nl-NL" altLang="fr-FR" sz="1867" dirty="0">
                <a:solidFill>
                  <a:srgbClr val="000000"/>
                </a:solidFill>
                <a:latin typeface="Arial" panose="020B0604020202020204" pitchFamily="34" charset="0"/>
                <a:cs typeface="Arial" panose="020B0604020202020204" pitchFamily="34" charset="0"/>
              </a:rPr>
              <a:t>Tijgerslak</a:t>
            </a:r>
          </a:p>
        </p:txBody>
      </p:sp>
      <p:sp>
        <p:nvSpPr>
          <p:cNvPr id="2" name="Tijdelijke aanduiding voor voettekst 1"/>
          <p:cNvSpPr>
            <a:spLocks noGrp="1"/>
          </p:cNvSpPr>
          <p:nvPr>
            <p:ph type="ftr" sz="quarter" idx="11"/>
          </p:nvPr>
        </p:nvSpPr>
        <p:spPr>
          <a:xfrm>
            <a:off x="6261100" y="6079067"/>
            <a:ext cx="1892300" cy="642408"/>
          </a:xfrm>
        </p:spPr>
        <p:txBody>
          <a:bodyPr/>
          <a:lstStyle/>
          <a:p>
            <a:r>
              <a:rPr lang="nl-NL"/>
              <a:t>15 augustus 2018 Anthonie D.P van Peursen</a:t>
            </a:r>
            <a:endParaRPr lang="fr-FR" dirty="0"/>
          </a:p>
        </p:txBody>
      </p:sp>
    </p:spTree>
    <p:extLst>
      <p:ext uri="{BB962C8B-B14F-4D97-AF65-F5344CB8AC3E}">
        <p14:creationId xmlns:p14="http://schemas.microsoft.com/office/powerpoint/2010/main" val="311297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1775520" y="274638"/>
            <a:ext cx="8435280" cy="1143000"/>
          </a:xfrm>
        </p:spPr>
        <p:txBody>
          <a:bodyPr>
            <a:normAutofit fontScale="90000"/>
          </a:bodyPr>
          <a:lstStyle/>
          <a:p>
            <a:r>
              <a:rPr lang="nl-NL" dirty="0"/>
              <a:t/>
            </a:r>
            <a:br>
              <a:rPr lang="nl-NL" dirty="0"/>
            </a:br>
            <a:endParaRPr lang="nl-NL" dirty="0"/>
          </a:p>
        </p:txBody>
      </p:sp>
      <p:pic>
        <p:nvPicPr>
          <p:cNvPr id="11" name="Tijdelijke aanduiding voor inhoud 9" descr="foto 3 01 V 2008.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31327" y="1147839"/>
            <a:ext cx="6981955" cy="4656061"/>
          </a:xfrm>
        </p:spPr>
      </p:pic>
      <p:sp>
        <p:nvSpPr>
          <p:cNvPr id="3" name="Tijdelijke aanduiding voor voettekst 2"/>
          <p:cNvSpPr>
            <a:spLocks noGrp="1"/>
          </p:cNvSpPr>
          <p:nvPr>
            <p:ph type="ftr" sz="quarter" idx="11"/>
          </p:nvPr>
        </p:nvSpPr>
        <p:spPr/>
        <p:txBody>
          <a:bodyPr/>
          <a:lstStyle/>
          <a:p>
            <a:r>
              <a:rPr lang="nl-NL"/>
              <a:t>15 augustus 2018 Anthonie D.P van Peursen</a:t>
            </a:r>
            <a:endParaRPr lang="nl-NL" dirty="0"/>
          </a:p>
        </p:txBody>
      </p:sp>
      <p:sp>
        <p:nvSpPr>
          <p:cNvPr id="10" name="Rechthoek 9"/>
          <p:cNvSpPr/>
          <p:nvPr/>
        </p:nvSpPr>
        <p:spPr>
          <a:xfrm>
            <a:off x="1358900" y="302784"/>
            <a:ext cx="9613900" cy="1200329"/>
          </a:xfrm>
          <a:prstGeom prst="rect">
            <a:avLst/>
          </a:prstGeom>
        </p:spPr>
        <p:txBody>
          <a:bodyPr wrap="square">
            <a:spAutoFit/>
          </a:bodyPr>
          <a:lstStyle/>
          <a:p>
            <a:r>
              <a:rPr lang="nl-NL" sz="3600" b="1" dirty="0">
                <a:ln w="12700">
                  <a:solidFill>
                    <a:schemeClr val="tx2">
                      <a:satMod val="155000"/>
                    </a:schemeClr>
                  </a:solidFill>
                  <a:prstDash val="solid"/>
                </a:ln>
                <a:solidFill>
                  <a:schemeClr val="accent6">
                    <a:lumMod val="75000"/>
                  </a:schemeClr>
                </a:solidFill>
                <a:effectLst>
                  <a:outerShdw blurRad="38100" dist="38100" dir="2700000" algn="tl">
                    <a:srgbClr val="000000">
                      <a:alpha val="43137"/>
                    </a:srgbClr>
                  </a:outerShdw>
                </a:effectLst>
              </a:rPr>
              <a:t>Graag wil ik wat over mijn hobby vertellen.</a:t>
            </a:r>
            <a:r>
              <a:rPr lang="nl-NL" sz="36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a:r>
            <a:br>
              <a:rPr lang="nl-NL" sz="36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endParaRPr lang="nl-NL" sz="3600" dirty="0">
              <a:solidFill>
                <a:schemeClr val="accent6">
                  <a:lumMod val="75000"/>
                </a:schemeClr>
              </a:solidFill>
            </a:endParaRPr>
          </a:p>
        </p:txBody>
      </p:sp>
      <p:sp>
        <p:nvSpPr>
          <p:cNvPr id="12" name="Tekstvak 1"/>
          <p:cNvSpPr txBox="1">
            <a:spLocks noGrp="1" noChangeArrowheads="1"/>
          </p:cNvSpPr>
          <p:nvPr>
            <p:ph sz="quarter" idx="4"/>
          </p:nvPr>
        </p:nvSpPr>
        <p:spPr bwMode="auto">
          <a:xfrm>
            <a:off x="7378005" y="1147839"/>
            <a:ext cx="359479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en-US" sz="2800" dirty="0">
                <a:solidFill>
                  <a:srgbClr val="000000"/>
                </a:solidFill>
                <a:latin typeface="Arial" panose="020B0604020202020204" pitchFamily="34" charset="0"/>
                <a:cs typeface="Arial" panose="020B0604020202020204" pitchFamily="34" charset="0"/>
              </a:rPr>
              <a:t>Opbouw presentatie</a:t>
            </a:r>
            <a:endParaRPr lang="en-US" altLang="en-US" sz="2800" dirty="0">
              <a:solidFill>
                <a:srgbClr val="000000"/>
              </a:solidFill>
              <a:latin typeface="Arial" panose="020B0604020202020204" pitchFamily="34" charset="0"/>
              <a:cs typeface="Arial" panose="020B0604020202020204" pitchFamily="34" charset="0"/>
            </a:endParaRPr>
          </a:p>
        </p:txBody>
      </p:sp>
      <p:sp>
        <p:nvSpPr>
          <p:cNvPr id="2" name="Rechthoek 1"/>
          <p:cNvSpPr/>
          <p:nvPr/>
        </p:nvSpPr>
        <p:spPr>
          <a:xfrm>
            <a:off x="7366000" y="1798648"/>
            <a:ext cx="4559300" cy="3416320"/>
          </a:xfrm>
          <a:prstGeom prst="rect">
            <a:avLst/>
          </a:prstGeom>
        </p:spPr>
        <p:txBody>
          <a:bodyPr wrap="square">
            <a:spAutoFit/>
          </a:bodyPr>
          <a:lstStyle/>
          <a:p>
            <a:pPr>
              <a:spcBef>
                <a:spcPct val="0"/>
              </a:spcBef>
            </a:pPr>
            <a:r>
              <a:rPr lang="nl-NL" altLang="en-US" sz="2400" dirty="0">
                <a:solidFill>
                  <a:srgbClr val="000000"/>
                </a:solidFill>
                <a:latin typeface="Arial" panose="020B0604020202020204" pitchFamily="34" charset="0"/>
                <a:cs typeface="Arial" panose="020B0604020202020204" pitchFamily="34" charset="0"/>
              </a:rPr>
              <a:t>Inleiding</a:t>
            </a:r>
          </a:p>
          <a:p>
            <a:pPr>
              <a:spcBef>
                <a:spcPct val="0"/>
              </a:spcBef>
            </a:pPr>
            <a:endParaRPr lang="nl-NL" altLang="en-US" sz="2400" dirty="0">
              <a:solidFill>
                <a:srgbClr val="000000"/>
              </a:solidFill>
              <a:latin typeface="Arial" panose="020B0604020202020204" pitchFamily="34" charset="0"/>
              <a:cs typeface="Arial" panose="020B0604020202020204" pitchFamily="34" charset="0"/>
            </a:endParaRPr>
          </a:p>
          <a:p>
            <a:pPr>
              <a:spcBef>
                <a:spcPct val="0"/>
              </a:spcBef>
            </a:pPr>
            <a:r>
              <a:rPr lang="nl-NL" altLang="en-US" sz="2400" dirty="0">
                <a:solidFill>
                  <a:srgbClr val="000000"/>
                </a:solidFill>
                <a:latin typeface="Arial" panose="020B0604020202020204" pitchFamily="34" charset="0"/>
                <a:cs typeface="Arial" panose="020B0604020202020204" pitchFamily="34" charset="0"/>
              </a:rPr>
              <a:t>Wat zijn weekdieren?</a:t>
            </a:r>
          </a:p>
          <a:p>
            <a:pPr>
              <a:spcBef>
                <a:spcPct val="0"/>
              </a:spcBef>
            </a:pPr>
            <a:endParaRPr lang="nl-NL" altLang="en-US" sz="2400" dirty="0">
              <a:solidFill>
                <a:srgbClr val="000000"/>
              </a:solidFill>
              <a:latin typeface="Arial" panose="020B0604020202020204" pitchFamily="34" charset="0"/>
              <a:cs typeface="Arial" panose="020B0604020202020204" pitchFamily="34" charset="0"/>
            </a:endParaRPr>
          </a:p>
          <a:p>
            <a:pPr>
              <a:spcBef>
                <a:spcPct val="0"/>
              </a:spcBef>
            </a:pPr>
            <a:r>
              <a:rPr lang="nl-NL" altLang="en-US" sz="2400" dirty="0">
                <a:solidFill>
                  <a:srgbClr val="000000"/>
                </a:solidFill>
                <a:latin typeface="Arial" panose="020B0604020202020204" pitchFamily="34" charset="0"/>
                <a:cs typeface="Arial" panose="020B0604020202020204" pitchFamily="34" charset="0"/>
              </a:rPr>
              <a:t>Nut van de weekdieren</a:t>
            </a:r>
          </a:p>
          <a:p>
            <a:pPr>
              <a:spcBef>
                <a:spcPct val="0"/>
              </a:spcBef>
            </a:pPr>
            <a:endParaRPr lang="nl-NL" altLang="en-US" sz="2400" dirty="0">
              <a:solidFill>
                <a:srgbClr val="000000"/>
              </a:solidFill>
              <a:latin typeface="Arial" panose="020B0604020202020204" pitchFamily="34" charset="0"/>
              <a:cs typeface="Arial" panose="020B0604020202020204" pitchFamily="34" charset="0"/>
            </a:endParaRPr>
          </a:p>
          <a:p>
            <a:pPr>
              <a:spcBef>
                <a:spcPct val="0"/>
              </a:spcBef>
            </a:pPr>
            <a:r>
              <a:rPr lang="nl-NL" altLang="en-US" sz="2400" dirty="0">
                <a:solidFill>
                  <a:srgbClr val="000000"/>
                </a:solidFill>
                <a:latin typeface="Arial" panose="020B0604020202020204" pitchFamily="34" charset="0"/>
                <a:cs typeface="Arial" panose="020B0604020202020204" pitchFamily="34" charset="0"/>
              </a:rPr>
              <a:t>Weekdieren en de mens</a:t>
            </a:r>
          </a:p>
          <a:p>
            <a:pPr>
              <a:spcBef>
                <a:spcPct val="0"/>
              </a:spcBef>
            </a:pPr>
            <a:endParaRPr lang="nl-NL" altLang="en-US" sz="2400" dirty="0">
              <a:solidFill>
                <a:srgbClr val="000000"/>
              </a:solidFill>
              <a:latin typeface="Arial" panose="020B0604020202020204" pitchFamily="34" charset="0"/>
              <a:cs typeface="Arial" panose="020B0604020202020204" pitchFamily="34" charset="0"/>
            </a:endParaRPr>
          </a:p>
          <a:p>
            <a:pPr>
              <a:spcBef>
                <a:spcPct val="0"/>
              </a:spcBef>
            </a:pPr>
            <a:r>
              <a:rPr lang="nl-NL" altLang="en-US" sz="2400" dirty="0">
                <a:solidFill>
                  <a:srgbClr val="000000"/>
                </a:solidFill>
                <a:latin typeface="Arial" panose="020B0604020202020204" pitchFamily="34" charset="0"/>
                <a:cs typeface="Arial" panose="020B0604020202020204" pitchFamily="34" charset="0"/>
              </a:rPr>
              <a:t>Waarom ben ik erdoor geboeid?</a:t>
            </a:r>
            <a:endParaRPr lang="en-US" alt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95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290" name="Titel 1"/>
          <p:cNvSpPr>
            <a:spLocks noGrp="1"/>
          </p:cNvSpPr>
          <p:nvPr>
            <p:ph type="title"/>
          </p:nvPr>
        </p:nvSpPr>
        <p:spPr>
          <a:xfrm>
            <a:off x="3622675" y="-123824"/>
            <a:ext cx="5966883" cy="1143001"/>
          </a:xfrm>
        </p:spPr>
        <p:txBody>
          <a:bodyPr>
            <a:normAutofit/>
          </a:bodyPr>
          <a:lstStyle/>
          <a:p>
            <a:r>
              <a:rPr lang="nl-NL" altLang="fr-FR" sz="3600" b="1" dirty="0">
                <a:solidFill>
                  <a:schemeClr val="accent1">
                    <a:lumMod val="75000"/>
                  </a:schemeClr>
                </a:solidFill>
                <a:effectLst>
                  <a:outerShdw blurRad="38100" dist="38100" dir="2700000" algn="tl">
                    <a:srgbClr val="000000">
                      <a:alpha val="43137"/>
                    </a:srgbClr>
                  </a:outerShdw>
                </a:effectLst>
              </a:rPr>
              <a:t>Tuinslakken</a:t>
            </a:r>
            <a:endParaRPr lang="fr-FR" altLang="fr-FR" sz="3600" b="1" dirty="0">
              <a:solidFill>
                <a:schemeClr val="accent1">
                  <a:lumMod val="75000"/>
                </a:schemeClr>
              </a:solidFill>
              <a:effectLst>
                <a:outerShdw blurRad="38100" dist="38100" dir="2700000" algn="tl">
                  <a:srgbClr val="000000">
                    <a:alpha val="43137"/>
                  </a:srgbClr>
                </a:outerShdw>
              </a:effectLst>
            </a:endParaRPr>
          </a:p>
        </p:txBody>
      </p:sp>
      <p:pic>
        <p:nvPicPr>
          <p:cNvPr id="12291" name="Tijdelijke aanduiding voor inhoud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496300" y="740834"/>
            <a:ext cx="3456517" cy="4476751"/>
          </a:xfrm>
        </p:spPr>
      </p:pic>
      <p:pic>
        <p:nvPicPr>
          <p:cNvPr id="12292" name="Afbeelding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9784" y="2372785"/>
            <a:ext cx="3132667" cy="339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Afbeelding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100" y="91017"/>
            <a:ext cx="2734733" cy="266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Afbeelding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67" y="2937934"/>
            <a:ext cx="4749800" cy="364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p:cNvSpPr>
            <a:spLocks noGrp="1"/>
          </p:cNvSpPr>
          <p:nvPr>
            <p:ph type="ftr" sz="quarter" idx="11"/>
          </p:nvPr>
        </p:nvSpPr>
        <p:spPr>
          <a:xfrm>
            <a:off x="4796367" y="6402388"/>
            <a:ext cx="4114800" cy="365125"/>
          </a:xfrm>
        </p:spPr>
        <p:txBody>
          <a:bodyPr/>
          <a:lstStyle/>
          <a:p>
            <a:r>
              <a:rPr lang="nl-NL"/>
              <a:t>15 augustus 2018 Anthonie D.P van Peursen</a:t>
            </a:r>
            <a:endParaRPr lang="fr-FR" dirty="0"/>
          </a:p>
        </p:txBody>
      </p:sp>
    </p:spTree>
    <p:extLst>
      <p:ext uri="{BB962C8B-B14F-4D97-AF65-F5344CB8AC3E}">
        <p14:creationId xmlns:p14="http://schemas.microsoft.com/office/powerpoint/2010/main" val="14768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3314" name="Titel 6"/>
          <p:cNvSpPr>
            <a:spLocks noGrp="1"/>
          </p:cNvSpPr>
          <p:nvPr>
            <p:ph type="title"/>
          </p:nvPr>
        </p:nvSpPr>
        <p:spPr>
          <a:xfrm>
            <a:off x="527051" y="-122767"/>
            <a:ext cx="10972800" cy="882651"/>
          </a:xfrm>
        </p:spPr>
        <p:txBody>
          <a:bodyPr>
            <a:normAutofit/>
          </a:bodyPr>
          <a:lstStyle/>
          <a:p>
            <a:r>
              <a:rPr lang="nl-NL" altLang="fr-FR" sz="3600" b="1" dirty="0">
                <a:solidFill>
                  <a:schemeClr val="accent1">
                    <a:lumMod val="75000"/>
                  </a:schemeClr>
                </a:solidFill>
                <a:effectLst>
                  <a:outerShdw blurRad="38100" dist="38100" dir="2700000" algn="tl">
                    <a:srgbClr val="000000">
                      <a:alpha val="43137"/>
                    </a:srgbClr>
                  </a:outerShdw>
                </a:effectLst>
              </a:rPr>
              <a:t>Tuinslakken in hun natuurlijke omgeving</a:t>
            </a:r>
            <a:endParaRPr lang="fr-FR" altLang="fr-FR" sz="3600" b="1" dirty="0">
              <a:solidFill>
                <a:schemeClr val="accent1">
                  <a:lumMod val="75000"/>
                </a:schemeClr>
              </a:solidFill>
              <a:effectLst>
                <a:outerShdw blurRad="38100" dist="38100" dir="2700000" algn="tl">
                  <a:srgbClr val="000000">
                    <a:alpha val="43137"/>
                  </a:srgbClr>
                </a:outerShdw>
              </a:effectLst>
            </a:endParaRPr>
          </a:p>
        </p:txBody>
      </p:sp>
      <p:pic>
        <p:nvPicPr>
          <p:cNvPr id="13315" name="Picture 5" descr="D:\Mijn afbeeldingen\mollusken foto\DSCN01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6867" y="645584"/>
            <a:ext cx="5672667" cy="226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D:\Mijn afbeeldingen\slakken\DSCN07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9794" y="1147763"/>
            <a:ext cx="4432206"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p:cNvSpPr txBox="1">
            <a:spLocks noChangeArrowheads="1"/>
          </p:cNvSpPr>
          <p:nvPr/>
        </p:nvSpPr>
        <p:spPr bwMode="auto">
          <a:xfrm>
            <a:off x="7761818" y="4195234"/>
            <a:ext cx="4193116" cy="105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nl-NL" altLang="nl-NL" sz="2400" dirty="0">
                <a:latin typeface="Arial" panose="020B0604020202020204" pitchFamily="34" charset="0"/>
                <a:cs typeface="Arial" panose="020B0604020202020204" pitchFamily="34" charset="0"/>
              </a:rPr>
              <a:t>Wijngaardslak</a:t>
            </a:r>
            <a:r>
              <a:rPr lang="nl-NL" altLang="nl-NL" sz="4800" dirty="0"/>
              <a:t> </a:t>
            </a:r>
            <a:br>
              <a:rPr lang="nl-NL" altLang="nl-NL" sz="4800" dirty="0"/>
            </a:br>
            <a:endParaRPr lang="nl-NL" altLang="nl-NL" sz="4800" dirty="0"/>
          </a:p>
        </p:txBody>
      </p:sp>
      <p:pic>
        <p:nvPicPr>
          <p:cNvPr id="13318" name="Picture 7" descr="D:\Mijn afbeeldingen\voor lezing tzn\DSCN39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42485"/>
            <a:ext cx="3200400" cy="266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hthoek 10"/>
          <p:cNvSpPr>
            <a:spLocks noChangeArrowheads="1"/>
          </p:cNvSpPr>
          <p:nvPr/>
        </p:nvSpPr>
        <p:spPr bwMode="auto">
          <a:xfrm>
            <a:off x="-23284" y="810684"/>
            <a:ext cx="1693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nl-NL" sz="2400" dirty="0">
                <a:solidFill>
                  <a:srgbClr val="000000"/>
                </a:solidFill>
                <a:latin typeface="Arial" panose="020B0604020202020204" pitchFamily="34" charset="0"/>
                <a:cs typeface="Arial" panose="020B0604020202020204" pitchFamily="34" charset="0"/>
              </a:rPr>
              <a:t>Segrijnslak</a:t>
            </a:r>
            <a:endParaRPr lang="fr-FR" altLang="fr-FR" sz="2400" dirty="0">
              <a:solidFill>
                <a:srgbClr val="000000"/>
              </a:solidFill>
              <a:latin typeface="Arial" panose="020B0604020202020204" pitchFamily="34" charset="0"/>
              <a:cs typeface="Arial" panose="020B0604020202020204" pitchFamily="34" charset="0"/>
            </a:endParaRPr>
          </a:p>
        </p:txBody>
      </p:sp>
      <p:pic>
        <p:nvPicPr>
          <p:cNvPr id="13320" name="Picture 3" descr="D:\Mijn afbeeldingen\slakken\DSCN352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072467"/>
            <a:ext cx="2728383" cy="25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2"/>
          <p:cNvSpPr txBox="1">
            <a:spLocks noChangeArrowheads="1"/>
          </p:cNvSpPr>
          <p:nvPr/>
        </p:nvSpPr>
        <p:spPr bwMode="auto">
          <a:xfrm>
            <a:off x="3272367" y="2865968"/>
            <a:ext cx="3647016" cy="104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nl-NL" altLang="nl-NL" sz="2400" dirty="0">
                <a:latin typeface="Arial" panose="020B0604020202020204" pitchFamily="34" charset="0"/>
                <a:cs typeface="Arial" panose="020B0604020202020204" pitchFamily="34" charset="0"/>
              </a:rPr>
              <a:t>Heesterslak</a:t>
            </a:r>
            <a:r>
              <a:rPr lang="nl-NL" altLang="nl-NL" sz="5867" dirty="0">
                <a:latin typeface="Arial" panose="020B0604020202020204" pitchFamily="34" charset="0"/>
              </a:rPr>
              <a:t> </a:t>
            </a:r>
            <a:br>
              <a:rPr lang="nl-NL" altLang="nl-NL" sz="5867" dirty="0">
                <a:latin typeface="Arial" panose="020B0604020202020204" pitchFamily="34" charset="0"/>
              </a:rPr>
            </a:br>
            <a:endParaRPr lang="nl-NL" altLang="nl-NL" sz="5867" dirty="0">
              <a:latin typeface="Arial" panose="020B0604020202020204" pitchFamily="34" charset="0"/>
            </a:endParaRPr>
          </a:p>
        </p:txBody>
      </p:sp>
      <p:pic>
        <p:nvPicPr>
          <p:cNvPr id="13322" name="Picture 4" descr="D:\Mijn afbeeldingen\voor lezing tzn\Cepaea%20hortensi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92185" y="3388784"/>
            <a:ext cx="2728383" cy="346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2"/>
          <p:cNvSpPr txBox="1">
            <a:spLocks noChangeArrowheads="1"/>
          </p:cNvSpPr>
          <p:nvPr/>
        </p:nvSpPr>
        <p:spPr bwMode="auto">
          <a:xfrm>
            <a:off x="2639484" y="5926667"/>
            <a:ext cx="2622549" cy="22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nl-NL" altLang="nl-NL" sz="2400" dirty="0">
                <a:latin typeface="Arial" panose="020B0604020202020204" pitchFamily="34" charset="0"/>
                <a:cs typeface="Arial" panose="020B0604020202020204" pitchFamily="34" charset="0"/>
              </a:rPr>
              <a:t>Gewone tuinslak </a:t>
            </a:r>
            <a:r>
              <a:rPr lang="nl-NL" altLang="nl-NL" sz="5867" dirty="0">
                <a:latin typeface="Arial" panose="020B0604020202020204" pitchFamily="34" charset="0"/>
              </a:rPr>
              <a:t/>
            </a:r>
            <a:br>
              <a:rPr lang="nl-NL" altLang="nl-NL" sz="5867" dirty="0">
                <a:latin typeface="Arial" panose="020B0604020202020204" pitchFamily="34" charset="0"/>
              </a:rPr>
            </a:br>
            <a:endParaRPr lang="nl-NL" altLang="nl-NL" sz="5867" dirty="0">
              <a:latin typeface="Arial" panose="020B0604020202020204" pitchFamily="34" charset="0"/>
            </a:endParaRPr>
          </a:p>
        </p:txBody>
      </p:sp>
      <p:sp>
        <p:nvSpPr>
          <p:cNvPr id="13324" name="Rectangle 2"/>
          <p:cNvSpPr txBox="1">
            <a:spLocks noChangeArrowheads="1"/>
          </p:cNvSpPr>
          <p:nvPr/>
        </p:nvSpPr>
        <p:spPr bwMode="auto">
          <a:xfrm>
            <a:off x="7547888" y="5344948"/>
            <a:ext cx="3695700" cy="22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nl-NL" altLang="nl-NL" sz="2400" dirty="0" err="1">
                <a:latin typeface="Arial" panose="020B0604020202020204" pitchFamily="34" charset="0"/>
                <a:cs typeface="Arial" panose="020B0604020202020204" pitchFamily="34" charset="0"/>
              </a:rPr>
              <a:t>Witgerande</a:t>
            </a:r>
            <a:r>
              <a:rPr lang="nl-NL" altLang="nl-NL" sz="2400" dirty="0">
                <a:latin typeface="Arial" panose="020B0604020202020204" pitchFamily="34" charset="0"/>
                <a:cs typeface="Arial" panose="020B0604020202020204" pitchFamily="34" charset="0"/>
              </a:rPr>
              <a:t> tuinslak </a:t>
            </a:r>
            <a:r>
              <a:rPr lang="nl-NL" altLang="nl-NL" sz="5867" dirty="0">
                <a:latin typeface="Arial" panose="020B0604020202020204" pitchFamily="34" charset="0"/>
              </a:rPr>
              <a:t/>
            </a:r>
            <a:br>
              <a:rPr lang="nl-NL" altLang="nl-NL" sz="5867" dirty="0">
                <a:latin typeface="Arial" panose="020B0604020202020204" pitchFamily="34" charset="0"/>
              </a:rPr>
            </a:br>
            <a:endParaRPr lang="nl-NL" altLang="nl-NL" sz="5867" dirty="0">
              <a:latin typeface="Arial" panose="020B0604020202020204" pitchFamily="34" charset="0"/>
            </a:endParaRPr>
          </a:p>
        </p:txBody>
      </p:sp>
      <p:sp>
        <p:nvSpPr>
          <p:cNvPr id="2" name="Tijdelijke aanduiding voor voettekst 1"/>
          <p:cNvSpPr>
            <a:spLocks noGrp="1"/>
          </p:cNvSpPr>
          <p:nvPr>
            <p:ph type="ftr" sz="quarter" idx="11"/>
          </p:nvPr>
        </p:nvSpPr>
        <p:spPr>
          <a:xfrm>
            <a:off x="8997950" y="6353705"/>
            <a:ext cx="2956984" cy="365125"/>
          </a:xfrm>
        </p:spPr>
        <p:txBody>
          <a:bodyPr/>
          <a:lstStyle/>
          <a:p>
            <a:r>
              <a:rPr lang="nl-NL"/>
              <a:t>15 augustus 2018 Anthonie D.P van Peursen</a:t>
            </a:r>
            <a:endParaRPr lang="fr-FR" dirty="0"/>
          </a:p>
        </p:txBody>
      </p:sp>
    </p:spTree>
    <p:extLst>
      <p:ext uri="{BB962C8B-B14F-4D97-AF65-F5344CB8AC3E}">
        <p14:creationId xmlns:p14="http://schemas.microsoft.com/office/powerpoint/2010/main" val="341552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68671" y="74429"/>
            <a:ext cx="11070996" cy="1325563"/>
          </a:xfrm>
        </p:spPr>
        <p:txBody>
          <a:bodyPr>
            <a:normAutofit/>
          </a:bodyPr>
          <a:lstStyle/>
          <a:p>
            <a:r>
              <a:rPr lang="nl-NL" sz="3600" b="1" dirty="0">
                <a:solidFill>
                  <a:schemeClr val="accent1">
                    <a:lumMod val="75000"/>
                  </a:schemeClr>
                </a:solidFill>
                <a:effectLst>
                  <a:outerShdw blurRad="38100" dist="38100" dir="2700000" algn="tl">
                    <a:srgbClr val="000000">
                      <a:alpha val="43137"/>
                    </a:srgbClr>
                  </a:outerShdw>
                </a:effectLst>
              </a:rPr>
              <a:t>Nederlandse landslakken in hun natuurlijke omgeving </a:t>
            </a:r>
          </a:p>
        </p:txBody>
      </p:sp>
      <p:sp>
        <p:nvSpPr>
          <p:cNvPr id="2" name="Tijdelijke aanduiding voor voettekst 1"/>
          <p:cNvSpPr>
            <a:spLocks noGrp="1"/>
          </p:cNvSpPr>
          <p:nvPr>
            <p:ph type="ftr" sz="quarter" idx="11"/>
          </p:nvPr>
        </p:nvSpPr>
        <p:spPr/>
        <p:txBody>
          <a:bodyPr/>
          <a:lstStyle/>
          <a:p>
            <a:r>
              <a:rPr lang="nl-NL"/>
              <a:t>15 augustus 2018 Anthonie D.P van Peursen</a:t>
            </a: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3996" y="1612114"/>
            <a:ext cx="4644008" cy="2389838"/>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81201" y="1210469"/>
            <a:ext cx="1704975" cy="2676525"/>
          </a:xfrm>
          <a:prstGeom prst="rect">
            <a:avLst/>
          </a:prstGeom>
        </p:spPr>
      </p:pic>
      <p:sp>
        <p:nvSpPr>
          <p:cNvPr id="8" name="Rechthoek 7"/>
          <p:cNvSpPr/>
          <p:nvPr/>
        </p:nvSpPr>
        <p:spPr>
          <a:xfrm>
            <a:off x="1881352" y="4149080"/>
            <a:ext cx="2918504" cy="1107996"/>
          </a:xfrm>
          <a:prstGeom prst="rect">
            <a:avLst/>
          </a:prstGeom>
        </p:spPr>
        <p:txBody>
          <a:bodyPr wrap="square">
            <a:spAutoFit/>
          </a:bodyPr>
          <a:lstStyle/>
          <a:p>
            <a:pPr eaLnBrk="0" hangingPunct="0"/>
            <a:r>
              <a:rPr lang="nl-NL" altLang="nl-NL" sz="2400" i="1" dirty="0">
                <a:latin typeface="Arial" panose="020B0604020202020204" pitchFamily="34" charset="0"/>
                <a:cs typeface="Arial" panose="020B0604020202020204" pitchFamily="34" charset="0"/>
              </a:rPr>
              <a:t>Discus </a:t>
            </a:r>
            <a:r>
              <a:rPr lang="nl-NL" altLang="nl-NL" sz="2400" i="1" dirty="0" err="1">
                <a:latin typeface="Arial" panose="020B0604020202020204" pitchFamily="34" charset="0"/>
                <a:cs typeface="Arial" panose="020B0604020202020204" pitchFamily="34" charset="0"/>
              </a:rPr>
              <a:t>rotundatus</a:t>
            </a:r>
            <a:r>
              <a:rPr lang="nl-NL" altLang="nl-NL" sz="2400" i="1" dirty="0">
                <a:latin typeface="Arial" panose="020B0604020202020204" pitchFamily="34" charset="0"/>
                <a:cs typeface="Arial" panose="020B0604020202020204" pitchFamily="34" charset="0"/>
              </a:rPr>
              <a:t> </a:t>
            </a:r>
            <a:r>
              <a:rPr lang="nl-NL" altLang="nl-NL" sz="2400" dirty="0">
                <a:latin typeface="Arial" panose="020B0604020202020204" pitchFamily="34" charset="0"/>
                <a:cs typeface="Arial" panose="020B0604020202020204" pitchFamily="34" charset="0"/>
              </a:rPr>
              <a:t>Boerenknoopje</a:t>
            </a:r>
          </a:p>
          <a:p>
            <a:pPr eaLnBrk="0" hangingPunct="0"/>
            <a:endParaRPr lang="nl-NL" dirty="0"/>
          </a:p>
        </p:txBody>
      </p:sp>
      <p:sp>
        <p:nvSpPr>
          <p:cNvPr id="9" name="Rechthoek 8"/>
          <p:cNvSpPr/>
          <p:nvPr/>
        </p:nvSpPr>
        <p:spPr>
          <a:xfrm>
            <a:off x="1981201" y="5207481"/>
            <a:ext cx="2520280" cy="1107996"/>
          </a:xfrm>
          <a:prstGeom prst="rect">
            <a:avLst/>
          </a:prstGeom>
        </p:spPr>
        <p:txBody>
          <a:bodyPr wrap="square">
            <a:spAutoFit/>
          </a:bodyPr>
          <a:lstStyle/>
          <a:p>
            <a:pPr eaLnBrk="0" hangingPunct="0"/>
            <a:r>
              <a:rPr lang="nl-NL" altLang="nl-NL" sz="2400" i="1" dirty="0" err="1">
                <a:latin typeface="Arial" panose="020B0604020202020204" pitchFamily="34" charset="0"/>
                <a:cs typeface="Arial" panose="020B0604020202020204" pitchFamily="34" charset="0"/>
              </a:rPr>
              <a:t>Succinea</a:t>
            </a:r>
            <a:r>
              <a:rPr lang="nl-NL" altLang="nl-NL" sz="2400" i="1" dirty="0">
                <a:latin typeface="Arial" panose="020B0604020202020204" pitchFamily="34" charset="0"/>
                <a:cs typeface="Arial" panose="020B0604020202020204" pitchFamily="34" charset="0"/>
              </a:rPr>
              <a:t> </a:t>
            </a:r>
            <a:r>
              <a:rPr lang="nl-NL" altLang="nl-NL" sz="2400" i="1" dirty="0" err="1">
                <a:latin typeface="Arial" panose="020B0604020202020204" pitchFamily="34" charset="0"/>
                <a:cs typeface="Arial" panose="020B0604020202020204" pitchFamily="34" charset="0"/>
              </a:rPr>
              <a:t>putris</a:t>
            </a:r>
            <a:r>
              <a:rPr lang="nl-NL" altLang="nl-NL" sz="2400" i="1" dirty="0">
                <a:latin typeface="Arial" panose="020B0604020202020204" pitchFamily="34" charset="0"/>
                <a:cs typeface="Arial" panose="020B0604020202020204" pitchFamily="34" charset="0"/>
              </a:rPr>
              <a:t> </a:t>
            </a:r>
            <a:r>
              <a:rPr lang="nl-NL" altLang="nl-NL" sz="2400" dirty="0">
                <a:latin typeface="Arial" panose="020B0604020202020204" pitchFamily="34" charset="0"/>
                <a:cs typeface="Arial" panose="020B0604020202020204" pitchFamily="34" charset="0"/>
              </a:rPr>
              <a:t>Barnsteenslak</a:t>
            </a:r>
          </a:p>
          <a:p>
            <a:pPr eaLnBrk="0" hangingPunct="0"/>
            <a:endParaRPr lang="nl-NL" dirty="0"/>
          </a:p>
        </p:txBody>
      </p:sp>
      <p:pic>
        <p:nvPicPr>
          <p:cNvPr id="10" name="Afbeelding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7888" y="4149080"/>
            <a:ext cx="4421476" cy="2227688"/>
          </a:xfrm>
          <a:prstGeom prst="rect">
            <a:avLst/>
          </a:prstGeom>
        </p:spPr>
      </p:pic>
      <p:sp>
        <p:nvSpPr>
          <p:cNvPr id="11" name="PIJL-RECHTS 10"/>
          <p:cNvSpPr/>
          <p:nvPr/>
        </p:nvSpPr>
        <p:spPr>
          <a:xfrm>
            <a:off x="4310652" y="52768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p:cNvSpPr/>
          <p:nvPr/>
        </p:nvSpPr>
        <p:spPr>
          <a:xfrm>
            <a:off x="4070454" y="3729876"/>
            <a:ext cx="720080" cy="5241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4533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39184" y="1221317"/>
            <a:ext cx="345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nl-NL" sz="2400" b="1" dirty="0">
                <a:latin typeface="Arial" panose="020B0604020202020204" pitchFamily="34" charset="0"/>
              </a:rPr>
              <a:t>huisjesslakken</a:t>
            </a:r>
          </a:p>
          <a:p>
            <a:pPr>
              <a:spcBef>
                <a:spcPct val="0"/>
              </a:spcBef>
              <a:buFontTx/>
              <a:buNone/>
            </a:pPr>
            <a:r>
              <a:rPr lang="nl-NL" altLang="nl-NL" sz="2400" dirty="0">
                <a:latin typeface="Arial" panose="020B0604020202020204" pitchFamily="34" charset="0"/>
              </a:rPr>
              <a:t>- poelslakken</a:t>
            </a:r>
          </a:p>
          <a:p>
            <a:pPr>
              <a:spcBef>
                <a:spcPct val="0"/>
              </a:spcBef>
              <a:buFontTx/>
              <a:buNone/>
            </a:pPr>
            <a:r>
              <a:rPr lang="nl-NL" altLang="nl-NL" sz="2400" dirty="0">
                <a:latin typeface="Arial" panose="020B0604020202020204" pitchFamily="34" charset="0"/>
              </a:rPr>
              <a:t>- schijfhorens</a:t>
            </a:r>
          </a:p>
          <a:p>
            <a:pPr>
              <a:spcBef>
                <a:spcPct val="0"/>
              </a:spcBef>
              <a:buFontTx/>
              <a:buNone/>
            </a:pPr>
            <a:r>
              <a:rPr lang="nl-NL" altLang="nl-NL" sz="2400" dirty="0">
                <a:latin typeface="Arial" panose="020B0604020202020204" pitchFamily="34" charset="0"/>
              </a:rPr>
              <a:t>- pluimdragers</a:t>
            </a:r>
          </a:p>
          <a:p>
            <a:pPr>
              <a:spcBef>
                <a:spcPct val="0"/>
              </a:spcBef>
              <a:buFontTx/>
              <a:buNone/>
            </a:pPr>
            <a:r>
              <a:rPr lang="nl-NL" altLang="nl-NL" sz="2400" dirty="0">
                <a:latin typeface="Arial" panose="020B0604020202020204" pitchFamily="34" charset="0"/>
              </a:rPr>
              <a:t>- moerasslakken</a:t>
            </a:r>
          </a:p>
          <a:p>
            <a:pPr>
              <a:spcBef>
                <a:spcPct val="0"/>
              </a:spcBef>
              <a:buFontTx/>
              <a:buNone/>
            </a:pPr>
            <a:r>
              <a:rPr lang="nl-NL" altLang="nl-NL" sz="2400" dirty="0">
                <a:latin typeface="Arial" panose="020B0604020202020204" pitchFamily="34" charset="0"/>
              </a:rPr>
              <a:t>- diepslakken </a:t>
            </a:r>
          </a:p>
          <a:p>
            <a:pPr>
              <a:spcBef>
                <a:spcPct val="0"/>
              </a:spcBef>
              <a:buFont typeface="Arial" panose="020B0604020202020204" pitchFamily="34" charset="0"/>
              <a:buNone/>
            </a:pPr>
            <a:r>
              <a:rPr lang="nl-NL" altLang="nl-NL" sz="2400" dirty="0">
                <a:latin typeface="Arial" panose="020B0604020202020204" pitchFamily="34" charset="0"/>
              </a:rPr>
              <a:t>  etc.</a:t>
            </a:r>
            <a:r>
              <a:rPr lang="nl-NL" altLang="fr-FR" sz="2400" dirty="0">
                <a:latin typeface="Arial" panose="020B0604020202020204" pitchFamily="34" charset="0"/>
                <a:cs typeface="Arial" panose="020B0604020202020204" pitchFamily="34" charset="0"/>
              </a:rPr>
              <a:t> </a:t>
            </a:r>
          </a:p>
          <a:p>
            <a:pPr>
              <a:spcBef>
                <a:spcPct val="0"/>
              </a:spcBef>
              <a:buFontTx/>
              <a:buNone/>
            </a:pPr>
            <a:endParaRPr lang="nl-NL" altLang="nl-NL" sz="2400" dirty="0">
              <a:latin typeface="Arial" panose="020B0604020202020204" pitchFamily="34" charset="0"/>
            </a:endParaRPr>
          </a:p>
        </p:txBody>
      </p:sp>
      <p:sp>
        <p:nvSpPr>
          <p:cNvPr id="14339" name="Text Box 3"/>
          <p:cNvSpPr txBox="1">
            <a:spLocks noChangeArrowheads="1"/>
          </p:cNvSpPr>
          <p:nvPr/>
        </p:nvSpPr>
        <p:spPr bwMode="auto">
          <a:xfrm>
            <a:off x="8496300" y="4193118"/>
            <a:ext cx="345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nl-NL" sz="2400" b="1" dirty="0">
                <a:latin typeface="Arial" panose="020B0604020202020204" pitchFamily="34" charset="0"/>
              </a:rPr>
              <a:t>tweekleppigen</a:t>
            </a:r>
          </a:p>
          <a:p>
            <a:pPr>
              <a:spcBef>
                <a:spcPct val="0"/>
              </a:spcBef>
              <a:buFontTx/>
              <a:buNone/>
            </a:pPr>
            <a:r>
              <a:rPr lang="nl-NL" altLang="nl-NL" sz="2400" dirty="0">
                <a:latin typeface="Arial" panose="020B0604020202020204" pitchFamily="34" charset="0"/>
              </a:rPr>
              <a:t>- zwanenmossels</a:t>
            </a:r>
          </a:p>
          <a:p>
            <a:pPr>
              <a:spcBef>
                <a:spcPct val="0"/>
              </a:spcBef>
              <a:buFontTx/>
              <a:buNone/>
            </a:pPr>
            <a:r>
              <a:rPr lang="nl-NL" altLang="nl-NL" sz="2400" dirty="0">
                <a:latin typeface="Arial" panose="020B0604020202020204" pitchFamily="34" charset="0"/>
              </a:rPr>
              <a:t>- driehoeksmossels</a:t>
            </a:r>
          </a:p>
          <a:p>
            <a:pPr>
              <a:spcBef>
                <a:spcPct val="0"/>
              </a:spcBef>
              <a:buFontTx/>
              <a:buNone/>
            </a:pPr>
            <a:r>
              <a:rPr lang="nl-NL" altLang="nl-NL" sz="2400" dirty="0">
                <a:latin typeface="Arial" panose="020B0604020202020204" pitchFamily="34" charset="0"/>
              </a:rPr>
              <a:t>- hoornschalen</a:t>
            </a:r>
          </a:p>
          <a:p>
            <a:pPr>
              <a:spcBef>
                <a:spcPct val="0"/>
              </a:spcBef>
              <a:buFontTx/>
              <a:buNone/>
            </a:pPr>
            <a:r>
              <a:rPr lang="nl-NL" altLang="nl-NL" sz="2400" dirty="0">
                <a:latin typeface="Arial" panose="020B0604020202020204" pitchFamily="34" charset="0"/>
              </a:rPr>
              <a:t>- korfmossels</a:t>
            </a:r>
          </a:p>
          <a:p>
            <a:pPr>
              <a:spcBef>
                <a:spcPct val="0"/>
              </a:spcBef>
              <a:buFontTx/>
              <a:buNone/>
            </a:pPr>
            <a:r>
              <a:rPr lang="nl-NL" altLang="nl-NL" sz="2400" dirty="0">
                <a:latin typeface="Arial" panose="020B0604020202020204" pitchFamily="34" charset="0"/>
              </a:rPr>
              <a:t>- erwtenmossels</a:t>
            </a:r>
          </a:p>
          <a:p>
            <a:pPr>
              <a:spcBef>
                <a:spcPct val="0"/>
              </a:spcBef>
              <a:buFontTx/>
              <a:buNone/>
            </a:pPr>
            <a:r>
              <a:rPr lang="nl-NL" altLang="nl-NL" sz="2400" dirty="0">
                <a:latin typeface="Arial" panose="020B0604020202020204" pitchFamily="34" charset="0"/>
              </a:rPr>
              <a:t>  etc.</a:t>
            </a:r>
          </a:p>
        </p:txBody>
      </p:sp>
      <p:pic>
        <p:nvPicPr>
          <p:cNvPr id="14340" name="Picture 7" descr="C:\Documents and Settings\Herman Roode\Mijn documenten\Mijn afbeeldingen\mollusken1\Kahnschnecke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19967" y="3490385"/>
            <a:ext cx="4876800" cy="262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Tijdelijke aanduiding voor inhoud 9" descr="Pisidium personatum 3m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4933" y="677334"/>
            <a:ext cx="4057651" cy="342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kstvak 8"/>
          <p:cNvSpPr txBox="1">
            <a:spLocks noChangeArrowheads="1"/>
          </p:cNvSpPr>
          <p:nvPr/>
        </p:nvSpPr>
        <p:spPr bwMode="auto">
          <a:xfrm>
            <a:off x="8072967" y="1"/>
            <a:ext cx="489585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1867" i="1">
                <a:solidFill>
                  <a:srgbClr val="000000"/>
                </a:solidFill>
                <a:latin typeface="Arial" panose="020B0604020202020204" pitchFamily="34" charset="0"/>
                <a:cs typeface="Arial" panose="020B0604020202020204" pitchFamily="34" charset="0"/>
              </a:rPr>
              <a:t>Pisidium personatum</a:t>
            </a:r>
            <a:r>
              <a:rPr lang="nl-NL" altLang="fr-FR" sz="1867">
                <a:solidFill>
                  <a:srgbClr val="000000"/>
                </a:solidFill>
                <a:latin typeface="Arial" panose="020B0604020202020204" pitchFamily="34" charset="0"/>
                <a:cs typeface="Arial" panose="020B0604020202020204" pitchFamily="34" charset="0"/>
              </a:rPr>
              <a:t> </a:t>
            </a:r>
          </a:p>
          <a:p>
            <a:pPr>
              <a:spcBef>
                <a:spcPct val="0"/>
              </a:spcBef>
              <a:buFontTx/>
              <a:buNone/>
            </a:pPr>
            <a:r>
              <a:rPr lang="nl-NL" altLang="fr-FR" sz="1867">
                <a:solidFill>
                  <a:srgbClr val="000000"/>
                </a:solidFill>
                <a:latin typeface="Arial" panose="020B0604020202020204" pitchFamily="34" charset="0"/>
                <a:cs typeface="Arial" panose="020B0604020202020204" pitchFamily="34" charset="0"/>
              </a:rPr>
              <a:t>Gemaskerde erwtenmossel</a:t>
            </a:r>
            <a:endParaRPr lang="fr-FR" altLang="fr-FR" sz="1867" i="1">
              <a:solidFill>
                <a:srgbClr val="000000"/>
              </a:solidFill>
              <a:latin typeface="Arial" panose="020B0604020202020204" pitchFamily="34" charset="0"/>
              <a:cs typeface="Arial" panose="020B0604020202020204" pitchFamily="34" charset="0"/>
            </a:endParaRPr>
          </a:p>
        </p:txBody>
      </p:sp>
      <p:sp>
        <p:nvSpPr>
          <p:cNvPr id="14343" name="Tekstvak 1"/>
          <p:cNvSpPr txBox="1">
            <a:spLocks noChangeArrowheads="1"/>
          </p:cNvSpPr>
          <p:nvPr/>
        </p:nvSpPr>
        <p:spPr bwMode="auto">
          <a:xfrm>
            <a:off x="6972301" y="2618317"/>
            <a:ext cx="18245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2133">
                <a:solidFill>
                  <a:srgbClr val="000000"/>
                </a:solidFill>
                <a:latin typeface="Arial" panose="020B0604020202020204" pitchFamily="34" charset="0"/>
                <a:cs typeface="Arial" panose="020B0604020202020204" pitchFamily="34" charset="0"/>
              </a:rPr>
              <a:t>3 mm</a:t>
            </a:r>
            <a:endParaRPr lang="fr-FR" altLang="fr-FR" sz="2133">
              <a:solidFill>
                <a:srgbClr val="000000"/>
              </a:solidFill>
              <a:latin typeface="Arial" panose="020B0604020202020204" pitchFamily="34" charset="0"/>
              <a:cs typeface="Arial" panose="020B0604020202020204" pitchFamily="34" charset="0"/>
            </a:endParaRPr>
          </a:p>
        </p:txBody>
      </p:sp>
      <p:cxnSp>
        <p:nvCxnSpPr>
          <p:cNvPr id="5" name="Rechte verbindingslijn met pijl 4"/>
          <p:cNvCxnSpPr/>
          <p:nvPr/>
        </p:nvCxnSpPr>
        <p:spPr>
          <a:xfrm>
            <a:off x="7056968" y="3234267"/>
            <a:ext cx="969433"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345" name="Tekstvak 6"/>
          <p:cNvSpPr txBox="1">
            <a:spLocks noChangeArrowheads="1"/>
          </p:cNvSpPr>
          <p:nvPr/>
        </p:nvSpPr>
        <p:spPr bwMode="auto">
          <a:xfrm>
            <a:off x="3172884" y="6079067"/>
            <a:ext cx="45720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1867" i="1">
                <a:solidFill>
                  <a:srgbClr val="000000"/>
                </a:solidFill>
                <a:latin typeface="Arial" panose="020B0604020202020204" pitchFamily="34" charset="0"/>
                <a:cs typeface="Arial" panose="020B0604020202020204" pitchFamily="34" charset="0"/>
              </a:rPr>
              <a:t>Theodoxus fluviatilis</a:t>
            </a:r>
            <a:r>
              <a:rPr lang="nl-NL" altLang="fr-FR" sz="1867">
                <a:solidFill>
                  <a:srgbClr val="000000"/>
                </a:solidFill>
                <a:latin typeface="Arial" panose="020B0604020202020204" pitchFamily="34" charset="0"/>
                <a:cs typeface="Arial" panose="020B0604020202020204" pitchFamily="34" charset="0"/>
              </a:rPr>
              <a:t> Zoetwaterneriet</a:t>
            </a:r>
            <a:endParaRPr lang="fr-FR" altLang="fr-FR" sz="1867" i="1">
              <a:solidFill>
                <a:srgbClr val="000000"/>
              </a:solidFill>
              <a:latin typeface="Arial" panose="020B0604020202020204" pitchFamily="34" charset="0"/>
              <a:cs typeface="Arial" panose="020B0604020202020204" pitchFamily="34" charset="0"/>
            </a:endParaRPr>
          </a:p>
        </p:txBody>
      </p:sp>
      <p:cxnSp>
        <p:nvCxnSpPr>
          <p:cNvPr id="13" name="Rechte verbindingslijn met pijl 12"/>
          <p:cNvCxnSpPr/>
          <p:nvPr/>
        </p:nvCxnSpPr>
        <p:spPr>
          <a:xfrm>
            <a:off x="2639484" y="4396318"/>
            <a:ext cx="0" cy="67310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p:cNvCxnSpPr/>
          <p:nvPr/>
        </p:nvCxnSpPr>
        <p:spPr>
          <a:xfrm>
            <a:off x="1045634" y="5566833"/>
            <a:ext cx="1352551"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348" name="Rechthoek 16"/>
          <p:cNvSpPr>
            <a:spLocks noChangeArrowheads="1"/>
          </p:cNvSpPr>
          <p:nvPr/>
        </p:nvSpPr>
        <p:spPr bwMode="auto">
          <a:xfrm>
            <a:off x="755651" y="5014384"/>
            <a:ext cx="145905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2133">
                <a:solidFill>
                  <a:srgbClr val="000000"/>
                </a:solidFill>
                <a:latin typeface="Arial" panose="020B0604020202020204" pitchFamily="34" charset="0"/>
                <a:cs typeface="Arial" panose="020B0604020202020204" pitchFamily="34" charset="0"/>
              </a:rPr>
              <a:t>ca. 10 mm</a:t>
            </a:r>
            <a:endParaRPr lang="fr-FR" altLang="fr-FR" sz="2133">
              <a:solidFill>
                <a:srgbClr val="000000"/>
              </a:solidFill>
              <a:latin typeface="Arial" panose="020B0604020202020204" pitchFamily="34" charset="0"/>
              <a:cs typeface="Arial" panose="020B0604020202020204" pitchFamily="34" charset="0"/>
            </a:endParaRPr>
          </a:p>
        </p:txBody>
      </p:sp>
      <p:sp>
        <p:nvSpPr>
          <p:cNvPr id="14349" name="Rechthoek 17"/>
          <p:cNvSpPr>
            <a:spLocks noChangeArrowheads="1"/>
          </p:cNvSpPr>
          <p:nvPr/>
        </p:nvSpPr>
        <p:spPr bwMode="auto">
          <a:xfrm>
            <a:off x="766233" y="4508500"/>
            <a:ext cx="160973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2133">
                <a:solidFill>
                  <a:srgbClr val="000000"/>
                </a:solidFill>
                <a:latin typeface="Arial" panose="020B0604020202020204" pitchFamily="34" charset="0"/>
                <a:cs typeface="Arial" panose="020B0604020202020204" pitchFamily="34" charset="0"/>
              </a:rPr>
              <a:t>ca. 8,5 mm </a:t>
            </a:r>
            <a:endParaRPr lang="fr-FR" altLang="fr-FR" sz="2133">
              <a:solidFill>
                <a:srgbClr val="000000"/>
              </a:solidFill>
              <a:latin typeface="Times New Roman" panose="02020603050405020304" pitchFamily="18" charset="0"/>
            </a:endParaRPr>
          </a:p>
        </p:txBody>
      </p:sp>
      <p:sp>
        <p:nvSpPr>
          <p:cNvPr id="14350" name="Tekstvak 1"/>
          <p:cNvSpPr txBox="1">
            <a:spLocks noChangeArrowheads="1"/>
          </p:cNvSpPr>
          <p:nvPr/>
        </p:nvSpPr>
        <p:spPr bwMode="auto">
          <a:xfrm>
            <a:off x="3951600" y="41101"/>
            <a:ext cx="3583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000000"/>
                </a:solidFill>
                <a:latin typeface="Times New Roman" panose="02020603050405020304" pitchFamily="18" charset="0"/>
                <a:ea typeface="MS PGothic" panose="020B0600070205080204" pitchFamily="34" charset="-128"/>
              </a:defRPr>
            </a:lvl1pPr>
            <a:lvl2pPr marL="742950" indent="-285750">
              <a:defRPr sz="4400">
                <a:solidFill>
                  <a:srgbClr val="000000"/>
                </a:solidFill>
                <a:latin typeface="Times New Roman" panose="02020603050405020304" pitchFamily="18" charset="0"/>
                <a:ea typeface="MS PGothic" panose="020B0600070205080204" pitchFamily="34" charset="-128"/>
              </a:defRPr>
            </a:lvl2pPr>
            <a:lvl3pPr marL="1143000" indent="-228600">
              <a:defRPr sz="4400">
                <a:solidFill>
                  <a:srgbClr val="000000"/>
                </a:solidFill>
                <a:latin typeface="Times New Roman" panose="02020603050405020304" pitchFamily="18" charset="0"/>
                <a:ea typeface="MS PGothic" panose="020B0600070205080204" pitchFamily="34" charset="-128"/>
              </a:defRPr>
            </a:lvl3pPr>
            <a:lvl4pPr marL="1600200" indent="-228600">
              <a:defRPr sz="4400">
                <a:solidFill>
                  <a:srgbClr val="000000"/>
                </a:solidFill>
                <a:latin typeface="Times New Roman" panose="02020603050405020304" pitchFamily="18" charset="0"/>
                <a:ea typeface="MS PGothic" panose="020B0600070205080204" pitchFamily="34" charset="-128"/>
              </a:defRPr>
            </a:lvl4pPr>
            <a:lvl5pPr marL="2057400" indent="-228600">
              <a:defRPr sz="4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ea typeface="MS PGothic" panose="020B0600070205080204" pitchFamily="34" charset="-128"/>
              </a:defRPr>
            </a:lvl9pPr>
          </a:lstStyle>
          <a:p>
            <a:pPr algn="ctr"/>
            <a:r>
              <a:rPr lang="nl-NL" altLang="fr-FR" sz="3600" b="1" dirty="0">
                <a:solidFill>
                  <a:schemeClr val="accent1">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Zoetwater</a:t>
            </a:r>
            <a:endParaRPr lang="en-US" altLang="fr-FR" sz="3600" b="1" dirty="0">
              <a:solidFill>
                <a:schemeClr val="accent1">
                  <a:lumMod val="7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2" name="Tijdelijke aanduiding voor voettekst 1"/>
          <p:cNvSpPr>
            <a:spLocks noGrp="1"/>
          </p:cNvSpPr>
          <p:nvPr>
            <p:ph type="ftr" sz="quarter" idx="11"/>
          </p:nvPr>
        </p:nvSpPr>
        <p:spPr/>
        <p:txBody>
          <a:bodyPr/>
          <a:lstStyle/>
          <a:p>
            <a:r>
              <a:rPr lang="nl-NL"/>
              <a:t>15 augustus 2018 Anthonie D.P van Peursen</a:t>
            </a:r>
            <a:endParaRPr lang="fr-FR"/>
          </a:p>
        </p:txBody>
      </p:sp>
    </p:spTree>
    <p:extLst>
      <p:ext uri="{BB962C8B-B14F-4D97-AF65-F5344CB8AC3E}">
        <p14:creationId xmlns:p14="http://schemas.microsoft.com/office/powerpoint/2010/main" val="113400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5362" name="Titel 2"/>
          <p:cNvSpPr>
            <a:spLocks noGrp="1"/>
          </p:cNvSpPr>
          <p:nvPr>
            <p:ph type="title"/>
          </p:nvPr>
        </p:nvSpPr>
        <p:spPr>
          <a:xfrm>
            <a:off x="772996" y="375002"/>
            <a:ext cx="6108700" cy="1023897"/>
          </a:xfrm>
        </p:spPr>
        <p:txBody>
          <a:bodyPr>
            <a:normAutofit fontScale="90000"/>
          </a:bodyPr>
          <a:lstStyle/>
          <a:p>
            <a:pPr algn="ctr"/>
            <a:r>
              <a:rPr lang="nl-NL" altLang="nl-NL" sz="4000" b="1" dirty="0" err="1">
                <a:solidFill>
                  <a:schemeClr val="accent1">
                    <a:lumMod val="75000"/>
                  </a:schemeClr>
                </a:solidFill>
                <a:effectLst>
                  <a:outerShdw blurRad="38100" dist="38100" dir="2700000" algn="tl">
                    <a:srgbClr val="000000">
                      <a:alpha val="43137"/>
                    </a:srgbClr>
                  </a:outerShdw>
                </a:effectLst>
                <a:latin typeface="+mn-lt"/>
              </a:rPr>
              <a:t>Tweekleppigen</a:t>
            </a:r>
            <a:r>
              <a:rPr lang="nl-NL" altLang="nl-NL" sz="4000" b="1" dirty="0">
                <a:solidFill>
                  <a:schemeClr val="accent1">
                    <a:lumMod val="75000"/>
                  </a:schemeClr>
                </a:solidFill>
                <a:effectLst>
                  <a:outerShdw blurRad="38100" dist="38100" dir="2700000" algn="tl">
                    <a:srgbClr val="000000">
                      <a:alpha val="43137"/>
                    </a:srgbClr>
                  </a:outerShdw>
                </a:effectLst>
                <a:latin typeface="+mn-lt"/>
              </a:rPr>
              <a:t> </a:t>
            </a:r>
            <a:r>
              <a:rPr lang="nl-NL" altLang="nl-NL" sz="4000" b="1" dirty="0">
                <a:solidFill>
                  <a:schemeClr val="accent1">
                    <a:lumMod val="75000"/>
                  </a:schemeClr>
                </a:solidFill>
                <a:effectLst>
                  <a:outerShdw blurRad="38100" dist="38100" dir="2700000" algn="tl">
                    <a:srgbClr val="000000">
                      <a:alpha val="43137"/>
                    </a:srgbClr>
                  </a:outerShdw>
                </a:effectLst>
                <a:latin typeface="+mn-lt"/>
                <a:cs typeface="Arial" panose="020B0604020202020204" pitchFamily="34" charset="0"/>
              </a:rPr>
              <a:t>leven op / in de bodem</a:t>
            </a:r>
            <a:r>
              <a:rPr lang="nl-NL" altLang="nl-NL" dirty="0">
                <a:solidFill>
                  <a:srgbClr val="000000"/>
                </a:solidFill>
                <a:latin typeface="Arial" panose="020B0604020202020204" pitchFamily="34" charset="0"/>
                <a:cs typeface="Arial" panose="020B0604020202020204" pitchFamily="34" charset="0"/>
              </a:rPr>
              <a:t/>
            </a:r>
            <a:br>
              <a:rPr lang="nl-NL" altLang="nl-NL" dirty="0">
                <a:solidFill>
                  <a:srgbClr val="000000"/>
                </a:solidFill>
                <a:latin typeface="Arial" panose="020B0604020202020204" pitchFamily="34" charset="0"/>
                <a:cs typeface="Arial" panose="020B0604020202020204" pitchFamily="34" charset="0"/>
              </a:rPr>
            </a:br>
            <a:endParaRPr lang="fr-FR" altLang="fr-FR" dirty="0"/>
          </a:p>
        </p:txBody>
      </p:sp>
      <p:sp>
        <p:nvSpPr>
          <p:cNvPr id="15363" name="Text Box 8"/>
          <p:cNvSpPr txBox="1">
            <a:spLocks noChangeArrowheads="1"/>
          </p:cNvSpPr>
          <p:nvPr/>
        </p:nvSpPr>
        <p:spPr bwMode="auto">
          <a:xfrm>
            <a:off x="6858710" y="5960853"/>
            <a:ext cx="4922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nl-NL" altLang="nl-NL" sz="2400" dirty="0">
                <a:latin typeface="Arial" panose="020B0604020202020204" pitchFamily="34" charset="0"/>
                <a:cs typeface="Arial" panose="020B0604020202020204" pitchFamily="34" charset="0"/>
              </a:rPr>
              <a:t>Vijvermossel met driehoeksmossel</a:t>
            </a:r>
          </a:p>
        </p:txBody>
      </p:sp>
      <p:pic>
        <p:nvPicPr>
          <p:cNvPr id="15368" name="Picture 6" descr="C:\Documents and Settings\Herman Roode\Mijn documenten\Mijn afbeeldingen\voor lezing tzn\zwanenm1.jpg"/>
          <p:cNvPicPr>
            <a:picLocks noChangeAspect="1" noChangeArrowheads="1"/>
          </p:cNvPicPr>
          <p:nvPr/>
        </p:nvPicPr>
        <p:blipFill>
          <a:blip r:embed="rId3" cstate="email">
            <a:lum bright="12000" contrast="6000"/>
            <a:extLst>
              <a:ext uri="{28A0092B-C50C-407E-A947-70E740481C1C}">
                <a14:useLocalDpi xmlns:a14="http://schemas.microsoft.com/office/drawing/2010/main"/>
              </a:ext>
            </a:extLst>
          </a:blip>
          <a:srcRect/>
          <a:stretch>
            <a:fillRect/>
          </a:stretch>
        </p:blipFill>
        <p:spPr bwMode="auto">
          <a:xfrm>
            <a:off x="6881696" y="3251201"/>
            <a:ext cx="4757805" cy="26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7" descr="C:\Documents and Settings\Herman Roode\Mijn documenten\Mijn afbeeldingen\voor lezing tzn\DSCN12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0800" y="203201"/>
            <a:ext cx="4734300" cy="264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9"/>
          <p:cNvSpPr txBox="1">
            <a:spLocks noChangeArrowheads="1"/>
          </p:cNvSpPr>
          <p:nvPr/>
        </p:nvSpPr>
        <p:spPr bwMode="auto">
          <a:xfrm>
            <a:off x="6858710" y="2820603"/>
            <a:ext cx="4757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nl-NL" altLang="nl-NL" sz="2400" dirty="0">
                <a:latin typeface="Arial" panose="020B0604020202020204" pitchFamily="34" charset="0"/>
                <a:cs typeface="Arial" panose="020B0604020202020204" pitchFamily="34" charset="0"/>
              </a:rPr>
              <a:t>Bittervoorntje met zwanenmossel</a:t>
            </a:r>
          </a:p>
        </p:txBody>
      </p:sp>
      <p:sp>
        <p:nvSpPr>
          <p:cNvPr id="2" name="Tijdelijke aanduiding voor voettekst 1"/>
          <p:cNvSpPr>
            <a:spLocks noGrp="1"/>
          </p:cNvSpPr>
          <p:nvPr>
            <p:ph type="ftr" sz="quarter" idx="11"/>
          </p:nvPr>
        </p:nvSpPr>
        <p:spPr/>
        <p:txBody>
          <a:bodyPr/>
          <a:lstStyle/>
          <a:p>
            <a:r>
              <a:rPr lang="nl-NL"/>
              <a:t>15 augustus 2018 Anthonie D.P van Peursen</a:t>
            </a:r>
            <a:endParaRPr lang="fr-FR"/>
          </a:p>
        </p:txBody>
      </p:sp>
      <p:sp>
        <p:nvSpPr>
          <p:cNvPr id="12" name="Rectangle 3"/>
          <p:cNvSpPr txBox="1">
            <a:spLocks noChangeArrowheads="1"/>
          </p:cNvSpPr>
          <p:nvPr/>
        </p:nvSpPr>
        <p:spPr bwMode="auto">
          <a:xfrm>
            <a:off x="1" y="4934689"/>
            <a:ext cx="2698236" cy="118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eaLnBrk="0" hangingPunct="0">
              <a:buNone/>
            </a:pPr>
            <a:r>
              <a:rPr lang="nl-NL" altLang="nl-NL" sz="2400" i="1" dirty="0" err="1">
                <a:latin typeface="Arial" panose="020B0604020202020204" pitchFamily="34" charset="0"/>
                <a:cs typeface="Arial" panose="020B0604020202020204" pitchFamily="34" charset="0"/>
              </a:rPr>
              <a:t>Unio</a:t>
            </a:r>
            <a:r>
              <a:rPr lang="nl-NL" altLang="nl-NL" sz="2400" i="1" dirty="0">
                <a:latin typeface="Arial" panose="020B0604020202020204" pitchFamily="34" charset="0"/>
                <a:cs typeface="Arial" panose="020B0604020202020204" pitchFamily="34" charset="0"/>
              </a:rPr>
              <a:t> </a:t>
            </a:r>
            <a:r>
              <a:rPr lang="nl-NL" altLang="nl-NL" sz="2400" i="1" dirty="0" err="1">
                <a:latin typeface="Arial" panose="020B0604020202020204" pitchFamily="34" charset="0"/>
                <a:cs typeface="Arial" panose="020B0604020202020204" pitchFamily="34" charset="0"/>
              </a:rPr>
              <a:t>pictorum</a:t>
            </a:r>
            <a:endParaRPr lang="nl-NL" altLang="nl-NL" sz="2400" i="1" dirty="0">
              <a:latin typeface="Arial" panose="020B0604020202020204" pitchFamily="34" charset="0"/>
              <a:cs typeface="Arial" panose="020B0604020202020204" pitchFamily="34" charset="0"/>
            </a:endParaRPr>
          </a:p>
          <a:p>
            <a:pPr marL="0" indent="0" eaLnBrk="0" hangingPunct="0">
              <a:buNone/>
            </a:pPr>
            <a:r>
              <a:rPr lang="nl-NL" altLang="nl-NL" sz="2400" dirty="0">
                <a:latin typeface="Arial" panose="020B0604020202020204" pitchFamily="34" charset="0"/>
                <a:cs typeface="Arial" panose="020B0604020202020204" pitchFamily="34" charset="0"/>
              </a:rPr>
              <a:t>Schildersmossel</a:t>
            </a:r>
          </a:p>
        </p:txBody>
      </p:sp>
      <p:pic>
        <p:nvPicPr>
          <p:cNvPr id="13" name="Afbeelding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05700" y="1858283"/>
            <a:ext cx="3495790" cy="1601444"/>
          </a:xfrm>
          <a:prstGeom prst="rect">
            <a:avLst/>
          </a:prstGeom>
        </p:spPr>
      </p:pic>
      <p:pic>
        <p:nvPicPr>
          <p:cNvPr id="14" name="Afbeelding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13431" y="3381131"/>
            <a:ext cx="4093910" cy="2511669"/>
          </a:xfrm>
          <a:prstGeom prst="rect">
            <a:avLst/>
          </a:prstGeom>
        </p:spPr>
      </p:pic>
      <p:sp>
        <p:nvSpPr>
          <p:cNvPr id="15" name="PIJL-RECHTS 14"/>
          <p:cNvSpPr/>
          <p:nvPr/>
        </p:nvSpPr>
        <p:spPr>
          <a:xfrm>
            <a:off x="381432" y="1381898"/>
            <a:ext cx="720080" cy="340616"/>
          </a:xfrm>
          <a:prstGeom prst="rightArrow">
            <a:avLst>
              <a:gd name="adj1" fmla="val 438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RECHTS 15"/>
          <p:cNvSpPr/>
          <p:nvPr/>
        </p:nvSpPr>
        <p:spPr>
          <a:xfrm>
            <a:off x="739762" y="2910585"/>
            <a:ext cx="720080" cy="340616"/>
          </a:xfrm>
          <a:prstGeom prst="rightArrow">
            <a:avLst>
              <a:gd name="adj1" fmla="val 438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6342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7410" name="Titel 2"/>
          <p:cNvSpPr>
            <a:spLocks noGrp="1"/>
          </p:cNvSpPr>
          <p:nvPr>
            <p:ph type="title"/>
          </p:nvPr>
        </p:nvSpPr>
        <p:spPr>
          <a:xfrm>
            <a:off x="571501" y="243417"/>
            <a:ext cx="11620499" cy="548216"/>
          </a:xfrm>
        </p:spPr>
        <p:txBody>
          <a:bodyPr>
            <a:normAutofit fontScale="90000"/>
          </a:bodyPr>
          <a:lstStyle/>
          <a:p>
            <a:r>
              <a:rPr lang="nl-NL" sz="4000" b="1" dirty="0">
                <a:solidFill>
                  <a:schemeClr val="accent1">
                    <a:lumMod val="75000"/>
                  </a:schemeClr>
                </a:solidFill>
                <a:effectLst>
                  <a:outerShdw blurRad="38100" dist="38100" dir="2700000" algn="tl">
                    <a:srgbClr val="000000">
                      <a:alpha val="43137"/>
                    </a:srgbClr>
                  </a:outerShdw>
                </a:effectLst>
              </a:rPr>
              <a:t>Nederlandse zoetwaterslakken in hun natuurlijke omgeving</a:t>
            </a:r>
            <a:endParaRPr lang="fr-FR" altLang="fr-FR" sz="4000" b="1" dirty="0">
              <a:solidFill>
                <a:schemeClr val="accent1">
                  <a:lumMod val="75000"/>
                </a:schemeClr>
              </a:solidFill>
              <a:effectLst>
                <a:outerShdw blurRad="38100" dist="38100" dir="2700000" algn="tl">
                  <a:srgbClr val="000000">
                    <a:alpha val="43137"/>
                  </a:srgbClr>
                </a:outerShdw>
              </a:effectLst>
            </a:endParaRPr>
          </a:p>
        </p:txBody>
      </p:sp>
      <p:pic>
        <p:nvPicPr>
          <p:cNvPr id="17411" name="Tijdelijke aanduiding voor inhoud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1195917"/>
            <a:ext cx="5526617" cy="566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Afbeelding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12885" y="1195917"/>
            <a:ext cx="6498167" cy="566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p:cNvSpPr>
            <a:spLocks noGrp="1"/>
          </p:cNvSpPr>
          <p:nvPr>
            <p:ph type="ftr" sz="quarter" idx="11"/>
          </p:nvPr>
        </p:nvSpPr>
        <p:spPr>
          <a:xfrm>
            <a:off x="4559300" y="6858000"/>
            <a:ext cx="4114800" cy="365125"/>
          </a:xfrm>
        </p:spPr>
        <p:txBody>
          <a:bodyPr/>
          <a:lstStyle/>
          <a:p>
            <a:r>
              <a:rPr lang="nl-NL"/>
              <a:t>15 augustus 2018 Anthonie D.P van Peursen</a:t>
            </a:r>
            <a:endParaRPr lang="fr-FR" dirty="0"/>
          </a:p>
        </p:txBody>
      </p:sp>
    </p:spTree>
    <p:extLst>
      <p:ext uri="{BB962C8B-B14F-4D97-AF65-F5344CB8AC3E}">
        <p14:creationId xmlns:p14="http://schemas.microsoft.com/office/powerpoint/2010/main" val="61652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8434" name="Tijdelijke aanduiding voor voettekst 4">
            <a:extLst>
              <a:ext uri="{FF2B5EF4-FFF2-40B4-BE49-F238E27FC236}">
                <a16:creationId xmlns="" xmlns:a16="http://schemas.microsoft.com/office/drawing/2014/main" id="{1FAA4B41-B41B-461C-8FCE-5466CC1058D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pPr eaLnBrk="1" hangingPunct="1"/>
            <a:r>
              <a:rPr lang="nl-NL" altLang="nl-NL" sz="1400">
                <a:solidFill>
                  <a:schemeClr val="tx1"/>
                </a:solidFill>
              </a:rPr>
              <a:t>15 augustus 2018 Anthonie D.P van Peursen</a:t>
            </a:r>
            <a:endParaRPr lang="nl-NL" altLang="nl-NL" sz="1400" dirty="0">
              <a:solidFill>
                <a:schemeClr val="tx1"/>
              </a:solidFill>
            </a:endParaRPr>
          </a:p>
        </p:txBody>
      </p:sp>
      <p:sp>
        <p:nvSpPr>
          <p:cNvPr id="18436" name="Rectangle 2">
            <a:extLst>
              <a:ext uri="{FF2B5EF4-FFF2-40B4-BE49-F238E27FC236}">
                <a16:creationId xmlns="" xmlns:a16="http://schemas.microsoft.com/office/drawing/2014/main" id="{DD48DA84-E090-43D2-9F10-064CCC8F0840}"/>
              </a:ext>
            </a:extLst>
          </p:cNvPr>
          <p:cNvSpPr>
            <a:spLocks noGrp="1" noChangeArrowheads="1"/>
          </p:cNvSpPr>
          <p:nvPr>
            <p:ph type="title"/>
          </p:nvPr>
        </p:nvSpPr>
        <p:spPr>
          <a:xfrm>
            <a:off x="723441" y="356422"/>
            <a:ext cx="10515600" cy="1325563"/>
          </a:xfrm>
        </p:spPr>
        <p:txBody>
          <a:bodyPr>
            <a:normAutofit/>
          </a:bodyPr>
          <a:lstStyle/>
          <a:p>
            <a:pPr eaLnBrk="1" hangingPunct="1"/>
            <a:r>
              <a:rPr lang="nl-NL" altLang="nl-NL" sz="3600" b="1" dirty="0">
                <a:solidFill>
                  <a:srgbClr val="800000"/>
                </a:solidFill>
                <a:effectLst>
                  <a:outerShdw blurRad="38100" dist="38100" dir="2700000" algn="tl">
                    <a:srgbClr val="000000">
                      <a:alpha val="43137"/>
                    </a:srgbClr>
                  </a:outerShdw>
                </a:effectLst>
              </a:rPr>
              <a:t>Het nut  van mollusken</a:t>
            </a:r>
          </a:p>
        </p:txBody>
      </p:sp>
      <p:sp>
        <p:nvSpPr>
          <p:cNvPr id="92163" name="Rectangle 3">
            <a:extLst>
              <a:ext uri="{FF2B5EF4-FFF2-40B4-BE49-F238E27FC236}">
                <a16:creationId xmlns="" xmlns:a16="http://schemas.microsoft.com/office/drawing/2014/main" id="{831119C8-F9F3-420B-8491-863679E39F28}"/>
              </a:ext>
            </a:extLst>
          </p:cNvPr>
          <p:cNvSpPr>
            <a:spLocks noGrp="1" noChangeArrowheads="1"/>
          </p:cNvSpPr>
          <p:nvPr>
            <p:ph type="body" idx="1"/>
          </p:nvPr>
        </p:nvSpPr>
        <p:spPr>
          <a:xfrm>
            <a:off x="152400" y="2059236"/>
            <a:ext cx="9378156" cy="4132243"/>
          </a:xfrm>
        </p:spPr>
        <p:txBody>
          <a:bodyPr>
            <a:noAutofit/>
          </a:bodyPr>
          <a:lstStyle/>
          <a:p>
            <a:pPr eaLnBrk="1" hangingPunct="1">
              <a:lnSpc>
                <a:spcPct val="80000"/>
              </a:lnSpc>
            </a:pPr>
            <a:r>
              <a:rPr lang="nl-NL" altLang="nl-NL" sz="2400" b="1" dirty="0">
                <a:latin typeface="Arial" panose="020B0604020202020204" pitchFamily="34" charset="0"/>
                <a:cs typeface="Arial" panose="020B0604020202020204" pitchFamily="34" charset="0"/>
              </a:rPr>
              <a:t>Voedsel voor dieren (en mensen)</a:t>
            </a:r>
          </a:p>
          <a:p>
            <a:pPr eaLnBrk="1" hangingPunct="1">
              <a:lnSpc>
                <a:spcPct val="80000"/>
              </a:lnSpc>
            </a:pPr>
            <a:endParaRPr lang="nl-NL" altLang="nl-NL" sz="2400" b="1" dirty="0">
              <a:latin typeface="Arial" panose="020B0604020202020204" pitchFamily="34" charset="0"/>
              <a:cs typeface="Arial" panose="020B0604020202020204" pitchFamily="34" charset="0"/>
            </a:endParaRPr>
          </a:p>
          <a:p>
            <a:pPr eaLnBrk="1" hangingPunct="1">
              <a:lnSpc>
                <a:spcPct val="80000"/>
              </a:lnSpc>
            </a:pPr>
            <a:r>
              <a:rPr lang="nl-NL" altLang="nl-NL" sz="2400" b="1" dirty="0" err="1">
                <a:latin typeface="Arial" panose="020B0604020202020204" pitchFamily="34" charset="0"/>
                <a:cs typeface="Arial" panose="020B0604020202020204" pitchFamily="34" charset="0"/>
              </a:rPr>
              <a:t>Composteerders</a:t>
            </a:r>
            <a:endParaRPr lang="nl-NL" altLang="nl-NL" sz="2400" b="1" dirty="0">
              <a:latin typeface="Arial" panose="020B0604020202020204" pitchFamily="34" charset="0"/>
              <a:cs typeface="Arial" panose="020B0604020202020204" pitchFamily="34" charset="0"/>
            </a:endParaRPr>
          </a:p>
          <a:p>
            <a:pPr eaLnBrk="1" hangingPunct="1">
              <a:lnSpc>
                <a:spcPct val="80000"/>
              </a:lnSpc>
            </a:pPr>
            <a:endParaRPr lang="nl-NL" altLang="nl-NL" sz="2400" b="1" dirty="0">
              <a:latin typeface="Arial" panose="020B0604020202020204" pitchFamily="34" charset="0"/>
              <a:cs typeface="Arial" panose="020B0604020202020204" pitchFamily="34" charset="0"/>
            </a:endParaRPr>
          </a:p>
          <a:p>
            <a:pPr eaLnBrk="1" hangingPunct="1">
              <a:lnSpc>
                <a:spcPct val="80000"/>
              </a:lnSpc>
            </a:pPr>
            <a:r>
              <a:rPr lang="nl-NL" altLang="nl-NL" sz="2400" b="1" dirty="0">
                <a:latin typeface="Arial" panose="020B0604020202020204" pitchFamily="34" charset="0"/>
                <a:cs typeface="Arial" panose="020B0604020202020204" pitchFamily="34" charset="0"/>
              </a:rPr>
              <a:t>Waterfilteraars</a:t>
            </a:r>
          </a:p>
          <a:p>
            <a:pPr eaLnBrk="1" hangingPunct="1">
              <a:lnSpc>
                <a:spcPct val="80000"/>
              </a:lnSpc>
            </a:pPr>
            <a:endParaRPr lang="nl-NL" altLang="nl-NL" sz="2400" b="1" dirty="0">
              <a:latin typeface="Arial" panose="020B0604020202020204" pitchFamily="34" charset="0"/>
              <a:cs typeface="Arial" panose="020B0604020202020204" pitchFamily="34" charset="0"/>
            </a:endParaRPr>
          </a:p>
          <a:p>
            <a:pPr eaLnBrk="1" hangingPunct="1">
              <a:lnSpc>
                <a:spcPct val="80000"/>
              </a:lnSpc>
            </a:pPr>
            <a:r>
              <a:rPr lang="nl-NL" altLang="nl-NL" sz="2400" b="1" dirty="0">
                <a:latin typeface="Arial" panose="020B0604020202020204" pitchFamily="34" charset="0"/>
                <a:cs typeface="Arial" panose="020B0604020202020204" pitchFamily="34" charset="0"/>
              </a:rPr>
              <a:t>Kalkproducenten (wordt steeds minder)</a:t>
            </a:r>
          </a:p>
          <a:p>
            <a:pPr eaLnBrk="1" hangingPunct="1">
              <a:lnSpc>
                <a:spcPct val="80000"/>
              </a:lnSpc>
            </a:pPr>
            <a:endParaRPr lang="nl-NL" altLang="nl-NL" sz="2400" b="1" dirty="0">
              <a:latin typeface="Arial" panose="020B0604020202020204" pitchFamily="34" charset="0"/>
              <a:cs typeface="Arial" panose="020B0604020202020204" pitchFamily="34" charset="0"/>
            </a:endParaRPr>
          </a:p>
          <a:p>
            <a:pPr eaLnBrk="1" hangingPunct="1">
              <a:lnSpc>
                <a:spcPct val="80000"/>
              </a:lnSpc>
            </a:pPr>
            <a:r>
              <a:rPr lang="nl-NL" altLang="nl-NL" sz="2400" b="1" dirty="0">
                <a:latin typeface="Arial" panose="020B0604020202020204" pitchFamily="34" charset="0"/>
                <a:cs typeface="Arial" panose="020B0604020202020204" pitchFamily="34" charset="0"/>
              </a:rPr>
              <a:t>Belevingswaarde (mooie vorm en kleur ook </a:t>
            </a:r>
            <a:r>
              <a:rPr lang="nl-NL" altLang="nl-NL" sz="2400" b="1" dirty="0" err="1">
                <a:latin typeface="Arial" panose="020B0604020202020204" pitchFamily="34" charset="0"/>
                <a:cs typeface="Arial" panose="020B0604020202020204" pitchFamily="34" charset="0"/>
              </a:rPr>
              <a:t>zeenaaktslakken</a:t>
            </a:r>
            <a:r>
              <a:rPr lang="nl-NL" altLang="nl-NL" sz="2400" b="1" dirty="0">
                <a:latin typeface="Arial" panose="020B0604020202020204" pitchFamily="34" charset="0"/>
                <a:cs typeface="Arial" panose="020B0604020202020204" pitchFamily="34" charset="0"/>
              </a:rPr>
              <a:t>)</a:t>
            </a:r>
            <a:endParaRPr lang="nl-NL" altLang="nl-NL" sz="2400" dirty="0">
              <a:latin typeface="Arial" panose="020B0604020202020204" pitchFamily="34" charset="0"/>
              <a:cs typeface="Arial" panose="020B0604020202020204" pitchFamily="34" charset="0"/>
            </a:endParaRPr>
          </a:p>
        </p:txBody>
      </p:sp>
      <p:pic>
        <p:nvPicPr>
          <p:cNvPr id="18438" name="Picture 6" descr="C:\Documents and Settings\Herman Roode\Mijn documenten\Mijn afbeeldingen\voor lezing tzn\1002fot3.jpg">
            <a:extLst>
              <a:ext uri="{FF2B5EF4-FFF2-40B4-BE49-F238E27FC236}">
                <a16:creationId xmlns="" xmlns:a16="http://schemas.microsoft.com/office/drawing/2014/main" id="{0DD6D946-689E-40B6-8759-9D57EF6B5C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6243" y="136525"/>
            <a:ext cx="27543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a:extLst>
              <a:ext uri="{FF2B5EF4-FFF2-40B4-BE49-F238E27FC236}">
                <a16:creationId xmlns="" xmlns:a16="http://schemas.microsoft.com/office/drawing/2014/main" id="{105624BA-824E-42D5-9417-15EEC86B36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141221">
            <a:off x="9107990" y="3924770"/>
            <a:ext cx="3085909" cy="171810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457700" y="129363"/>
            <a:ext cx="3632200" cy="1325563"/>
          </a:xfrm>
        </p:spPr>
        <p:txBody>
          <a:bodyPr>
            <a:normAutofit/>
          </a:bodyPr>
          <a:lstStyle/>
          <a:p>
            <a:r>
              <a:rPr lang="nl-NL" sz="3600" b="1" dirty="0">
                <a:solidFill>
                  <a:schemeClr val="accent1">
                    <a:lumMod val="75000"/>
                  </a:schemeClr>
                </a:solidFill>
                <a:effectLst>
                  <a:outerShdw blurRad="38100" dist="38100" dir="2700000" algn="tl">
                    <a:srgbClr val="000000">
                      <a:alpha val="43137"/>
                    </a:srgbClr>
                  </a:outerShdw>
                </a:effectLst>
              </a:rPr>
              <a:t>Weekdieren en </a:t>
            </a:r>
            <a:br>
              <a:rPr lang="nl-NL" sz="3600" b="1" dirty="0">
                <a:solidFill>
                  <a:schemeClr val="accent1">
                    <a:lumMod val="75000"/>
                  </a:schemeClr>
                </a:solidFill>
                <a:effectLst>
                  <a:outerShdw blurRad="38100" dist="38100" dir="2700000" algn="tl">
                    <a:srgbClr val="000000">
                      <a:alpha val="43137"/>
                    </a:srgbClr>
                  </a:outerShdw>
                </a:effectLst>
              </a:rPr>
            </a:br>
            <a:r>
              <a:rPr lang="nl-NL" sz="3600" b="1" dirty="0">
                <a:solidFill>
                  <a:schemeClr val="accent1">
                    <a:lumMod val="75000"/>
                  </a:schemeClr>
                </a:solidFill>
                <a:effectLst>
                  <a:outerShdw blurRad="38100" dist="38100" dir="2700000" algn="tl">
                    <a:srgbClr val="000000">
                      <a:alpha val="43137"/>
                    </a:srgbClr>
                  </a:outerShdw>
                </a:effectLst>
              </a:rPr>
              <a:t>de mens</a:t>
            </a:r>
          </a:p>
        </p:txBody>
      </p:sp>
      <p:sp>
        <p:nvSpPr>
          <p:cNvPr id="3" name="Tijdelijke aanduiding voor inhoud 2"/>
          <p:cNvSpPr>
            <a:spLocks noGrp="1"/>
          </p:cNvSpPr>
          <p:nvPr>
            <p:ph idx="1"/>
          </p:nvPr>
        </p:nvSpPr>
        <p:spPr>
          <a:xfrm>
            <a:off x="4241800" y="1870472"/>
            <a:ext cx="3632200" cy="4351338"/>
          </a:xfrm>
        </p:spPr>
        <p:txBody>
          <a:bodyPr/>
          <a:lstStyle/>
          <a:p>
            <a:r>
              <a:rPr lang="nl-NL" sz="2400" b="1" dirty="0">
                <a:solidFill>
                  <a:schemeClr val="accent3">
                    <a:lumMod val="75000"/>
                  </a:schemeClr>
                </a:solidFill>
                <a:latin typeface="Arial" panose="020B0604020202020204" pitchFamily="34" charset="0"/>
                <a:cs typeface="Arial" panose="020B0604020202020204" pitchFamily="34" charset="0"/>
              </a:rPr>
              <a:t>Voedsel</a:t>
            </a:r>
          </a:p>
          <a:p>
            <a:r>
              <a:rPr lang="nl-NL" sz="2400" b="1" dirty="0">
                <a:solidFill>
                  <a:schemeClr val="accent6">
                    <a:lumMod val="75000"/>
                  </a:schemeClr>
                </a:solidFill>
                <a:latin typeface="Arial" panose="020B0604020202020204" pitchFamily="34" charset="0"/>
                <a:cs typeface="Arial" panose="020B0604020202020204" pitchFamily="34" charset="0"/>
              </a:rPr>
              <a:t>Geld</a:t>
            </a:r>
          </a:p>
          <a:p>
            <a:r>
              <a:rPr lang="nl-NL" sz="2400" b="1" dirty="0">
                <a:solidFill>
                  <a:schemeClr val="tx2">
                    <a:lumMod val="60000"/>
                    <a:lumOff val="40000"/>
                  </a:schemeClr>
                </a:solidFill>
                <a:latin typeface="Arial" panose="020B0604020202020204" pitchFamily="34" charset="0"/>
                <a:cs typeface="Arial" panose="020B0604020202020204" pitchFamily="34" charset="0"/>
              </a:rPr>
              <a:t>Religie</a:t>
            </a:r>
          </a:p>
          <a:p>
            <a:r>
              <a:rPr lang="nl-NL" sz="2400" b="1" dirty="0">
                <a:solidFill>
                  <a:schemeClr val="accent2">
                    <a:lumMod val="75000"/>
                  </a:schemeClr>
                </a:solidFill>
                <a:latin typeface="Arial" panose="020B0604020202020204" pitchFamily="34" charset="0"/>
                <a:cs typeface="Arial" panose="020B0604020202020204" pitchFamily="34" charset="0"/>
              </a:rPr>
              <a:t>Gebruiksvoorwerpen</a:t>
            </a:r>
          </a:p>
          <a:p>
            <a:pPr>
              <a:buNone/>
            </a:pPr>
            <a:endParaRPr lang="nl-NL" dirty="0"/>
          </a:p>
        </p:txBody>
      </p:sp>
      <p:sp>
        <p:nvSpPr>
          <p:cNvPr id="4" name="Tijdelijke aanduiding voor voettekst 3"/>
          <p:cNvSpPr>
            <a:spLocks noGrp="1"/>
          </p:cNvSpPr>
          <p:nvPr>
            <p:ph type="ftr" sz="quarter" idx="11"/>
          </p:nvPr>
        </p:nvSpPr>
        <p:spPr>
          <a:xfrm>
            <a:off x="3738546" y="6356351"/>
            <a:ext cx="3805254" cy="365125"/>
          </a:xfrm>
        </p:spPr>
        <p:txBody>
          <a:bodyPr/>
          <a:lstStyle/>
          <a:p>
            <a:r>
              <a:rPr lang="nl-NL"/>
              <a:t>15 augustus 2018 Anthonie D.P van Peursen</a:t>
            </a:r>
            <a:endParaRPr lang="nl-NL" dirty="0"/>
          </a:p>
        </p:txBody>
      </p:sp>
      <p:pic>
        <p:nvPicPr>
          <p:cNvPr id="6" name="Picture 3" descr="D:\Anthonie\Documents\presentatie 6 X 2009\ansichtkaarten Frankrij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547" y="332926"/>
            <a:ext cx="3956453" cy="5957111"/>
          </a:xfrm>
          <a:prstGeom prst="rect">
            <a:avLst/>
          </a:prstGeom>
          <a:noFill/>
        </p:spPr>
      </p:pic>
      <p:pic>
        <p:nvPicPr>
          <p:cNvPr id="7" name="Picture 2" descr="D:\Anthonie\Documents\presentatie 6 X 2009\Het Oestermeisje van Jans Steen, Mauritshuis Den Haa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332926"/>
            <a:ext cx="4000496" cy="6023425"/>
          </a:xfrm>
          <a:prstGeom prst="rect">
            <a:avLst/>
          </a:prstGeom>
          <a:noFill/>
        </p:spPr>
      </p:pic>
    </p:spTree>
    <p:extLst>
      <p:ext uri="{BB962C8B-B14F-4D97-AF65-F5344CB8AC3E}">
        <p14:creationId xmlns:p14="http://schemas.microsoft.com/office/powerpoint/2010/main" val="288876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3881422" y="6356351"/>
            <a:ext cx="3662378" cy="365125"/>
          </a:xfrm>
        </p:spPr>
        <p:txBody>
          <a:bodyPr/>
          <a:lstStyle/>
          <a:p>
            <a:r>
              <a:rPr lang="nl-NL"/>
              <a:t>15 augustus 2018 Anthonie D.P van Peursen</a:t>
            </a:r>
            <a:endParaRPr lang="nl-NL" dirty="0"/>
          </a:p>
        </p:txBody>
      </p:sp>
      <p:pic>
        <p:nvPicPr>
          <p:cNvPr id="3074" name="Picture 2" descr="D:\Anthonie\Documents\presentatie 6 X 2009\_DSC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783" y="1635944"/>
            <a:ext cx="6056837" cy="4022687"/>
          </a:xfrm>
          <a:prstGeom prst="rect">
            <a:avLst/>
          </a:prstGeom>
          <a:noFill/>
        </p:spPr>
      </p:pic>
      <p:sp>
        <p:nvSpPr>
          <p:cNvPr id="6" name="Titel 5"/>
          <p:cNvSpPr txBox="1">
            <a:spLocks/>
          </p:cNvSpPr>
          <p:nvPr/>
        </p:nvSpPr>
        <p:spPr>
          <a:xfrm>
            <a:off x="762000" y="139700"/>
            <a:ext cx="10185400" cy="7985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chemeClr val="accent1">
                    <a:lumMod val="75000"/>
                  </a:schemeClr>
                </a:solidFill>
                <a:effectLst>
                  <a:outerShdw blurRad="38100" dist="38100" dir="2700000" algn="tl">
                    <a:srgbClr val="000000">
                      <a:alpha val="43137"/>
                    </a:srgbClr>
                  </a:outerShdw>
                </a:effectLst>
              </a:rPr>
              <a:t>oud                                         &amp;                                    nieuw </a:t>
            </a:r>
          </a:p>
          <a:p>
            <a:r>
              <a:rPr lang="nl-NL" sz="3600" b="1" dirty="0">
                <a:solidFill>
                  <a:schemeClr val="accent1">
                    <a:lumMod val="75000"/>
                  </a:schemeClr>
                </a:solidFill>
                <a:effectLst>
                  <a:outerShdw blurRad="38100" dist="38100" dir="2700000" algn="tl">
                    <a:srgbClr val="000000">
                      <a:alpha val="43137"/>
                    </a:srgbClr>
                  </a:outerShdw>
                </a:effectLst>
              </a:rPr>
              <a:t>                                         gekweekt </a:t>
            </a:r>
          </a:p>
        </p:txBody>
      </p:sp>
      <p:pic>
        <p:nvPicPr>
          <p:cNvPr id="7" name="Picture 2" descr="K:\Mijn afbeeldingen\Malcologie afb\Gastropoda\Escargots bij hui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249" y="3514952"/>
            <a:ext cx="2675208" cy="1665218"/>
          </a:xfrm>
          <a:prstGeom prst="rect">
            <a:avLst/>
          </a:prstGeom>
          <a:noFill/>
        </p:spPr>
      </p:pic>
      <p:pic>
        <p:nvPicPr>
          <p:cNvPr id="8" name="Picture 3" descr="D:\Anthonie\Documents\presentatie 6 X 2009\Cornu aspers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81946" y="2993087"/>
            <a:ext cx="2761537" cy="2187083"/>
          </a:xfrm>
          <a:prstGeom prst="rect">
            <a:avLst/>
          </a:prstGeom>
          <a:noFill/>
        </p:spPr>
      </p:pic>
      <p:sp>
        <p:nvSpPr>
          <p:cNvPr id="2" name="Rechthoek 1"/>
          <p:cNvSpPr/>
          <p:nvPr/>
        </p:nvSpPr>
        <p:spPr>
          <a:xfrm>
            <a:off x="249183" y="2490681"/>
            <a:ext cx="2209800" cy="830997"/>
          </a:xfrm>
          <a:prstGeom prst="rect">
            <a:avLst/>
          </a:prstGeom>
        </p:spPr>
        <p:txBody>
          <a:bodyPr wrap="square">
            <a:spAutoFit/>
          </a:bodyPr>
          <a:lstStyle/>
          <a:p>
            <a:r>
              <a:rPr lang="nl-NL" sz="2400" b="0" i="1" dirty="0">
                <a:latin typeface="Arial" panose="020B0604020202020204" pitchFamily="34" charset="0"/>
                <a:cs typeface="Arial" panose="020B0604020202020204" pitchFamily="34" charset="0"/>
              </a:rPr>
              <a:t>Helix </a:t>
            </a:r>
            <a:r>
              <a:rPr lang="nl-NL" sz="2400" b="0" i="1" dirty="0" err="1">
                <a:latin typeface="Arial" panose="020B0604020202020204" pitchFamily="34" charset="0"/>
                <a:cs typeface="Arial" panose="020B0604020202020204" pitchFamily="34" charset="0"/>
              </a:rPr>
              <a:t>pomatia</a:t>
            </a:r>
            <a:endParaRPr lang="nl-NL" sz="2400" b="0" i="1"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wijngaardslak</a:t>
            </a:r>
          </a:p>
        </p:txBody>
      </p:sp>
      <p:sp>
        <p:nvSpPr>
          <p:cNvPr id="3" name="Rechthoek 2"/>
          <p:cNvSpPr/>
          <p:nvPr/>
        </p:nvSpPr>
        <p:spPr>
          <a:xfrm>
            <a:off x="9081946" y="1786409"/>
            <a:ext cx="2233304" cy="954107"/>
          </a:xfrm>
          <a:prstGeom prst="rect">
            <a:avLst/>
          </a:prstGeom>
        </p:spPr>
        <p:txBody>
          <a:bodyPr wrap="none">
            <a:spAutoFit/>
          </a:bodyPr>
          <a:lstStyle/>
          <a:p>
            <a:r>
              <a:rPr lang="nl-NL" sz="2400" b="0" i="1" dirty="0">
                <a:latin typeface="Arial" panose="020B0604020202020204" pitchFamily="34" charset="0"/>
                <a:cs typeface="Arial" panose="020B0604020202020204" pitchFamily="34" charset="0"/>
              </a:rPr>
              <a:t>Cornu</a:t>
            </a:r>
            <a:r>
              <a:rPr lang="nl-NL" sz="2800" b="0" i="1" dirty="0"/>
              <a:t> </a:t>
            </a:r>
            <a:r>
              <a:rPr lang="nl-NL" sz="2800" b="0" i="1" dirty="0" err="1"/>
              <a:t>aspersa</a:t>
            </a:r>
            <a:endParaRPr lang="nl-NL" sz="2800" b="0" i="1" dirty="0"/>
          </a:p>
          <a:p>
            <a:r>
              <a:rPr lang="nl-NL" sz="2800" dirty="0"/>
              <a:t> segrijnslak</a:t>
            </a:r>
          </a:p>
        </p:txBody>
      </p:sp>
    </p:spTree>
    <p:extLst>
      <p:ext uri="{BB962C8B-B14F-4D97-AF65-F5344CB8AC3E}">
        <p14:creationId xmlns:p14="http://schemas.microsoft.com/office/powerpoint/2010/main" val="41545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t>
            </a:r>
            <a:r>
              <a:rPr lang="nl-NL" sz="4000" b="1" dirty="0">
                <a:solidFill>
                  <a:schemeClr val="accent1">
                    <a:lumMod val="75000"/>
                  </a:schemeClr>
                </a:solidFill>
                <a:effectLst>
                  <a:outerShdw blurRad="38100" dist="38100" dir="2700000" algn="tl">
                    <a:srgbClr val="000000">
                      <a:alpha val="43137"/>
                    </a:srgbClr>
                  </a:outerShdw>
                </a:effectLst>
              </a:rPr>
              <a:t>Geld</a:t>
            </a:r>
            <a:r>
              <a:rPr lang="nl-NL" sz="4900" b="1" dirty="0">
                <a:solidFill>
                  <a:schemeClr val="accent6">
                    <a:lumMod val="75000"/>
                  </a:schemeClr>
                </a:solidFill>
              </a:rPr>
              <a:t/>
            </a:r>
            <a:br>
              <a:rPr lang="nl-NL" sz="4900" b="1" dirty="0">
                <a:solidFill>
                  <a:schemeClr val="accent6">
                    <a:lumMod val="75000"/>
                  </a:schemeClr>
                </a:solidFill>
              </a:rPr>
            </a:br>
            <a:endParaRPr lang="nl-NL" sz="4900" b="1" dirty="0">
              <a:solidFill>
                <a:schemeClr val="accent6">
                  <a:lumMod val="75000"/>
                </a:schemeClr>
              </a:solidFill>
            </a:endParaRPr>
          </a:p>
        </p:txBody>
      </p:sp>
      <p:sp>
        <p:nvSpPr>
          <p:cNvPr id="4" name="Tijdelijke aanduiding voor voettekst 3"/>
          <p:cNvSpPr>
            <a:spLocks noGrp="1"/>
          </p:cNvSpPr>
          <p:nvPr>
            <p:ph type="ftr" sz="quarter" idx="11"/>
          </p:nvPr>
        </p:nvSpPr>
        <p:spPr>
          <a:xfrm>
            <a:off x="3809984" y="6356351"/>
            <a:ext cx="3733816" cy="365125"/>
          </a:xfrm>
        </p:spPr>
        <p:txBody>
          <a:bodyPr/>
          <a:lstStyle/>
          <a:p>
            <a:r>
              <a:rPr lang="nl-NL"/>
              <a:t>15 augustus 2018 Anthonie D.P van Peursen</a:t>
            </a:r>
            <a:endParaRPr lang="nl-NL" dirty="0"/>
          </a:p>
        </p:txBody>
      </p:sp>
      <p:pic>
        <p:nvPicPr>
          <p:cNvPr id="5122" name="Picture 2" descr="D:\Anthonie\Documents\presentatie 6 X 2009\schelpengeld gedragen.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713663" y="3578204"/>
            <a:ext cx="4191029" cy="3143272"/>
          </a:xfrm>
          <a:prstGeom prst="rect">
            <a:avLst/>
          </a:prstGeom>
          <a:noFill/>
        </p:spPr>
      </p:pic>
      <p:pic>
        <p:nvPicPr>
          <p:cNvPr id="5123" name="Picture 3" descr="D:\Anthonie\Documents\presentatie 6 X 2009\schelpengel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2484" y="518301"/>
            <a:ext cx="3304008" cy="2643206"/>
          </a:xfrm>
          <a:prstGeom prst="rect">
            <a:avLst/>
          </a:prstGeom>
          <a:noFill/>
        </p:spPr>
      </p:pic>
      <p:pic>
        <p:nvPicPr>
          <p:cNvPr id="5124" name="Picture 4" descr="D:\Anthonie\Documents\presentatie 6 X 2009\Kauri.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700" y="1027906"/>
            <a:ext cx="3332284" cy="5401400"/>
          </a:xfrm>
          <a:prstGeom prst="rect">
            <a:avLst/>
          </a:prstGeom>
          <a:noFill/>
        </p:spPr>
      </p:pic>
    </p:spTree>
    <p:extLst>
      <p:ext uri="{BB962C8B-B14F-4D97-AF65-F5344CB8AC3E}">
        <p14:creationId xmlns:p14="http://schemas.microsoft.com/office/powerpoint/2010/main" val="289329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3600" b="1" dirty="0">
                <a:solidFill>
                  <a:schemeClr val="accent1">
                    <a:lumMod val="75000"/>
                  </a:schemeClr>
                </a:solidFill>
                <a:effectLst>
                  <a:outerShdw blurRad="38100" dist="38100" dir="2700000" algn="tl">
                    <a:srgbClr val="000000">
                      <a:alpha val="43137"/>
                    </a:srgbClr>
                  </a:outerShdw>
                </a:effectLst>
              </a:rPr>
              <a:t>Hoe ertoe gekomen</a:t>
            </a:r>
          </a:p>
        </p:txBody>
      </p:sp>
      <p:pic>
        <p:nvPicPr>
          <p:cNvPr id="12" name="Tijdelijke aanduiding voor inhoud 11" descr="foto 2 01 V 2008.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313918" y="1830388"/>
            <a:ext cx="3018817" cy="4525963"/>
          </a:xfrm>
        </p:spPr>
      </p:pic>
      <p:sp>
        <p:nvSpPr>
          <p:cNvPr id="8" name="Tijdelijke aanduiding voor voettekst 7"/>
          <p:cNvSpPr>
            <a:spLocks noGrp="1"/>
          </p:cNvSpPr>
          <p:nvPr>
            <p:ph type="ftr" sz="quarter" idx="11"/>
          </p:nvPr>
        </p:nvSpPr>
        <p:spPr>
          <a:xfrm>
            <a:off x="4024298" y="6356351"/>
            <a:ext cx="3519502" cy="365125"/>
          </a:xfrm>
        </p:spPr>
        <p:txBody>
          <a:bodyPr/>
          <a:lstStyle/>
          <a:p>
            <a:r>
              <a:rPr lang="nl-NL"/>
              <a:t>15 augustus 2018 Anthonie D.P van Peursen</a:t>
            </a:r>
            <a:endParaRPr lang="nl-NL" dirty="0"/>
          </a:p>
        </p:txBody>
      </p:sp>
      <p:pic>
        <p:nvPicPr>
          <p:cNvPr id="10" name="Tijdelijke aanduiding voor inhoud 9" descr="_DSC0009.JPG"/>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13591" y="1166018"/>
            <a:ext cx="3006050" cy="4525963"/>
          </a:xfrm>
        </p:spPr>
      </p:pic>
      <p:pic>
        <p:nvPicPr>
          <p:cNvPr id="3" name="Afbeelding 2">
            <a:extLst>
              <a:ext uri="{FF2B5EF4-FFF2-40B4-BE49-F238E27FC236}">
                <a16:creationId xmlns="" xmlns:a16="http://schemas.microsoft.com/office/drawing/2014/main" id="{67BAF82D-3991-47FD-9B0F-4D22AF3025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9759" y="1509309"/>
            <a:ext cx="3412482" cy="4182672"/>
          </a:xfrm>
          <a:prstGeom prst="rect">
            <a:avLst/>
          </a:prstGeom>
        </p:spPr>
      </p:pic>
    </p:spTree>
    <p:extLst>
      <p:ext uri="{BB962C8B-B14F-4D97-AF65-F5344CB8AC3E}">
        <p14:creationId xmlns:p14="http://schemas.microsoft.com/office/powerpoint/2010/main" val="3491254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4524364" y="6356351"/>
            <a:ext cx="3214710" cy="365125"/>
          </a:xfrm>
        </p:spPr>
        <p:txBody>
          <a:bodyPr/>
          <a:lstStyle/>
          <a:p>
            <a:r>
              <a:rPr lang="nl-NL"/>
              <a:t>15 augustus 2018 Anthonie D.P van Peursen</a:t>
            </a:r>
            <a:endParaRPr lang="nl-NL" dirty="0"/>
          </a:p>
        </p:txBody>
      </p:sp>
      <p:sp>
        <p:nvSpPr>
          <p:cNvPr id="2" name="Titel 1"/>
          <p:cNvSpPr>
            <a:spLocks noGrp="1"/>
          </p:cNvSpPr>
          <p:nvPr>
            <p:ph type="title" idx="4294967295"/>
          </p:nvPr>
        </p:nvSpPr>
        <p:spPr>
          <a:xfrm>
            <a:off x="1524000" y="274638"/>
            <a:ext cx="8229600" cy="1143000"/>
          </a:xfrm>
        </p:spPr>
        <p:txBody>
          <a:bodyPr/>
          <a:lstStyle/>
          <a:p>
            <a:pPr algn="l"/>
            <a:r>
              <a:rPr lang="nl-NL" dirty="0"/>
              <a:t>   </a:t>
            </a:r>
            <a:r>
              <a:rPr lang="nl-NL" sz="3600" b="1" dirty="0" err="1">
                <a:solidFill>
                  <a:schemeClr val="accent1">
                    <a:lumMod val="75000"/>
                  </a:schemeClr>
                </a:solidFill>
                <a:effectLst>
                  <a:outerShdw blurRad="38100" dist="38100" dir="2700000" algn="tl">
                    <a:srgbClr val="000000">
                      <a:alpha val="43137"/>
                    </a:srgbClr>
                  </a:outerShdw>
                </a:effectLst>
              </a:rPr>
              <a:t>Trobrianders</a:t>
            </a:r>
            <a:r>
              <a:rPr lang="nl-NL" sz="3600" b="1" dirty="0">
                <a:solidFill>
                  <a:schemeClr val="accent1">
                    <a:lumMod val="75000"/>
                  </a:schemeClr>
                </a:solidFill>
                <a:effectLst>
                  <a:outerShdw blurRad="38100" dist="38100" dir="2700000" algn="tl">
                    <a:srgbClr val="000000">
                      <a:alpha val="43137"/>
                    </a:srgbClr>
                  </a:outerShdw>
                </a:effectLst>
              </a:rPr>
              <a:t> </a:t>
            </a:r>
            <a:r>
              <a:rPr lang="nl-NL" sz="3600" b="1" dirty="0" err="1">
                <a:solidFill>
                  <a:schemeClr val="accent1">
                    <a:lumMod val="75000"/>
                  </a:schemeClr>
                </a:solidFill>
                <a:effectLst>
                  <a:outerShdw blurRad="38100" dist="38100" dir="2700000" algn="tl">
                    <a:srgbClr val="000000">
                      <a:alpha val="43137"/>
                    </a:srgbClr>
                  </a:outerShdw>
                </a:effectLst>
              </a:rPr>
              <a:t>Kula</a:t>
            </a:r>
            <a:endParaRPr lang="nl-NL" sz="3600" b="1" dirty="0">
              <a:solidFill>
                <a:schemeClr val="accent1">
                  <a:lumMod val="75000"/>
                </a:schemeClr>
              </a:solidFill>
              <a:effectLst>
                <a:outerShdw blurRad="38100" dist="38100" dir="2700000" algn="tl">
                  <a:srgbClr val="000000">
                    <a:alpha val="43137"/>
                  </a:srgbClr>
                </a:outerShdw>
              </a:effectLst>
            </a:endParaRPr>
          </a:p>
        </p:txBody>
      </p:sp>
      <p:pic>
        <p:nvPicPr>
          <p:cNvPr id="2050" name="Picture 2" descr="D:\Anthonie\Documents\presentatie 6 X 2009\Trobiand Kul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4058" y="142852"/>
            <a:ext cx="2732502" cy="3643338"/>
          </a:xfrm>
          <a:prstGeom prst="rect">
            <a:avLst/>
          </a:prstGeom>
          <a:noFill/>
        </p:spPr>
      </p:pic>
      <p:pic>
        <p:nvPicPr>
          <p:cNvPr id="2051" name="Picture 3" descr="D:\Anthonie\Documents\presentatie 6 X 2009\kula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1950" y="4429132"/>
            <a:ext cx="2475322" cy="1996760"/>
          </a:xfrm>
          <a:prstGeom prst="rect">
            <a:avLst/>
          </a:prstGeom>
          <a:noFill/>
        </p:spPr>
      </p:pic>
      <p:pic>
        <p:nvPicPr>
          <p:cNvPr id="2052" name="Picture 4" descr="D:\Anthonie\Documents\presentatie 6 X 2009\kula_canoe-md38NK5430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4034" y="1214422"/>
            <a:ext cx="5407354" cy="3571900"/>
          </a:xfrm>
          <a:prstGeom prst="rect">
            <a:avLst/>
          </a:prstGeom>
          <a:noFill/>
        </p:spPr>
      </p:pic>
      <p:pic>
        <p:nvPicPr>
          <p:cNvPr id="2053" name="Picture 5" descr="D:\Anthonie\Documents\presentatie 6 X 2009\KulaRingArmshellMwal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52596" y="5072074"/>
            <a:ext cx="2712373" cy="1571636"/>
          </a:xfrm>
          <a:prstGeom prst="rect">
            <a:avLst/>
          </a:prstGeom>
          <a:noFill/>
        </p:spPr>
      </p:pic>
    </p:spTree>
    <p:extLst>
      <p:ext uri="{BB962C8B-B14F-4D97-AF65-F5344CB8AC3E}">
        <p14:creationId xmlns:p14="http://schemas.microsoft.com/office/powerpoint/2010/main" val="215423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sz="4000" b="1" dirty="0">
                <a:solidFill>
                  <a:schemeClr val="accent1">
                    <a:lumMod val="75000"/>
                  </a:schemeClr>
                </a:solidFill>
                <a:effectLst>
                  <a:outerShdw blurRad="38100" dist="38100" dir="2700000" algn="tl">
                    <a:srgbClr val="000000">
                      <a:alpha val="43137"/>
                    </a:srgbClr>
                  </a:outerShdw>
                </a:effectLst>
              </a:rPr>
              <a:t>Religie</a:t>
            </a:r>
            <a:r>
              <a:rPr lang="nl-NL" dirty="0"/>
              <a:t/>
            </a:r>
            <a:br>
              <a:rPr lang="nl-NL" dirty="0"/>
            </a:br>
            <a:r>
              <a:rPr lang="nl-NL" sz="2700" dirty="0">
                <a:latin typeface="Arial" panose="020B0604020202020204" pitchFamily="34" charset="0"/>
                <a:cs typeface="Arial" panose="020B0604020202020204" pitchFamily="34" charset="0"/>
              </a:rPr>
              <a:t>Bij de </a:t>
            </a:r>
            <a:r>
              <a:rPr lang="nl-NL" sz="2700" dirty="0" err="1">
                <a:latin typeface="Arial" panose="020B0604020202020204" pitchFamily="34" charset="0"/>
                <a:cs typeface="Arial" panose="020B0604020202020204" pitchFamily="34" charset="0"/>
              </a:rPr>
              <a:t>Hindu’s</a:t>
            </a:r>
            <a:r>
              <a:rPr lang="nl-NL" sz="2700" dirty="0">
                <a:latin typeface="Arial" panose="020B0604020202020204" pitchFamily="34" charset="0"/>
                <a:cs typeface="Arial" panose="020B0604020202020204" pitchFamily="34" charset="0"/>
              </a:rPr>
              <a:t> hebben verschillende schelpen een rituele betekenis</a:t>
            </a:r>
            <a:br>
              <a:rPr lang="nl-NL" sz="2700" dirty="0">
                <a:latin typeface="Arial" panose="020B0604020202020204" pitchFamily="34" charset="0"/>
                <a:cs typeface="Arial" panose="020B0604020202020204" pitchFamily="34" charset="0"/>
              </a:rPr>
            </a:br>
            <a:endParaRPr lang="nl-NL" sz="2700" dirty="0">
              <a:latin typeface="Arial" panose="020B0604020202020204" pitchFamily="34" charset="0"/>
              <a:cs typeface="Arial" panose="020B0604020202020204" pitchFamily="34" charset="0"/>
            </a:endParaRPr>
          </a:p>
        </p:txBody>
      </p:sp>
      <p:pic>
        <p:nvPicPr>
          <p:cNvPr id="10" name="Tijdelijke aanduiding voor inhoud 9" descr="vishnu_468x672.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95472" y="2143117"/>
            <a:ext cx="2928958" cy="4205683"/>
          </a:xfrm>
        </p:spPr>
      </p:pic>
      <p:sp>
        <p:nvSpPr>
          <p:cNvPr id="4" name="Tijdelijke aanduiding voor voettekst 3"/>
          <p:cNvSpPr>
            <a:spLocks noGrp="1"/>
          </p:cNvSpPr>
          <p:nvPr>
            <p:ph type="ftr" sz="quarter" idx="11"/>
          </p:nvPr>
        </p:nvSpPr>
        <p:spPr>
          <a:xfrm>
            <a:off x="4310050" y="6356351"/>
            <a:ext cx="3233750" cy="365125"/>
          </a:xfrm>
        </p:spPr>
        <p:txBody>
          <a:bodyPr/>
          <a:lstStyle/>
          <a:p>
            <a:r>
              <a:rPr lang="nl-NL"/>
              <a:t>15 augustus 2018 Anthonie D.P van Peursen</a:t>
            </a:r>
            <a:endParaRPr lang="nl-NL" dirty="0"/>
          </a:p>
        </p:txBody>
      </p:sp>
      <p:sp>
        <p:nvSpPr>
          <p:cNvPr id="6" name="Tijdelijke aanduiding voor tekst 5"/>
          <p:cNvSpPr>
            <a:spLocks noGrp="1"/>
          </p:cNvSpPr>
          <p:nvPr>
            <p:ph type="body" idx="4294967295"/>
          </p:nvPr>
        </p:nvSpPr>
        <p:spPr>
          <a:xfrm>
            <a:off x="4095736" y="1500174"/>
            <a:ext cx="4040188" cy="639762"/>
          </a:xfrm>
        </p:spPr>
        <p:txBody>
          <a:bodyPr>
            <a:normAutofit/>
          </a:bodyPr>
          <a:lstStyle/>
          <a:p>
            <a:pPr>
              <a:buNone/>
            </a:pPr>
            <a:r>
              <a:rPr lang="nl-NL" dirty="0" err="1">
                <a:latin typeface="Arial" panose="020B0604020202020204" pitchFamily="34" charset="0"/>
                <a:cs typeface="Arial" panose="020B0604020202020204" pitchFamily="34" charset="0"/>
              </a:rPr>
              <a:t>Hindu</a:t>
            </a:r>
            <a:r>
              <a:rPr lang="nl-NL" dirty="0">
                <a:latin typeface="Arial" panose="020B0604020202020204" pitchFamily="34" charset="0"/>
                <a:cs typeface="Arial" panose="020B0604020202020204" pitchFamily="34" charset="0"/>
              </a:rPr>
              <a:t> god </a:t>
            </a:r>
            <a:r>
              <a:rPr lang="nl-NL" dirty="0" err="1">
                <a:latin typeface="Arial" panose="020B0604020202020204" pitchFamily="34" charset="0"/>
                <a:cs typeface="Arial" panose="020B0604020202020204" pitchFamily="34" charset="0"/>
              </a:rPr>
              <a:t>Vishnu</a:t>
            </a:r>
            <a:endParaRPr lang="nl-NL" dirty="0">
              <a:latin typeface="Arial" panose="020B0604020202020204" pitchFamily="34" charset="0"/>
              <a:cs typeface="Arial" panose="020B0604020202020204" pitchFamily="34" charset="0"/>
            </a:endParaRPr>
          </a:p>
        </p:txBody>
      </p:sp>
      <p:pic>
        <p:nvPicPr>
          <p:cNvPr id="1026" name="Picture 2" descr="D:\Anthonie\Documents\presentatie 6 X 2009\nac_vishnu.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3190" y="1932797"/>
            <a:ext cx="4043360" cy="4088578"/>
          </a:xfrm>
          <a:prstGeom prst="rect">
            <a:avLst/>
          </a:prstGeom>
          <a:noFill/>
        </p:spPr>
      </p:pic>
    </p:spTree>
    <p:extLst>
      <p:ext uri="{BB962C8B-B14F-4D97-AF65-F5344CB8AC3E}">
        <p14:creationId xmlns:p14="http://schemas.microsoft.com/office/powerpoint/2010/main" val="2946563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3952860" y="6356351"/>
            <a:ext cx="3590940" cy="365125"/>
          </a:xfrm>
        </p:spPr>
        <p:txBody>
          <a:bodyPr/>
          <a:lstStyle/>
          <a:p>
            <a:r>
              <a:rPr lang="nl-NL"/>
              <a:t>15 augustus 2018 Anthonie D.P van Peursen</a:t>
            </a:r>
            <a:endParaRPr lang="nl-NL" dirty="0"/>
          </a:p>
        </p:txBody>
      </p:sp>
      <p:pic>
        <p:nvPicPr>
          <p:cNvPr id="3074" name="Picture 2" descr="D:\Anthonie\Documents\presentatie 6 X 2009\Schelp laatste avond maal.jpg"/>
          <p:cNvPicPr>
            <a:picLocks noChangeAspect="1" noChangeArrowheads="1"/>
          </p:cNvPicPr>
          <p:nvPr/>
        </p:nvPicPr>
        <p:blipFill>
          <a:blip r:embed="rId3" cstate="print"/>
          <a:srcRect/>
          <a:stretch>
            <a:fillRect/>
          </a:stretch>
        </p:blipFill>
        <p:spPr bwMode="auto">
          <a:xfrm>
            <a:off x="1809720" y="928670"/>
            <a:ext cx="5423574" cy="5214974"/>
          </a:xfrm>
          <a:prstGeom prst="rect">
            <a:avLst/>
          </a:prstGeom>
          <a:noFill/>
        </p:spPr>
      </p:pic>
      <p:pic>
        <p:nvPicPr>
          <p:cNvPr id="3075" name="Picture 3" descr="D:\Anthonie\Documents\presentatie 6 X 2009\ddopvontschel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0446" y="214290"/>
            <a:ext cx="3217014" cy="2143140"/>
          </a:xfrm>
          <a:prstGeom prst="rect">
            <a:avLst/>
          </a:prstGeom>
          <a:noFill/>
        </p:spPr>
      </p:pic>
      <p:pic>
        <p:nvPicPr>
          <p:cNvPr id="2" name="Afbeelding 1"/>
          <p:cNvPicPr>
            <a:picLocks noChangeAspect="1"/>
          </p:cNvPicPr>
          <p:nvPr/>
        </p:nvPicPr>
        <p:blipFill>
          <a:blip r:embed="rId5"/>
          <a:stretch>
            <a:fillRect/>
          </a:stretch>
        </p:blipFill>
        <p:spPr>
          <a:xfrm>
            <a:off x="7795143" y="4724596"/>
            <a:ext cx="2247619" cy="1419048"/>
          </a:xfrm>
          <a:prstGeom prst="rect">
            <a:avLst/>
          </a:prstGeom>
        </p:spPr>
      </p:pic>
    </p:spTree>
    <p:extLst>
      <p:ext uri="{BB962C8B-B14F-4D97-AF65-F5344CB8AC3E}">
        <p14:creationId xmlns:p14="http://schemas.microsoft.com/office/powerpoint/2010/main" val="3689735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3600" b="1" dirty="0">
                <a:solidFill>
                  <a:schemeClr val="accent1">
                    <a:lumMod val="75000"/>
                  </a:schemeClr>
                </a:solidFill>
                <a:effectLst>
                  <a:outerShdw blurRad="38100" dist="38100" dir="2700000" algn="tl">
                    <a:srgbClr val="000000">
                      <a:alpha val="43137"/>
                    </a:srgbClr>
                  </a:outerShdw>
                </a:effectLst>
              </a:rPr>
              <a:t>Gebruiksvoorwerpen</a:t>
            </a:r>
          </a:p>
        </p:txBody>
      </p:sp>
      <p:sp>
        <p:nvSpPr>
          <p:cNvPr id="7" name="Tijdelijke aanduiding voor tekst 6"/>
          <p:cNvSpPr>
            <a:spLocks noGrp="1"/>
          </p:cNvSpPr>
          <p:nvPr>
            <p:ph type="body" idx="1"/>
          </p:nvPr>
        </p:nvSpPr>
        <p:spPr/>
        <p:txBody>
          <a:bodyPr>
            <a:normAutofit/>
          </a:bodyPr>
          <a:lstStyle/>
          <a:p>
            <a:r>
              <a:rPr lang="nl-NL" dirty="0"/>
              <a:t>Prehistorische gebruiksvoorwerpen</a:t>
            </a:r>
          </a:p>
        </p:txBody>
      </p:sp>
      <p:sp>
        <p:nvSpPr>
          <p:cNvPr id="9" name="Tijdelijke aanduiding voor tekst 8"/>
          <p:cNvSpPr>
            <a:spLocks noGrp="1"/>
          </p:cNvSpPr>
          <p:nvPr>
            <p:ph type="body" sz="quarter" idx="3"/>
          </p:nvPr>
        </p:nvSpPr>
        <p:spPr/>
        <p:txBody>
          <a:bodyPr/>
          <a:lstStyle/>
          <a:p>
            <a:r>
              <a:rPr lang="nl-NL" dirty="0"/>
              <a:t>Trompet </a:t>
            </a:r>
          </a:p>
        </p:txBody>
      </p:sp>
      <p:sp>
        <p:nvSpPr>
          <p:cNvPr id="2" name="Tijdelijke aanduiding voor voettekst 1"/>
          <p:cNvSpPr>
            <a:spLocks noGrp="1"/>
          </p:cNvSpPr>
          <p:nvPr>
            <p:ph type="ftr" sz="quarter" idx="11"/>
          </p:nvPr>
        </p:nvSpPr>
        <p:spPr>
          <a:xfrm>
            <a:off x="4095736" y="6356351"/>
            <a:ext cx="3448064" cy="365125"/>
          </a:xfrm>
        </p:spPr>
        <p:txBody>
          <a:bodyPr/>
          <a:lstStyle/>
          <a:p>
            <a:r>
              <a:rPr lang="nl-NL"/>
              <a:t>15 augustus 2018 Anthonie D.P van Peursen</a:t>
            </a:r>
            <a:endParaRPr lang="nl-NL" dirty="0"/>
          </a:p>
        </p:txBody>
      </p:sp>
      <p:pic>
        <p:nvPicPr>
          <p:cNvPr id="6146" name="Picture 2" descr="D:\Anthonie\Documents\presentatie 6 X 2009\3466877208_466be47ec8_oschelp als soort bijl uit opgraving Indiane florida.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1130300" y="2582311"/>
            <a:ext cx="4040188" cy="3629463"/>
          </a:xfrm>
          <a:prstGeom prst="rect">
            <a:avLst/>
          </a:prstGeom>
          <a:noFill/>
        </p:spPr>
      </p:pic>
      <p:pic>
        <p:nvPicPr>
          <p:cNvPr id="6147" name="Picture 3" descr="D:\Anthonie\Documents\presentatie 6 X 2009\schelptrompet maorie.bmp"/>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bwMode="auto">
          <a:xfrm>
            <a:off x="6169026" y="2582311"/>
            <a:ext cx="4041775" cy="3136417"/>
          </a:xfrm>
          <a:prstGeom prst="rect">
            <a:avLst/>
          </a:prstGeom>
          <a:noFill/>
        </p:spPr>
      </p:pic>
    </p:spTree>
    <p:extLst>
      <p:ext uri="{BB962C8B-B14F-4D97-AF65-F5344CB8AC3E}">
        <p14:creationId xmlns:p14="http://schemas.microsoft.com/office/powerpoint/2010/main" val="236931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3FCE410-7D37-44E3-AE05-347A063A2D07}"/>
              </a:ext>
            </a:extLst>
          </p:cNvPr>
          <p:cNvSpPr>
            <a:spLocks noGrp="1"/>
          </p:cNvSpPr>
          <p:nvPr>
            <p:ph type="title"/>
          </p:nvPr>
        </p:nvSpPr>
        <p:spPr>
          <a:xfrm>
            <a:off x="-417722" y="44348"/>
            <a:ext cx="6157511" cy="834669"/>
          </a:xfrm>
        </p:spPr>
        <p:txBody>
          <a:bodyPr>
            <a:normAutofit/>
          </a:bodyPr>
          <a:lstStyle/>
          <a:p>
            <a:pPr algn="ctr"/>
            <a:r>
              <a:rPr lang="nl-NL" sz="3600" b="1" dirty="0">
                <a:solidFill>
                  <a:srgbClr val="800000"/>
                </a:solidFill>
                <a:effectLst>
                  <a:outerShdw blurRad="38100" dist="38100" dir="2700000" algn="tl">
                    <a:srgbClr val="000000">
                      <a:alpha val="43137"/>
                    </a:srgbClr>
                  </a:outerShdw>
                </a:effectLst>
              </a:rPr>
              <a:t>Het nut van de weekdieren </a:t>
            </a:r>
            <a:endParaRPr lang="nl-NL" sz="3600" dirty="0">
              <a:solidFill>
                <a:srgbClr val="800000"/>
              </a:solidFill>
            </a:endParaRPr>
          </a:p>
        </p:txBody>
      </p:sp>
      <p:sp>
        <p:nvSpPr>
          <p:cNvPr id="3" name="Tijdelijke aanduiding voor inhoud 2">
            <a:extLst>
              <a:ext uri="{FF2B5EF4-FFF2-40B4-BE49-F238E27FC236}">
                <a16:creationId xmlns="" xmlns:a16="http://schemas.microsoft.com/office/drawing/2014/main" id="{38DCB47C-6DB8-482E-8EBF-C1C9B8BEDB2E}"/>
              </a:ext>
            </a:extLst>
          </p:cNvPr>
          <p:cNvSpPr>
            <a:spLocks noGrp="1"/>
          </p:cNvSpPr>
          <p:nvPr>
            <p:ph idx="1"/>
          </p:nvPr>
        </p:nvSpPr>
        <p:spPr>
          <a:xfrm>
            <a:off x="2330281" y="971194"/>
            <a:ext cx="5705820" cy="1904207"/>
          </a:xfrm>
        </p:spPr>
        <p:txBody>
          <a:bodyPr>
            <a:normAutofit/>
          </a:bodyPr>
          <a:lstStyle/>
          <a:p>
            <a:r>
              <a:rPr lang="nl-NL" sz="2400" dirty="0">
                <a:latin typeface="Arial" panose="020B0604020202020204" pitchFamily="34" charset="0"/>
                <a:cs typeface="Arial" panose="020B0604020202020204" pitchFamily="34" charset="0"/>
              </a:rPr>
              <a:t>Slakken (alle weekdieren!) maken deel uit van de voedselketen.</a:t>
            </a:r>
          </a:p>
          <a:p>
            <a:r>
              <a:rPr lang="nl-NL" sz="2400" dirty="0">
                <a:latin typeface="Arial" panose="020B0604020202020204" pitchFamily="34" charset="0"/>
                <a:cs typeface="Arial" panose="020B0604020202020204" pitchFamily="34" charset="0"/>
              </a:rPr>
              <a:t>Landslakken eten dode planten ander rottend materiaal, schimmels (</a:t>
            </a:r>
            <a:r>
              <a:rPr lang="nl-NL" sz="2400" dirty="0" err="1">
                <a:latin typeface="Arial" panose="020B0604020202020204" pitchFamily="34" charset="0"/>
                <a:cs typeface="Arial" panose="020B0604020202020204" pitchFamily="34" charset="0"/>
              </a:rPr>
              <a:t>paddestoelen</a:t>
            </a:r>
            <a:r>
              <a:rPr lang="nl-NL" sz="2400" dirty="0">
                <a:latin typeface="Arial" panose="020B0604020202020204" pitchFamily="34" charset="0"/>
                <a:cs typeface="Arial" panose="020B0604020202020204" pitchFamily="34" charset="0"/>
              </a:rPr>
              <a:t>) en ander afval zoals;</a:t>
            </a:r>
          </a:p>
          <a:p>
            <a:pPr marL="0" indent="0">
              <a:buNone/>
            </a:pPr>
            <a:endParaRPr lang="nl-NL" dirty="0"/>
          </a:p>
        </p:txBody>
      </p:sp>
      <p:sp>
        <p:nvSpPr>
          <p:cNvPr id="4" name="Tijdelijke aanduiding voor voettekst 3">
            <a:extLst>
              <a:ext uri="{FF2B5EF4-FFF2-40B4-BE49-F238E27FC236}">
                <a16:creationId xmlns="" xmlns:a16="http://schemas.microsoft.com/office/drawing/2014/main" id="{697B69BB-91CA-4ADB-9557-AC6EEF355F11}"/>
              </a:ext>
            </a:extLst>
          </p:cNvPr>
          <p:cNvSpPr>
            <a:spLocks noGrp="1"/>
          </p:cNvSpPr>
          <p:nvPr>
            <p:ph type="ftr" sz="quarter" idx="11"/>
          </p:nvPr>
        </p:nvSpPr>
        <p:spPr/>
        <p:txBody>
          <a:bodyPr/>
          <a:lstStyle/>
          <a:p>
            <a:r>
              <a:rPr lang="nl-NL"/>
              <a:t>15 augustus 2018 Anthonie D.P van Peursen</a:t>
            </a:r>
            <a:endParaRPr lang="fr-FR"/>
          </a:p>
        </p:txBody>
      </p:sp>
      <p:pic>
        <p:nvPicPr>
          <p:cNvPr id="3074" name="Picture 2" descr="http://4.bp.blogspot.com/_KeT5UwlQdLU/SK4kO-MI3DI/AAAAAAAAAVA/uYL38RDODSs/s320/muis+(2).jpg">
            <a:extLst>
              <a:ext uri="{FF2B5EF4-FFF2-40B4-BE49-F238E27FC236}">
                <a16:creationId xmlns="" xmlns:a16="http://schemas.microsoft.com/office/drawing/2014/main" id="{17F29697-3313-44AF-B7F4-5F2DAEF0E68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36100" y="136524"/>
            <a:ext cx="4004377" cy="300328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 xmlns:a16="http://schemas.microsoft.com/office/drawing/2014/main" id="{EE377BFA-0731-4710-A63C-2810BB75F323}"/>
              </a:ext>
            </a:extLst>
          </p:cNvPr>
          <p:cNvSpPr txBox="1"/>
          <p:nvPr/>
        </p:nvSpPr>
        <p:spPr>
          <a:xfrm>
            <a:off x="8036101" y="3394449"/>
            <a:ext cx="3769135" cy="400110"/>
          </a:xfrm>
          <a:prstGeom prst="rect">
            <a:avLst/>
          </a:prstGeom>
          <a:noFill/>
        </p:spPr>
        <p:txBody>
          <a:bodyPr wrap="square" rtlCol="0">
            <a:spAutoFit/>
          </a:bodyPr>
          <a:lstStyle/>
          <a:p>
            <a:r>
              <a:rPr lang="nl-NL" sz="2000" dirty="0">
                <a:latin typeface="Arial" panose="020B0604020202020204" pitchFamily="34" charset="0"/>
                <a:cs typeface="Arial" panose="020B0604020202020204" pitchFamily="34" charset="0"/>
              </a:rPr>
              <a:t>Naaktslak eet een dode muis</a:t>
            </a:r>
          </a:p>
        </p:txBody>
      </p:sp>
      <p:pic>
        <p:nvPicPr>
          <p:cNvPr id="3078" name="Picture 6" descr="Afbeeldingsresultaat voor naaktslakken eten dode soortgenoot">
            <a:extLst>
              <a:ext uri="{FF2B5EF4-FFF2-40B4-BE49-F238E27FC236}">
                <a16:creationId xmlns="" xmlns:a16="http://schemas.microsoft.com/office/drawing/2014/main" id="{7DAA2FCB-F65F-4C39-90FB-B5E97EE21C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009" y="3036826"/>
            <a:ext cx="4114800" cy="308610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 xmlns:a16="http://schemas.microsoft.com/office/drawing/2014/main" id="{00B73AF1-3DC7-412B-8B22-F039B117CF16}"/>
              </a:ext>
            </a:extLst>
          </p:cNvPr>
          <p:cNvSpPr txBox="1"/>
          <p:nvPr/>
        </p:nvSpPr>
        <p:spPr>
          <a:xfrm>
            <a:off x="4354876" y="3879048"/>
            <a:ext cx="7785711" cy="2308324"/>
          </a:xfrm>
          <a:prstGeom prst="rect">
            <a:avLst/>
          </a:prstGeom>
          <a:noFill/>
        </p:spPr>
        <p:txBody>
          <a:bodyPr wrap="square" rtlCol="0">
            <a:spAutoFit/>
          </a:bodyPr>
          <a:lstStyle/>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hondenpoep </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   dode soortgenoten (</a:t>
            </a:r>
            <a:r>
              <a:rPr lang="nl-NL" sz="2400" dirty="0" err="1">
                <a:latin typeface="Arial" panose="020B0604020202020204" pitchFamily="34" charset="0"/>
                <a:cs typeface="Arial" panose="020B0604020202020204" pitchFamily="34" charset="0"/>
              </a:rPr>
              <a:t>bijv.doodgereden</a:t>
            </a:r>
            <a:r>
              <a:rPr lang="nl-NL" sz="2400" dirty="0">
                <a:latin typeface="Arial" panose="020B0604020202020204" pitchFamily="34" charset="0"/>
                <a:cs typeface="Arial" panose="020B0604020202020204" pitchFamily="34" charset="0"/>
              </a:rPr>
              <a:t> op een fietspad)</a:t>
            </a: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  Woelen  de grond om.</a:t>
            </a:r>
            <a:endParaRPr lang="nl-NL" sz="2400" dirty="0"/>
          </a:p>
        </p:txBody>
      </p:sp>
      <p:sp>
        <p:nvSpPr>
          <p:cNvPr id="8" name="Pijl: links 7">
            <a:extLst>
              <a:ext uri="{FF2B5EF4-FFF2-40B4-BE49-F238E27FC236}">
                <a16:creationId xmlns="" xmlns:a16="http://schemas.microsoft.com/office/drawing/2014/main" id="{01FE7EDB-7EBA-45B0-8FB9-6621A3AD6721}"/>
              </a:ext>
            </a:extLst>
          </p:cNvPr>
          <p:cNvSpPr/>
          <p:nvPr/>
        </p:nvSpPr>
        <p:spPr>
          <a:xfrm>
            <a:off x="4153359" y="4660135"/>
            <a:ext cx="440675" cy="373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2948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2226" name="Tijdelijke aanduiding voor voettekst 5">
            <a:extLst>
              <a:ext uri="{FF2B5EF4-FFF2-40B4-BE49-F238E27FC236}">
                <a16:creationId xmlns="" xmlns:a16="http://schemas.microsoft.com/office/drawing/2014/main" id="{73A5254D-5379-4058-B03C-CA04022ECCCF}"/>
              </a:ext>
            </a:extLst>
          </p:cNvPr>
          <p:cNvSpPr>
            <a:spLocks noGrp="1"/>
          </p:cNvSpPr>
          <p:nvPr>
            <p:ph type="ftr" sz="quarter" idx="11"/>
          </p:nvPr>
        </p:nvSpPr>
        <p:spPr>
          <a:xfrm>
            <a:off x="5607052" y="6352792"/>
            <a:ext cx="4114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pPr eaLnBrk="1" hangingPunct="1"/>
            <a:r>
              <a:rPr lang="nl-NL" altLang="nl-NL" sz="1400" dirty="0">
                <a:solidFill>
                  <a:schemeClr val="tx1"/>
                </a:solidFill>
              </a:rPr>
              <a:t>15 augustus 2018 Anthonie D.P van Peursen</a:t>
            </a:r>
          </a:p>
        </p:txBody>
      </p:sp>
      <p:sp>
        <p:nvSpPr>
          <p:cNvPr id="160770" name="Rectangle 2">
            <a:extLst>
              <a:ext uri="{FF2B5EF4-FFF2-40B4-BE49-F238E27FC236}">
                <a16:creationId xmlns="" xmlns:a16="http://schemas.microsoft.com/office/drawing/2014/main" id="{232AF2FC-A2FD-4884-81DE-3AD2A934773E}"/>
              </a:ext>
            </a:extLst>
          </p:cNvPr>
          <p:cNvSpPr>
            <a:spLocks noGrp="1" noChangeArrowheads="1"/>
          </p:cNvSpPr>
          <p:nvPr>
            <p:ph type="title"/>
          </p:nvPr>
        </p:nvSpPr>
        <p:spPr>
          <a:xfrm>
            <a:off x="760164" y="228600"/>
            <a:ext cx="9528424" cy="948504"/>
          </a:xfrm>
        </p:spPr>
        <p:txBody>
          <a:bodyPr>
            <a:normAutofit/>
          </a:bodyPr>
          <a:lstStyle/>
          <a:p>
            <a:pPr eaLnBrk="1" hangingPunct="1">
              <a:defRPr/>
            </a:pPr>
            <a:r>
              <a:rPr lang="nl-NL" sz="3600" b="1" dirty="0">
                <a:solidFill>
                  <a:srgbClr val="800000"/>
                </a:solidFill>
                <a:effectLst>
                  <a:outerShdw blurRad="38100" dist="38100" dir="2700000" algn="tl">
                    <a:srgbClr val="000000">
                      <a:alpha val="43137"/>
                    </a:srgbClr>
                  </a:outerShdw>
                </a:effectLst>
              </a:rPr>
              <a:t>Vijanden/predatoren van de mollusken</a:t>
            </a:r>
          </a:p>
        </p:txBody>
      </p:sp>
      <p:sp>
        <p:nvSpPr>
          <p:cNvPr id="160771" name="Rectangle 3">
            <a:extLst>
              <a:ext uri="{FF2B5EF4-FFF2-40B4-BE49-F238E27FC236}">
                <a16:creationId xmlns="" xmlns:a16="http://schemas.microsoft.com/office/drawing/2014/main" id="{B8612810-9EFB-4B59-8BB6-4624D18C9A16}"/>
              </a:ext>
            </a:extLst>
          </p:cNvPr>
          <p:cNvSpPr>
            <a:spLocks noGrp="1" noChangeArrowheads="1"/>
          </p:cNvSpPr>
          <p:nvPr>
            <p:ph type="body" sz="half" idx="1"/>
          </p:nvPr>
        </p:nvSpPr>
        <p:spPr>
          <a:xfrm>
            <a:off x="342900" y="1549784"/>
            <a:ext cx="3124200" cy="4433886"/>
          </a:xfrm>
        </p:spPr>
        <p:txBody>
          <a:bodyPr>
            <a:normAutofit/>
          </a:bodyPr>
          <a:lstStyle/>
          <a:p>
            <a:pPr eaLnBrk="1" hangingPunct="1"/>
            <a:endParaRPr lang="nl-NL" altLang="nl-NL" sz="2400" dirty="0"/>
          </a:p>
          <a:p>
            <a:pPr eaLnBrk="1" hangingPunct="1"/>
            <a:r>
              <a:rPr lang="nl-NL" altLang="nl-NL" sz="2400" dirty="0">
                <a:latin typeface="Arial" panose="020B0604020202020204" pitchFamily="34" charset="0"/>
                <a:cs typeface="Arial" panose="020B0604020202020204" pitchFamily="34" charset="0"/>
              </a:rPr>
              <a:t>O.a.</a:t>
            </a:r>
          </a:p>
          <a:p>
            <a:pPr eaLnBrk="1" hangingPunct="1"/>
            <a:r>
              <a:rPr lang="nl-NL" altLang="nl-NL" sz="2400" dirty="0">
                <a:latin typeface="Arial" panose="020B0604020202020204" pitchFamily="34" charset="0"/>
                <a:cs typeface="Arial" panose="020B0604020202020204" pitchFamily="34" charset="0"/>
              </a:rPr>
              <a:t>Vogels</a:t>
            </a:r>
          </a:p>
          <a:p>
            <a:pPr eaLnBrk="1" hangingPunct="1"/>
            <a:r>
              <a:rPr lang="nl-NL" altLang="nl-NL" sz="2400" dirty="0">
                <a:latin typeface="Arial" panose="020B0604020202020204" pitchFamily="34" charset="0"/>
                <a:cs typeface="Arial" panose="020B0604020202020204" pitchFamily="34" charset="0"/>
              </a:rPr>
              <a:t>Insecten</a:t>
            </a:r>
          </a:p>
          <a:p>
            <a:pPr eaLnBrk="1" hangingPunct="1"/>
            <a:r>
              <a:rPr lang="nl-NL" altLang="nl-NL" sz="2400" dirty="0">
                <a:latin typeface="Arial" panose="020B0604020202020204" pitchFamily="34" charset="0"/>
                <a:cs typeface="Arial" panose="020B0604020202020204" pitchFamily="34" charset="0"/>
              </a:rPr>
              <a:t>Zoogdieren</a:t>
            </a:r>
          </a:p>
          <a:p>
            <a:pPr eaLnBrk="1" hangingPunct="1"/>
            <a:r>
              <a:rPr lang="nl-NL" altLang="nl-NL" sz="2400" dirty="0">
                <a:latin typeface="Arial" panose="020B0604020202020204" pitchFamily="34" charset="0"/>
                <a:cs typeface="Arial" panose="020B0604020202020204" pitchFamily="34" charset="0"/>
              </a:rPr>
              <a:t>Vissen</a:t>
            </a:r>
          </a:p>
          <a:p>
            <a:pPr eaLnBrk="1" hangingPunct="1"/>
            <a:r>
              <a:rPr lang="nl-NL" altLang="nl-NL" sz="2400" dirty="0">
                <a:latin typeface="Arial" panose="020B0604020202020204" pitchFamily="34" charset="0"/>
                <a:cs typeface="Arial" panose="020B0604020202020204" pitchFamily="34" charset="0"/>
              </a:rPr>
              <a:t>Kreeftachtigen</a:t>
            </a:r>
          </a:p>
          <a:p>
            <a:pPr eaLnBrk="1" hangingPunct="1"/>
            <a:r>
              <a:rPr lang="nl-NL" altLang="nl-NL" sz="2400" dirty="0">
                <a:latin typeface="Arial" panose="020B0604020202020204" pitchFamily="34" charset="0"/>
                <a:cs typeface="Arial" panose="020B0604020202020204" pitchFamily="34" charset="0"/>
              </a:rPr>
              <a:t>De mens</a:t>
            </a:r>
          </a:p>
          <a:p>
            <a:pPr eaLnBrk="1" hangingPunct="1"/>
            <a:endParaRPr lang="nl-NL" altLang="nl-NL" sz="2400" dirty="0"/>
          </a:p>
        </p:txBody>
      </p:sp>
      <p:pic>
        <p:nvPicPr>
          <p:cNvPr id="160774" name="Picture 6" descr="D:\foto\vijanden slak\DSCN2895.JPG">
            <a:extLst>
              <a:ext uri="{FF2B5EF4-FFF2-40B4-BE49-F238E27FC236}">
                <a16:creationId xmlns="" xmlns:a16="http://schemas.microsoft.com/office/drawing/2014/main" id="{EFAD3984-8EBD-4E75-881A-BC87E8CCA378}"/>
              </a:ext>
            </a:extLst>
          </p:cNvPr>
          <p:cNvPicPr>
            <a:picLocks noGrp="1" noChangeAspect="1" noChangeArrowheads="1"/>
          </p:cNvPicPr>
          <p:nvPr>
            <p:ph type="clipArt" sz="half" idx="2"/>
          </p:nvPr>
        </p:nvPicPr>
        <p:blipFill>
          <a:blip r:embed="rId3" cstate="email">
            <a:lum bright="6000"/>
            <a:extLst>
              <a:ext uri="{28A0092B-C50C-407E-A947-70E740481C1C}">
                <a14:useLocalDpi xmlns:a14="http://schemas.microsoft.com/office/drawing/2010/main"/>
              </a:ext>
            </a:extLst>
          </a:blip>
          <a:srcRect/>
          <a:stretch>
            <a:fillRect/>
          </a:stretch>
        </p:blipFill>
        <p:spPr>
          <a:xfrm>
            <a:off x="2590800" y="1023527"/>
            <a:ext cx="3505200" cy="2743200"/>
          </a:xfrm>
          <a:noFill/>
        </p:spPr>
      </p:pic>
      <p:pic>
        <p:nvPicPr>
          <p:cNvPr id="52231" name="Picture 7" descr="D:\foto\de stiente\DSCN1666.JPG">
            <a:extLst>
              <a:ext uri="{FF2B5EF4-FFF2-40B4-BE49-F238E27FC236}">
                <a16:creationId xmlns="" xmlns:a16="http://schemas.microsoft.com/office/drawing/2014/main" id="{59012E23-B370-4AB1-8F82-934E3F8F66A9}"/>
              </a:ext>
            </a:extLst>
          </p:cNvPr>
          <p:cNvPicPr>
            <a:picLocks noChangeAspect="1" noChangeArrowheads="1"/>
          </p:cNvPicPr>
          <p:nvPr/>
        </p:nvPicPr>
        <p:blipFill>
          <a:blip r:embed="rId4" cstate="email">
            <a:lum contrast="6000"/>
            <a:extLst>
              <a:ext uri="{28A0092B-C50C-407E-A947-70E740481C1C}">
                <a14:useLocalDpi xmlns:a14="http://schemas.microsoft.com/office/drawing/2010/main"/>
              </a:ext>
            </a:extLst>
          </a:blip>
          <a:srcRect/>
          <a:stretch>
            <a:fillRect/>
          </a:stretch>
        </p:blipFill>
        <p:spPr bwMode="auto">
          <a:xfrm>
            <a:off x="6743701" y="1943099"/>
            <a:ext cx="4540967" cy="340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6" name="Text Box 8">
            <a:extLst>
              <a:ext uri="{FF2B5EF4-FFF2-40B4-BE49-F238E27FC236}">
                <a16:creationId xmlns="" xmlns:a16="http://schemas.microsoft.com/office/drawing/2014/main" id="{E2F1321B-351F-4690-B8FD-3DE1350BC1F4}"/>
              </a:ext>
            </a:extLst>
          </p:cNvPr>
          <p:cNvSpPr txBox="1">
            <a:spLocks noChangeArrowheads="1"/>
          </p:cNvSpPr>
          <p:nvPr/>
        </p:nvSpPr>
        <p:spPr bwMode="auto">
          <a:xfrm>
            <a:off x="6131680" y="1021955"/>
            <a:ext cx="5777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pPr eaLnBrk="1" hangingPunct="1"/>
            <a:r>
              <a:rPr lang="nl-NL" altLang="nl-NL" sz="2400" dirty="0">
                <a:solidFill>
                  <a:schemeClr val="tx1"/>
                </a:solidFill>
                <a:latin typeface="Arial" panose="020B0604020202020204" pitchFamily="34" charset="0"/>
                <a:cs typeface="Arial" panose="020B0604020202020204" pitchFamily="34" charset="0"/>
              </a:rPr>
              <a:t>Slakkenvreter</a:t>
            </a:r>
          </a:p>
        </p:txBody>
      </p:sp>
      <p:sp>
        <p:nvSpPr>
          <p:cNvPr id="52233" name="Text Box 9">
            <a:extLst>
              <a:ext uri="{FF2B5EF4-FFF2-40B4-BE49-F238E27FC236}">
                <a16:creationId xmlns="" xmlns:a16="http://schemas.microsoft.com/office/drawing/2014/main" id="{136948B5-DFA1-42AB-A480-5E820708B7AF}"/>
              </a:ext>
            </a:extLst>
          </p:cNvPr>
          <p:cNvSpPr txBox="1">
            <a:spLocks noChangeArrowheads="1"/>
          </p:cNvSpPr>
          <p:nvPr/>
        </p:nvSpPr>
        <p:spPr bwMode="auto">
          <a:xfrm>
            <a:off x="6248400" y="63246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pPr eaLnBrk="1" hangingPunct="1"/>
            <a:endParaRPr lang="nl-NL" altLang="nl-NL" sz="1600">
              <a:solidFill>
                <a:schemeClr val="tx1"/>
              </a:solidFill>
            </a:endParaRPr>
          </a:p>
        </p:txBody>
      </p:sp>
      <p:sp>
        <p:nvSpPr>
          <p:cNvPr id="52234" name="Text Box 10">
            <a:extLst>
              <a:ext uri="{FF2B5EF4-FFF2-40B4-BE49-F238E27FC236}">
                <a16:creationId xmlns="" xmlns:a16="http://schemas.microsoft.com/office/drawing/2014/main" id="{474584BC-45D1-4F49-848B-C0BC5A91BE71}"/>
              </a:ext>
            </a:extLst>
          </p:cNvPr>
          <p:cNvSpPr txBox="1">
            <a:spLocks noChangeArrowheads="1"/>
          </p:cNvSpPr>
          <p:nvPr/>
        </p:nvSpPr>
        <p:spPr bwMode="auto">
          <a:xfrm>
            <a:off x="6671542" y="5487462"/>
            <a:ext cx="4586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pPr eaLnBrk="1" hangingPunct="1"/>
            <a:r>
              <a:rPr lang="nl-NL" altLang="nl-NL" sz="2400" dirty="0">
                <a:solidFill>
                  <a:schemeClr val="tx1"/>
                </a:solidFill>
                <a:latin typeface="Arial" panose="020B0604020202020204" pitchFamily="34" charset="0"/>
                <a:cs typeface="Arial" panose="020B0604020202020204" pitchFamily="34" charset="0"/>
              </a:rPr>
              <a:t>Driehoeksmossels aangevreten </a:t>
            </a:r>
          </a:p>
        </p:txBody>
      </p:sp>
      <p:sp>
        <p:nvSpPr>
          <p:cNvPr id="2" name="Rechthoek 1">
            <a:extLst>
              <a:ext uri="{FF2B5EF4-FFF2-40B4-BE49-F238E27FC236}">
                <a16:creationId xmlns="" xmlns:a16="http://schemas.microsoft.com/office/drawing/2014/main" id="{FC2C3373-101F-4E0F-93FF-30AD452A9D54}"/>
              </a:ext>
            </a:extLst>
          </p:cNvPr>
          <p:cNvSpPr/>
          <p:nvPr/>
        </p:nvSpPr>
        <p:spPr>
          <a:xfrm>
            <a:off x="7926636" y="1011326"/>
            <a:ext cx="4370107" cy="461665"/>
          </a:xfrm>
          <a:prstGeom prst="rect">
            <a:avLst/>
          </a:prstGeom>
        </p:spPr>
        <p:txBody>
          <a:bodyPr wrap="none">
            <a:spAutoFit/>
          </a:bodyPr>
          <a:lstStyle/>
          <a:p>
            <a:r>
              <a:rPr lang="nl-NL" dirty="0">
                <a:solidFill>
                  <a:srgbClr val="545454"/>
                </a:solidFill>
                <a:latin typeface="arial" panose="020B0604020202020204" pitchFamily="34" charset="0"/>
              </a:rPr>
              <a:t> </a:t>
            </a:r>
            <a:r>
              <a:rPr lang="nl-NL" sz="2400" dirty="0">
                <a:latin typeface="arial" panose="020B0604020202020204" pitchFamily="34" charset="0"/>
              </a:rPr>
              <a:t>(</a:t>
            </a:r>
            <a:r>
              <a:rPr lang="nl-NL" sz="2400" dirty="0" err="1">
                <a:latin typeface="arial" panose="020B0604020202020204" pitchFamily="34" charset="0"/>
              </a:rPr>
              <a:t>Drilus</a:t>
            </a:r>
            <a:r>
              <a:rPr lang="nl-NL" sz="2400" dirty="0">
                <a:latin typeface="arial" panose="020B0604020202020204" pitchFamily="34" charset="0"/>
              </a:rPr>
              <a:t> </a:t>
            </a:r>
            <a:r>
              <a:rPr lang="nl-NL" sz="2400" dirty="0" err="1">
                <a:latin typeface="arial" panose="020B0604020202020204" pitchFamily="34" charset="0"/>
              </a:rPr>
              <a:t>flavescens</a:t>
            </a:r>
            <a:r>
              <a:rPr lang="nl-NL" sz="2400" dirty="0">
                <a:latin typeface="arial" panose="020B0604020202020204" pitchFamily="34" charset="0"/>
              </a:rPr>
              <a:t>) keversoort</a:t>
            </a:r>
            <a:r>
              <a:rPr lang="nl-NL" dirty="0">
                <a:solidFill>
                  <a:srgbClr val="545454"/>
                </a:solidFill>
                <a:latin typeface="arial" panose="020B0604020202020204" pitchFamily="34" charset="0"/>
              </a:rPr>
              <a:t> </a:t>
            </a:r>
            <a:endParaRPr lang="nl-NL" dirty="0"/>
          </a:p>
        </p:txBody>
      </p:sp>
      <p:pic>
        <p:nvPicPr>
          <p:cNvPr id="3" name="Afbeelding 2">
            <a:extLst>
              <a:ext uri="{FF2B5EF4-FFF2-40B4-BE49-F238E27FC236}">
                <a16:creationId xmlns="" xmlns:a16="http://schemas.microsoft.com/office/drawing/2014/main" id="{4BD0CB4E-2351-4D10-B834-7E2F2E617A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6924" y="4070136"/>
            <a:ext cx="1707615" cy="26282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3250" name="Tijdelijke aanduiding voor voettekst 5">
            <a:extLst>
              <a:ext uri="{FF2B5EF4-FFF2-40B4-BE49-F238E27FC236}">
                <a16:creationId xmlns="" xmlns:a16="http://schemas.microsoft.com/office/drawing/2014/main" id="{A133A286-10F5-409A-8A91-4FC0277225E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000000"/>
                </a:solidFill>
                <a:latin typeface="Times New Roman" panose="02020603050405020304" pitchFamily="18" charset="0"/>
              </a:defRPr>
            </a:lvl1pPr>
            <a:lvl2pPr marL="742950" indent="-285750" eaLnBrk="0" hangingPunct="0">
              <a:defRPr sz="4400">
                <a:solidFill>
                  <a:srgbClr val="000000"/>
                </a:solidFill>
                <a:latin typeface="Times New Roman" panose="02020603050405020304" pitchFamily="18" charset="0"/>
              </a:defRPr>
            </a:lvl2pPr>
            <a:lvl3pPr marL="1143000" indent="-228600" eaLnBrk="0" hangingPunct="0">
              <a:defRPr sz="4400">
                <a:solidFill>
                  <a:srgbClr val="000000"/>
                </a:solidFill>
                <a:latin typeface="Times New Roman" panose="02020603050405020304" pitchFamily="18" charset="0"/>
              </a:defRPr>
            </a:lvl3pPr>
            <a:lvl4pPr marL="1600200" indent="-228600" eaLnBrk="0" hangingPunct="0">
              <a:defRPr sz="4400">
                <a:solidFill>
                  <a:srgbClr val="000000"/>
                </a:solidFill>
                <a:latin typeface="Times New Roman" panose="02020603050405020304" pitchFamily="18" charset="0"/>
              </a:defRPr>
            </a:lvl4pPr>
            <a:lvl5pPr marL="2057400" indent="-228600" eaLnBrk="0" hangingPunct="0">
              <a:defRPr sz="44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0000"/>
                </a:solidFill>
                <a:latin typeface="Times New Roman" panose="02020603050405020304" pitchFamily="18" charset="0"/>
              </a:defRPr>
            </a:lvl9pPr>
          </a:lstStyle>
          <a:p>
            <a:pPr eaLnBrk="1" hangingPunct="1"/>
            <a:r>
              <a:rPr lang="nl-NL" altLang="nl-NL" sz="1400">
                <a:solidFill>
                  <a:schemeClr val="tx1"/>
                </a:solidFill>
              </a:rPr>
              <a:t>15 augustus 2018 Anthonie D.P van Peursen</a:t>
            </a:r>
          </a:p>
        </p:txBody>
      </p:sp>
      <p:pic>
        <p:nvPicPr>
          <p:cNvPr id="144390" name="Picture 6" descr="C:\Documents and Settings\Herman Roode\Mijn documenten\Mijn afbeeldingen\voor lezing tzn\drosselschmiede.jpg">
            <a:extLst>
              <a:ext uri="{FF2B5EF4-FFF2-40B4-BE49-F238E27FC236}">
                <a16:creationId xmlns="" xmlns:a16="http://schemas.microsoft.com/office/drawing/2014/main" id="{B6AE3D13-B3D9-45EE-8669-1599B7E055FC}"/>
              </a:ext>
            </a:extLst>
          </p:cNvPr>
          <p:cNvPicPr>
            <a:picLocks noGrp="1" noChangeAspect="1" noChangeArrowheads="1"/>
          </p:cNvPicPr>
          <p:nvPr>
            <p:ph type="clipArt" sz="half" idx="2"/>
          </p:nvPr>
        </p:nvPicPr>
        <p:blipFill>
          <a:blip r:embed="rId3">
            <a:lum bright="6000" contrast="6000"/>
            <a:extLst>
              <a:ext uri="{28A0092B-C50C-407E-A947-70E740481C1C}">
                <a14:useLocalDpi xmlns:a14="http://schemas.microsoft.com/office/drawing/2010/main"/>
              </a:ext>
            </a:extLst>
          </a:blip>
          <a:srcRect/>
          <a:stretch>
            <a:fillRect/>
          </a:stretch>
        </p:blipFill>
        <p:spPr>
          <a:xfrm>
            <a:off x="6657013" y="2416783"/>
            <a:ext cx="3784775" cy="3462809"/>
          </a:xfrm>
          <a:noFill/>
        </p:spPr>
      </p:pic>
      <p:pic>
        <p:nvPicPr>
          <p:cNvPr id="144391" name="Picture 7" descr="C:\Documents and Settings\Herman Roode\Mijn documenten\Mijn afbeeldingen\voor lezing tzn\singdrossel.jpg">
            <a:extLst>
              <a:ext uri="{FF2B5EF4-FFF2-40B4-BE49-F238E27FC236}">
                <a16:creationId xmlns="" xmlns:a16="http://schemas.microsoft.com/office/drawing/2014/main" id="{04374FBD-924B-4809-BE33-8551D121C8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2738" y="1259595"/>
            <a:ext cx="4455750" cy="35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 xmlns:a16="http://schemas.microsoft.com/office/drawing/2014/main" id="{D64D2ED6-895E-4420-81AD-3AD275C796FA}"/>
              </a:ext>
            </a:extLst>
          </p:cNvPr>
          <p:cNvSpPr>
            <a:spLocks noGrp="1"/>
          </p:cNvSpPr>
          <p:nvPr>
            <p:ph type="title"/>
          </p:nvPr>
        </p:nvSpPr>
        <p:spPr>
          <a:xfrm>
            <a:off x="3751104" y="304800"/>
            <a:ext cx="5146992" cy="1143000"/>
          </a:xfrm>
        </p:spPr>
        <p:txBody>
          <a:bodyPr>
            <a:normAutofit fontScale="90000"/>
          </a:bodyPr>
          <a:lstStyle/>
          <a:p>
            <a:pPr algn="ctr"/>
            <a:r>
              <a:rPr lang="nl-NL" altLang="nl-NL" sz="4000" b="1" dirty="0">
                <a:solidFill>
                  <a:srgbClr val="800000"/>
                </a:solidFill>
                <a:effectLst>
                  <a:outerShdw blurRad="38100" dist="38100" dir="2700000" algn="tl">
                    <a:srgbClr val="000000">
                      <a:alpha val="43137"/>
                    </a:srgbClr>
                  </a:outerShdw>
                </a:effectLst>
              </a:rPr>
              <a:t>LIJSTER-of MERELSMIDSE</a:t>
            </a:r>
            <a:r>
              <a:rPr lang="nl-NL" altLang="nl-NL" dirty="0"/>
              <a:t/>
            </a:r>
            <a:br>
              <a:rPr lang="nl-NL" altLang="nl-NL" dirty="0"/>
            </a:br>
            <a:endParaRPr lang="nl-N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97419" y="165100"/>
            <a:ext cx="9916582" cy="1371600"/>
          </a:xfrm>
          <a:noFill/>
        </p:spPr>
        <p:txBody>
          <a:bodyPr rtlCol="0" anchor="t">
            <a:noAutofit/>
          </a:bodyPr>
          <a:lstStyle/>
          <a:p>
            <a:pPr>
              <a:defRPr/>
            </a:pPr>
            <a:r>
              <a:rPr lang="nl-NL" altLang="nl-NL" sz="3600" b="1" dirty="0">
                <a:solidFill>
                  <a:srgbClr val="800000"/>
                </a:solidFill>
                <a:effectLst>
                  <a:outerShdw blurRad="38100" dist="38100" dir="2700000" algn="tl">
                    <a:srgbClr val="000000">
                      <a:alpha val="43137"/>
                    </a:srgbClr>
                  </a:outerShdw>
                </a:effectLst>
              </a:rPr>
              <a:t>Weekdieren(eindelijk) betrekken bij natuurbeleid     </a:t>
            </a:r>
          </a:p>
        </p:txBody>
      </p:sp>
      <p:sp>
        <p:nvSpPr>
          <p:cNvPr id="74757" name="Rectangle 3"/>
          <p:cNvSpPr>
            <a:spLocks noGrp="1" noChangeArrowheads="1"/>
          </p:cNvSpPr>
          <p:nvPr>
            <p:ph idx="1"/>
          </p:nvPr>
        </p:nvSpPr>
        <p:spPr>
          <a:xfrm>
            <a:off x="497418" y="1161584"/>
            <a:ext cx="6641512" cy="2267415"/>
          </a:xfrm>
        </p:spPr>
        <p:txBody>
          <a:bodyPr vert="horz" lIns="122767" tIns="45720" rIns="122767" bIns="45720" rtlCol="0">
            <a:noAutofit/>
          </a:bodyPr>
          <a:lstStyle/>
          <a:p>
            <a:pPr>
              <a:buFont typeface="Arial"/>
              <a:buChar char="•"/>
              <a:defRPr/>
            </a:pPr>
            <a:r>
              <a:rPr lang="nl-NL" sz="2400" dirty="0">
                <a:latin typeface="Arial" panose="020B0604020202020204" pitchFamily="34" charset="0"/>
                <a:cs typeface="Arial" panose="020B0604020202020204" pitchFamily="34" charset="0"/>
              </a:rPr>
              <a:t>Rode Lijst (basisrapport) verschenen in 2003</a:t>
            </a:r>
          </a:p>
          <a:p>
            <a:pPr>
              <a:buFont typeface="Arial"/>
              <a:buChar char="•"/>
              <a:defRPr/>
            </a:pPr>
            <a:r>
              <a:rPr lang="nl-NL" sz="2400" dirty="0">
                <a:latin typeface="Arial" panose="020B0604020202020204" pitchFamily="34" charset="0"/>
                <a:cs typeface="Arial" panose="020B0604020202020204" pitchFamily="34" charset="0"/>
              </a:rPr>
              <a:t>Op basis van het EIS (natuur monitoring)</a:t>
            </a:r>
          </a:p>
          <a:p>
            <a:pPr>
              <a:defRPr/>
            </a:pPr>
            <a:r>
              <a:rPr lang="nl-NL" sz="2400" dirty="0">
                <a:latin typeface="Arial" panose="020B0604020202020204" pitchFamily="34" charset="0"/>
                <a:cs typeface="Arial" panose="020B0604020202020204" pitchFamily="34" charset="0"/>
              </a:rPr>
              <a:t>A(</a:t>
            </a:r>
            <a:r>
              <a:rPr lang="nl-NL" sz="2400" dirty="0" err="1">
                <a:latin typeface="Arial" panose="020B0604020202020204" pitchFamily="34" charset="0"/>
                <a:cs typeface="Arial" panose="020B0604020202020204" pitchFamily="34" charset="0"/>
              </a:rPr>
              <a:t>tlas</a:t>
            </a:r>
            <a:r>
              <a:rPr lang="nl-NL" sz="2400" dirty="0">
                <a:latin typeface="Arial" panose="020B0604020202020204" pitchFamily="34" charset="0"/>
                <a:cs typeface="Arial" panose="020B0604020202020204" pitchFamily="34" charset="0"/>
              </a:rPr>
              <a:t> project) Nederlandse Mollusken </a:t>
            </a:r>
          </a:p>
          <a:p>
            <a:pPr>
              <a:buFont typeface="Arial"/>
              <a:buChar char="•"/>
              <a:defRPr/>
            </a:pPr>
            <a:r>
              <a:rPr lang="nl-NL" sz="2400" dirty="0">
                <a:latin typeface="Arial" panose="020B0604020202020204" pitchFamily="34" charset="0"/>
                <a:cs typeface="Arial" panose="020B0604020202020204" pitchFamily="34" charset="0"/>
              </a:rPr>
              <a:t>Instrumenten voor natuurbeheer en –beleid</a:t>
            </a:r>
          </a:p>
          <a:p>
            <a:pPr>
              <a:buFont typeface="Arial"/>
              <a:buChar char="•"/>
              <a:defRPr/>
            </a:pPr>
            <a:r>
              <a:rPr lang="nl-NL" sz="2400" dirty="0">
                <a:latin typeface="Arial" panose="020B0604020202020204" pitchFamily="34" charset="0"/>
                <a:cs typeface="Arial" panose="020B0604020202020204" pitchFamily="34" charset="0"/>
              </a:rPr>
              <a:t>Zelf vrijwilliger bij Staatsbosbeheer</a:t>
            </a:r>
          </a:p>
        </p:txBody>
      </p:sp>
      <p:pic>
        <p:nvPicPr>
          <p:cNvPr id="22532" name="Picture 4" descr="RedList                                                        0001BD11Macintosh HD                   ABA78158:"/>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7675033" y="723901"/>
            <a:ext cx="44769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Oemcomputer\c\Eudora\Attach\Handslak.jpg"/>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497418" y="3767667"/>
            <a:ext cx="5981700" cy="27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p:cNvSpPr>
            <a:spLocks noGrp="1"/>
          </p:cNvSpPr>
          <p:nvPr>
            <p:ph type="ftr" sz="quarter" idx="11"/>
          </p:nvPr>
        </p:nvSpPr>
        <p:spPr>
          <a:xfrm>
            <a:off x="4421718" y="6491818"/>
            <a:ext cx="4114800" cy="365125"/>
          </a:xfrm>
        </p:spPr>
        <p:txBody>
          <a:bodyPr/>
          <a:lstStyle/>
          <a:p>
            <a:r>
              <a:rPr lang="nl-NL"/>
              <a:t>15 augustus 2018 Anthonie D.P van Peursen</a:t>
            </a:r>
            <a:endParaRPr lang="fr-FR"/>
          </a:p>
        </p:txBody>
      </p:sp>
    </p:spTree>
    <p:extLst>
      <p:ext uri="{BB962C8B-B14F-4D97-AF65-F5344CB8AC3E}">
        <p14:creationId xmlns:p14="http://schemas.microsoft.com/office/powerpoint/2010/main" val="1074730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FD012E0-3AAC-41FF-9598-DB638FC040C2}"/>
              </a:ext>
            </a:extLst>
          </p:cNvPr>
          <p:cNvSpPr>
            <a:spLocks noGrp="1"/>
          </p:cNvSpPr>
          <p:nvPr>
            <p:ph type="title"/>
          </p:nvPr>
        </p:nvSpPr>
        <p:spPr>
          <a:xfrm>
            <a:off x="146304" y="365125"/>
            <a:ext cx="11207496" cy="1325563"/>
          </a:xfrm>
        </p:spPr>
        <p:txBody>
          <a:bodyPr>
            <a:normAutofit/>
          </a:bodyPr>
          <a:lstStyle/>
          <a:p>
            <a:r>
              <a:rPr lang="nl-NL" sz="3600" b="1" dirty="0">
                <a:solidFill>
                  <a:schemeClr val="accent1">
                    <a:lumMod val="75000"/>
                  </a:schemeClr>
                </a:solidFill>
                <a:effectLst>
                  <a:outerShdw blurRad="38100" dist="38100" dir="2700000" algn="tl">
                    <a:srgbClr val="000000">
                      <a:alpha val="43137"/>
                    </a:srgbClr>
                  </a:outerShdw>
                </a:effectLst>
              </a:rPr>
              <a:t>Voor Staatsbosbeheer mollusken  inventarisatie; </a:t>
            </a:r>
            <a:br>
              <a:rPr lang="nl-NL" sz="3600" b="1" dirty="0">
                <a:solidFill>
                  <a:schemeClr val="accent1">
                    <a:lumMod val="75000"/>
                  </a:schemeClr>
                </a:solidFill>
                <a:effectLst>
                  <a:outerShdw blurRad="38100" dist="38100" dir="2700000" algn="tl">
                    <a:srgbClr val="000000">
                      <a:alpha val="43137"/>
                    </a:srgbClr>
                  </a:outerShdw>
                </a:effectLst>
              </a:rPr>
            </a:br>
            <a:r>
              <a:rPr lang="nl-NL" sz="3600" b="1" dirty="0">
                <a:solidFill>
                  <a:schemeClr val="accent1">
                    <a:lumMod val="75000"/>
                  </a:schemeClr>
                </a:solidFill>
                <a:effectLst>
                  <a:outerShdw blurRad="38100" dist="38100" dir="2700000" algn="tl">
                    <a:srgbClr val="000000">
                      <a:alpha val="43137"/>
                    </a:srgbClr>
                  </a:outerShdw>
                </a:effectLst>
              </a:rPr>
              <a:t>Balijbos en </a:t>
            </a:r>
            <a:r>
              <a:rPr lang="nl-NL" sz="3600" b="1" dirty="0" err="1">
                <a:solidFill>
                  <a:schemeClr val="accent1">
                    <a:lumMod val="75000"/>
                  </a:schemeClr>
                </a:solidFill>
                <a:effectLst>
                  <a:outerShdw blurRad="38100" dist="38100" dir="2700000" algn="tl">
                    <a:srgbClr val="000000">
                      <a:alpha val="43137"/>
                    </a:srgbClr>
                  </a:outerShdw>
                </a:effectLst>
              </a:rPr>
              <a:t>Bieslandsebos</a:t>
            </a:r>
            <a:r>
              <a:rPr lang="nl-NL" sz="3600" b="1" dirty="0">
                <a:solidFill>
                  <a:schemeClr val="accent1">
                    <a:lumMod val="75000"/>
                  </a:schemeClr>
                </a:solidFill>
                <a:effectLst>
                  <a:outerShdw blurRad="38100" dist="38100" dir="2700000" algn="tl">
                    <a:srgbClr val="000000">
                      <a:alpha val="43137"/>
                    </a:srgbClr>
                  </a:outerShdw>
                </a:effectLst>
              </a:rPr>
              <a:t>,  Bentwoud</a:t>
            </a:r>
            <a:endParaRPr lang="nl-NL" sz="3600" dirty="0"/>
          </a:p>
        </p:txBody>
      </p:sp>
      <p:sp>
        <p:nvSpPr>
          <p:cNvPr id="3" name="Tijdelijke aanduiding voor inhoud 2">
            <a:extLst>
              <a:ext uri="{FF2B5EF4-FFF2-40B4-BE49-F238E27FC236}">
                <a16:creationId xmlns="" xmlns:a16="http://schemas.microsoft.com/office/drawing/2014/main" id="{27D435A9-6AE8-4AD4-90C0-58E75F667A9D}"/>
              </a:ext>
            </a:extLst>
          </p:cNvPr>
          <p:cNvSpPr>
            <a:spLocks noGrp="1"/>
          </p:cNvSpPr>
          <p:nvPr>
            <p:ph sz="half" idx="1"/>
          </p:nvPr>
        </p:nvSpPr>
        <p:spPr>
          <a:xfrm>
            <a:off x="131065" y="1825624"/>
            <a:ext cx="6144767" cy="1325563"/>
          </a:xfrm>
        </p:spPr>
        <p:txBody>
          <a:bodyPr>
            <a:normAutofit/>
          </a:bodyPr>
          <a:lstStyle/>
          <a:p>
            <a:pPr marL="0" lvl="0" indent="0" eaLnBrk="0" fontAlgn="base" hangingPunct="0">
              <a:lnSpc>
                <a:spcPct val="100000"/>
              </a:lnSpc>
              <a:spcBef>
                <a:spcPct val="0"/>
              </a:spcBef>
              <a:spcAft>
                <a:spcPct val="0"/>
              </a:spcAft>
              <a:buNone/>
            </a:pPr>
            <a:r>
              <a:rPr lang="nl-NL" altLang="nl-NL" sz="2400" b="1" dirty="0">
                <a:latin typeface="Arial" panose="020B0604020202020204" pitchFamily="34" charset="0"/>
                <a:ea typeface="Calibri" panose="020F0502020204030204" pitchFamily="34" charset="0"/>
                <a:cs typeface="Arial" panose="020B0604020202020204" pitchFamily="34" charset="0"/>
              </a:rPr>
              <a:t>Eindverslag Slakken Monitoringsproject </a:t>
            </a:r>
            <a:endParaRPr lang="nl-NL" altLang="nl-NL" sz="24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nl-NL" altLang="nl-NL" sz="2400" b="1" dirty="0">
                <a:latin typeface="Arial" panose="020B0604020202020204" pitchFamily="34" charset="0"/>
                <a:ea typeface="Calibri" panose="020F0502020204030204" pitchFamily="34" charset="0"/>
                <a:cs typeface="Arial" panose="020B0604020202020204" pitchFamily="34" charset="0"/>
              </a:rPr>
              <a:t>Balij- en </a:t>
            </a:r>
            <a:r>
              <a:rPr lang="nl-NL" altLang="nl-NL" sz="2400" b="1" dirty="0" err="1">
                <a:latin typeface="Arial" panose="020B0604020202020204" pitchFamily="34" charset="0"/>
                <a:ea typeface="Calibri" panose="020F0502020204030204" pitchFamily="34" charset="0"/>
                <a:cs typeface="Arial" panose="020B0604020202020204" pitchFamily="34" charset="0"/>
              </a:rPr>
              <a:t>Bieslandsebos</a:t>
            </a:r>
            <a:endParaRPr lang="nl-NL" altLang="nl-NL" sz="2400" dirty="0">
              <a:latin typeface="Arial" panose="020B0604020202020204" pitchFamily="34" charset="0"/>
              <a:cs typeface="Arial" panose="020B0604020202020204" pitchFamily="34" charset="0"/>
            </a:endParaRPr>
          </a:p>
          <a:p>
            <a:endParaRPr lang="nl-NL" dirty="0"/>
          </a:p>
        </p:txBody>
      </p:sp>
      <p:sp>
        <p:nvSpPr>
          <p:cNvPr id="5" name="Tijdelijke aanduiding voor voettekst 4">
            <a:extLst>
              <a:ext uri="{FF2B5EF4-FFF2-40B4-BE49-F238E27FC236}">
                <a16:creationId xmlns="" xmlns:a16="http://schemas.microsoft.com/office/drawing/2014/main" id="{C98D1096-C2AF-4BAE-B2C4-B240BD992838}"/>
              </a:ext>
            </a:extLst>
          </p:cNvPr>
          <p:cNvSpPr>
            <a:spLocks noGrp="1"/>
          </p:cNvSpPr>
          <p:nvPr>
            <p:ph type="ftr" sz="quarter" idx="11"/>
          </p:nvPr>
        </p:nvSpPr>
        <p:spPr/>
        <p:txBody>
          <a:bodyPr/>
          <a:lstStyle/>
          <a:p>
            <a:r>
              <a:rPr lang="nl-NL"/>
              <a:t>15 augustus 2018 Anthonie D.P van Peursen</a:t>
            </a:r>
            <a:endParaRPr lang="fr-FR"/>
          </a:p>
        </p:txBody>
      </p:sp>
      <p:pic>
        <p:nvPicPr>
          <p:cNvPr id="6" name="Afbeelding 1" descr="PICT0286">
            <a:extLst>
              <a:ext uri="{FF2B5EF4-FFF2-40B4-BE49-F238E27FC236}">
                <a16:creationId xmlns="" xmlns:a16="http://schemas.microsoft.com/office/drawing/2014/main" id="{2ACA93A9-F0B7-478B-A935-0B31D6566B6B}"/>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253596" y="2760466"/>
            <a:ext cx="4464709" cy="33477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 xmlns:a16="http://schemas.microsoft.com/office/drawing/2014/main" id="{DD152599-98BE-46C4-9041-8F71D5C270D8}"/>
              </a:ext>
            </a:extLst>
          </p:cNvPr>
          <p:cNvSpPr/>
          <p:nvPr/>
        </p:nvSpPr>
        <p:spPr>
          <a:xfrm>
            <a:off x="6019800" y="1726593"/>
            <a:ext cx="6041135" cy="1033873"/>
          </a:xfrm>
          <a:prstGeom prst="rect">
            <a:avLst/>
          </a:prstGeom>
        </p:spPr>
        <p:txBody>
          <a:bodyPr wrap="square">
            <a:spAutoFit/>
          </a:bodyPr>
          <a:lstStyle/>
          <a:p>
            <a:pPr algn="ctr">
              <a:lnSpc>
                <a:spcPct val="115000"/>
              </a:lnSpc>
              <a:spcAft>
                <a:spcPts val="1000"/>
              </a:spcAft>
            </a:pPr>
            <a:r>
              <a:rPr lang="nl-NL" sz="2400" b="1" dirty="0">
                <a:latin typeface="Arial" panose="020B0604020202020204" pitchFamily="34" charset="0"/>
                <a:ea typeface="Calibri" panose="020F0502020204030204" pitchFamily="34" charset="0"/>
                <a:cs typeface="Arial" panose="020B0604020202020204" pitchFamily="34" charset="0"/>
              </a:rPr>
              <a:t>Jaarverslag 2016</a:t>
            </a:r>
            <a:endParaRPr lang="nl-NL" sz="2400" dirty="0">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nl-NL" sz="2400" b="1" dirty="0">
                <a:latin typeface="Arial" panose="020B0604020202020204" pitchFamily="34" charset="0"/>
                <a:ea typeface="Calibri" panose="020F0502020204030204" pitchFamily="34" charset="0"/>
                <a:cs typeface="Arial" panose="020B0604020202020204" pitchFamily="34" charset="0"/>
              </a:rPr>
              <a:t>Slakken Monitoringsproject Bentwoud</a:t>
            </a:r>
            <a:endParaRPr lang="nl-NL"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Afbeelding 7" descr="C:\Users\Gab\Desktop\2014 - Monitoring  voor Staatsbosbeheer in Bentwoud\Algemeen\_DSC0002.JPG">
            <a:extLst>
              <a:ext uri="{FF2B5EF4-FFF2-40B4-BE49-F238E27FC236}">
                <a16:creationId xmlns="" xmlns:a16="http://schemas.microsoft.com/office/drawing/2014/main" id="{EE19E119-E546-4D05-A28A-0CF7791CAA8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2553" y="2892425"/>
            <a:ext cx="4791456" cy="3215767"/>
          </a:xfrm>
          <a:prstGeom prst="rect">
            <a:avLst/>
          </a:prstGeom>
          <a:noFill/>
          <a:ln>
            <a:noFill/>
          </a:ln>
        </p:spPr>
      </p:pic>
      <p:pic>
        <p:nvPicPr>
          <p:cNvPr id="9" name="Afbeelding 3" descr="download">
            <a:extLst>
              <a:ext uri="{FF2B5EF4-FFF2-40B4-BE49-F238E27FC236}">
                <a16:creationId xmlns="" xmlns:a16="http://schemas.microsoft.com/office/drawing/2014/main" id="{F5C56A41-8027-4629-B361-B08E962E5B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5026" y="3912824"/>
            <a:ext cx="1285356" cy="103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232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 xmlns:a16="http://schemas.microsoft.com/office/drawing/2014/main" id="{2B9B18C9-5B58-45A2-BE33-99FDC683F667}"/>
              </a:ext>
            </a:extLst>
          </p:cNvPr>
          <p:cNvSpPr>
            <a:spLocks noGrp="1"/>
          </p:cNvSpPr>
          <p:nvPr>
            <p:ph type="ftr" sz="quarter" idx="11"/>
          </p:nvPr>
        </p:nvSpPr>
        <p:spPr>
          <a:xfrm>
            <a:off x="4038600" y="6356350"/>
            <a:ext cx="4114800" cy="365125"/>
          </a:xfrm>
        </p:spPr>
        <p:txBody>
          <a:bodyPr/>
          <a:lstStyle/>
          <a:p>
            <a:r>
              <a:rPr lang="nl-NL"/>
              <a:t>15 augustus 2018 Anthonie D.P van Peursen</a:t>
            </a:r>
            <a:endParaRPr lang="fr-FR"/>
          </a:p>
        </p:txBody>
      </p:sp>
      <p:pic>
        <p:nvPicPr>
          <p:cNvPr id="1026" name="Picture 2" descr="zoekkaart_zee">
            <a:extLst>
              <a:ext uri="{FF2B5EF4-FFF2-40B4-BE49-F238E27FC236}">
                <a16:creationId xmlns="" xmlns:a16="http://schemas.microsoft.com/office/drawing/2014/main" id="{D1789949-C819-4623-86C9-F7CBF3FDE35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2220" y="1865293"/>
            <a:ext cx="2252665" cy="3153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oekkaart_land">
            <a:extLst>
              <a:ext uri="{FF2B5EF4-FFF2-40B4-BE49-F238E27FC236}">
                <a16:creationId xmlns="" xmlns:a16="http://schemas.microsoft.com/office/drawing/2014/main" id="{952B2C9C-F902-4F71-88B3-EBB40F1924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9264" y="2328001"/>
            <a:ext cx="2193045" cy="30702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ekkaart_water">
            <a:extLst>
              <a:ext uri="{FF2B5EF4-FFF2-40B4-BE49-F238E27FC236}">
                <a16:creationId xmlns="" xmlns:a16="http://schemas.microsoft.com/office/drawing/2014/main" id="{F9B0E462-1DAB-4206-93C7-261473BCE1C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25831" y="2806011"/>
            <a:ext cx="2193045" cy="307026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 xmlns:a16="http://schemas.microsoft.com/office/drawing/2014/main" id="{D63466C5-ECF7-49E5-BB6C-239E278C8736}"/>
              </a:ext>
            </a:extLst>
          </p:cNvPr>
          <p:cNvSpPr txBox="1"/>
          <p:nvPr/>
        </p:nvSpPr>
        <p:spPr>
          <a:xfrm>
            <a:off x="2137273" y="837282"/>
            <a:ext cx="7491470" cy="646331"/>
          </a:xfrm>
          <a:prstGeom prst="rect">
            <a:avLst/>
          </a:prstGeom>
          <a:noFill/>
        </p:spPr>
        <p:txBody>
          <a:bodyPr wrap="square" rtlCol="0">
            <a:spAutoFit/>
          </a:bodyPr>
          <a:lstStyle/>
          <a:p>
            <a:pPr algn="ctr"/>
            <a:r>
              <a:rPr lang="nl-NL" altLang="nl-NL" sz="3600" b="1" dirty="0">
                <a:solidFill>
                  <a:srgbClr val="800000"/>
                </a:solidFill>
                <a:effectLst>
                  <a:outerShdw blurRad="38100" dist="38100" dir="2700000" algn="tl">
                    <a:srgbClr val="000000">
                      <a:alpha val="43137"/>
                    </a:srgbClr>
                  </a:outerShdw>
                </a:effectLst>
              </a:rPr>
              <a:t>Zoekkaarten uitgebracht door de NMV</a:t>
            </a:r>
            <a:endParaRPr lang="nl-NL" sz="3600" dirty="0">
              <a:solidFill>
                <a:srgbClr val="800000"/>
              </a:solidFill>
            </a:endParaRPr>
          </a:p>
        </p:txBody>
      </p:sp>
    </p:spTree>
    <p:extLst>
      <p:ext uri="{BB962C8B-B14F-4D97-AF65-F5344CB8AC3E}">
        <p14:creationId xmlns:p14="http://schemas.microsoft.com/office/powerpoint/2010/main" val="314179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0179" name="Rectangle 3"/>
          <p:cNvSpPr>
            <a:spLocks noGrp="1" noChangeArrowheads="1"/>
          </p:cNvSpPr>
          <p:nvPr>
            <p:ph idx="4294967295"/>
          </p:nvPr>
        </p:nvSpPr>
        <p:spPr>
          <a:xfrm>
            <a:off x="0" y="592498"/>
            <a:ext cx="7632700" cy="6238116"/>
          </a:xfrm>
        </p:spPr>
        <p:txBody>
          <a:bodyPr rtlCol="0">
            <a:normAutofit fontScale="92500" lnSpcReduction="20000"/>
          </a:bodyPr>
          <a:lstStyle/>
          <a:p>
            <a:pPr marL="0" indent="0">
              <a:lnSpc>
                <a:spcPct val="80000"/>
              </a:lnSpc>
              <a:buNone/>
              <a:defRPr/>
            </a:pPr>
            <a:r>
              <a:rPr lang="nl-NL" sz="3733" dirty="0">
                <a:latin typeface="Times New Roman" charset="0"/>
              </a:rPr>
              <a:t/>
            </a:r>
            <a:br>
              <a:rPr lang="nl-NL" sz="3733" dirty="0">
                <a:latin typeface="Times New Roman" charset="0"/>
              </a:rPr>
            </a:br>
            <a:r>
              <a:rPr lang="nl-NL" sz="2600" dirty="0">
                <a:latin typeface="Arial" panose="020B0604020202020204" pitchFamily="34" charset="0"/>
                <a:cs typeface="Arial" panose="020B0604020202020204" pitchFamily="34" charset="0"/>
              </a:rPr>
              <a:t>Andere namen: </a:t>
            </a:r>
            <a:r>
              <a:rPr lang="nl-NL" sz="2600" i="1" dirty="0">
                <a:latin typeface="Arial" panose="020B0604020202020204" pitchFamily="34" charset="0"/>
                <a:cs typeface="Arial" panose="020B0604020202020204" pitchFamily="34" charset="0"/>
              </a:rPr>
              <a:t>weekdieren, schelpdieren</a:t>
            </a:r>
            <a:r>
              <a:rPr lang="nl-NL" sz="2667" i="1" dirty="0">
                <a:latin typeface="Arial" panose="020B0604020202020204" pitchFamily="34" charset="0"/>
                <a:cs typeface="Arial" panose="020B0604020202020204" pitchFamily="34" charset="0"/>
              </a:rPr>
              <a:t/>
            </a:r>
            <a:br>
              <a:rPr lang="nl-NL" sz="2667" i="1" dirty="0">
                <a:latin typeface="Arial" panose="020B0604020202020204" pitchFamily="34" charset="0"/>
                <a:cs typeface="Arial" panose="020B0604020202020204" pitchFamily="34" charset="0"/>
              </a:rPr>
            </a:br>
            <a:endParaRPr lang="nl-NL" sz="2667" i="1" dirty="0">
              <a:latin typeface="Arial" panose="020B0604020202020204" pitchFamily="34" charset="0"/>
              <a:cs typeface="Arial" panose="020B0604020202020204" pitchFamily="34" charset="0"/>
            </a:endParaRPr>
          </a:p>
          <a:p>
            <a:pPr marL="0" indent="0">
              <a:lnSpc>
                <a:spcPct val="80000"/>
              </a:lnSpc>
              <a:buNone/>
              <a:defRPr/>
            </a:pPr>
            <a:r>
              <a:rPr lang="nl-NL" sz="2667" i="1" dirty="0">
                <a:latin typeface="Arial" panose="020B0604020202020204" pitchFamily="34" charset="0"/>
                <a:cs typeface="Arial" panose="020B0604020202020204" pitchFamily="34" charset="0"/>
              </a:rPr>
              <a:t/>
            </a:r>
            <a:br>
              <a:rPr lang="nl-NL" sz="2667" i="1" dirty="0">
                <a:latin typeface="Arial" panose="020B0604020202020204" pitchFamily="34" charset="0"/>
                <a:cs typeface="Arial" panose="020B0604020202020204" pitchFamily="34" charset="0"/>
              </a:rPr>
            </a:br>
            <a:r>
              <a:rPr lang="nl-NL" sz="2600" i="1" dirty="0">
                <a:latin typeface="Arial" panose="020B0604020202020204" pitchFamily="34" charset="0"/>
                <a:cs typeface="Arial" panose="020B0604020202020204" pitchFamily="34" charset="0"/>
              </a:rPr>
              <a:t>Dieren met een</a:t>
            </a:r>
            <a:endParaRPr lang="nl-NL" sz="2600" dirty="0">
              <a:latin typeface="Arial" panose="020B0604020202020204" pitchFamily="34" charset="0"/>
              <a:cs typeface="Arial" panose="020B0604020202020204" pitchFamily="34" charset="0"/>
            </a:endParaRPr>
          </a:p>
          <a:p>
            <a:pPr lvl="1">
              <a:buFont typeface="Arial"/>
              <a:buChar char="–"/>
              <a:defRPr/>
            </a:pPr>
            <a:r>
              <a:rPr lang="nl-NL" sz="2600" dirty="0">
                <a:latin typeface="Arial" panose="020B0604020202020204" pitchFamily="34" charset="0"/>
                <a:cs typeface="Arial" panose="020B0604020202020204" pitchFamily="34" charset="0"/>
              </a:rPr>
              <a:t>week lichaam</a:t>
            </a:r>
          </a:p>
          <a:p>
            <a:pPr lvl="1">
              <a:buFont typeface="Arial"/>
              <a:buChar char="–"/>
              <a:defRPr/>
            </a:pPr>
            <a:r>
              <a:rPr lang="nl-NL" sz="2600" dirty="0" err="1">
                <a:latin typeface="Arial" panose="020B0604020202020204" pitchFamily="34" charset="0"/>
                <a:cs typeface="Arial" panose="020B0604020202020204" pitchFamily="34" charset="0"/>
              </a:rPr>
              <a:t>schelpdragend</a:t>
            </a:r>
            <a:r>
              <a:rPr lang="nl-NL" sz="2600" dirty="0">
                <a:latin typeface="Arial" panose="020B0604020202020204" pitchFamily="34" charset="0"/>
                <a:cs typeface="Arial" panose="020B0604020202020204" pitchFamily="34" charset="0"/>
              </a:rPr>
              <a:t> of schelploos (o.a. naaktslakken)</a:t>
            </a:r>
          </a:p>
          <a:p>
            <a:pPr marL="0" indent="0">
              <a:lnSpc>
                <a:spcPct val="100000"/>
              </a:lnSpc>
              <a:buNone/>
              <a:defRPr/>
            </a:pPr>
            <a:endParaRPr lang="nl-NL" sz="2400" i="1" dirty="0">
              <a:latin typeface="Arial" panose="020B0604020202020204" pitchFamily="34" charset="0"/>
              <a:cs typeface="Arial" panose="020B0604020202020204" pitchFamily="34" charset="0"/>
            </a:endParaRPr>
          </a:p>
          <a:p>
            <a:pPr marL="0" indent="0">
              <a:lnSpc>
                <a:spcPct val="100000"/>
              </a:lnSpc>
              <a:buNone/>
              <a:defRPr/>
            </a:pPr>
            <a:endParaRPr lang="nl-NL" sz="2400" i="1" dirty="0">
              <a:latin typeface="Arial" panose="020B0604020202020204" pitchFamily="34" charset="0"/>
              <a:cs typeface="Arial" panose="020B0604020202020204" pitchFamily="34" charset="0"/>
            </a:endParaRPr>
          </a:p>
          <a:p>
            <a:pPr marL="0" indent="0">
              <a:lnSpc>
                <a:spcPct val="100000"/>
              </a:lnSpc>
              <a:buNone/>
              <a:defRPr/>
            </a:pPr>
            <a:endParaRPr lang="nl-NL" sz="2400" i="1" dirty="0">
              <a:latin typeface="Arial" panose="020B0604020202020204" pitchFamily="34" charset="0"/>
              <a:cs typeface="Arial" panose="020B0604020202020204" pitchFamily="34" charset="0"/>
            </a:endParaRPr>
          </a:p>
          <a:p>
            <a:pPr marL="0" indent="0">
              <a:lnSpc>
                <a:spcPct val="100000"/>
              </a:lnSpc>
              <a:buNone/>
              <a:defRPr/>
            </a:pPr>
            <a:r>
              <a:rPr lang="nl-NL" sz="2600" i="1" dirty="0">
                <a:latin typeface="Arial" panose="020B0604020202020204" pitchFamily="34" charset="0"/>
                <a:cs typeface="Arial" panose="020B0604020202020204" pitchFamily="34" charset="0"/>
              </a:rPr>
              <a:t>Diverse klassen</a:t>
            </a:r>
            <a:r>
              <a:rPr lang="nl-NL" sz="2600" dirty="0">
                <a:latin typeface="Arial" panose="020B0604020202020204" pitchFamily="34" charset="0"/>
                <a:cs typeface="Arial" panose="020B0604020202020204" pitchFamily="34" charset="0"/>
              </a:rPr>
              <a:t> (o.a.)</a:t>
            </a:r>
          </a:p>
          <a:p>
            <a:pPr lvl="1">
              <a:lnSpc>
                <a:spcPct val="100000"/>
              </a:lnSpc>
              <a:buFont typeface="Arial"/>
              <a:buChar char="–"/>
              <a:defRPr/>
            </a:pPr>
            <a:r>
              <a:rPr lang="nl-NL" sz="2600" dirty="0">
                <a:latin typeface="Arial" panose="020B0604020202020204" pitchFamily="34" charset="0"/>
                <a:cs typeface="Arial" panose="020B0604020202020204" pitchFamily="34" charset="0"/>
              </a:rPr>
              <a:t>keverslakken	</a:t>
            </a:r>
          </a:p>
          <a:p>
            <a:pPr lvl="1">
              <a:lnSpc>
                <a:spcPct val="100000"/>
              </a:lnSpc>
              <a:buFont typeface="Arial"/>
              <a:buChar char="–"/>
              <a:defRPr/>
            </a:pPr>
            <a:r>
              <a:rPr lang="nl-NL" sz="2600" dirty="0">
                <a:latin typeface="Arial" panose="020B0604020202020204" pitchFamily="34" charset="0"/>
                <a:cs typeface="Arial" panose="020B0604020202020204" pitchFamily="34" charset="0"/>
              </a:rPr>
              <a:t>tweekleppige</a:t>
            </a:r>
          </a:p>
          <a:p>
            <a:pPr lvl="1">
              <a:lnSpc>
                <a:spcPct val="100000"/>
              </a:lnSpc>
              <a:buFont typeface="Arial"/>
              <a:buChar char="–"/>
              <a:defRPr/>
            </a:pPr>
            <a:r>
              <a:rPr lang="nl-NL" sz="2600" dirty="0">
                <a:latin typeface="Arial" panose="020B0604020202020204" pitchFamily="34" charset="0"/>
                <a:cs typeface="Arial" panose="020B0604020202020204" pitchFamily="34" charset="0"/>
              </a:rPr>
              <a:t>slakken</a:t>
            </a:r>
          </a:p>
          <a:p>
            <a:pPr lvl="1">
              <a:lnSpc>
                <a:spcPct val="100000"/>
              </a:lnSpc>
              <a:buFont typeface="Arial"/>
              <a:buChar char="–"/>
              <a:defRPr/>
            </a:pPr>
            <a:r>
              <a:rPr lang="nl-NL" sz="2600" dirty="0">
                <a:latin typeface="Arial" panose="020B0604020202020204" pitchFamily="34" charset="0"/>
                <a:cs typeface="Arial" panose="020B0604020202020204" pitchFamily="34" charset="0"/>
              </a:rPr>
              <a:t>inktvissen	</a:t>
            </a:r>
          </a:p>
          <a:p>
            <a:pPr lvl="1">
              <a:lnSpc>
                <a:spcPct val="100000"/>
              </a:lnSpc>
              <a:buFont typeface="Arial"/>
              <a:buChar char="–"/>
              <a:defRPr/>
            </a:pPr>
            <a:r>
              <a:rPr lang="nl-NL" sz="2600" dirty="0">
                <a:latin typeface="Arial" panose="020B0604020202020204" pitchFamily="34" charset="0"/>
                <a:cs typeface="Arial" panose="020B0604020202020204" pitchFamily="34" charset="0"/>
              </a:rPr>
              <a:t>olifantstanden</a:t>
            </a:r>
            <a:endParaRPr lang="nl-NL" sz="2600" i="1" dirty="0">
              <a:latin typeface="Arial" panose="020B0604020202020204" pitchFamily="34" charset="0"/>
              <a:cs typeface="Arial" panose="020B0604020202020204" pitchFamily="34" charset="0"/>
            </a:endParaRPr>
          </a:p>
          <a:p>
            <a:pPr algn="ctr">
              <a:lnSpc>
                <a:spcPct val="80000"/>
              </a:lnSpc>
              <a:buFont typeface="Arial"/>
              <a:buChar char="•"/>
              <a:defRPr/>
            </a:pPr>
            <a:endParaRPr lang="nl-NL" sz="2400" i="1" dirty="0">
              <a:latin typeface="Times New Roman" charset="0"/>
            </a:endParaRPr>
          </a:p>
          <a:p>
            <a:pPr marL="457200" lvl="1" indent="0">
              <a:lnSpc>
                <a:spcPct val="100000"/>
              </a:lnSpc>
              <a:buNone/>
              <a:defRPr/>
            </a:pPr>
            <a:r>
              <a:rPr lang="nl-NL" sz="2800" dirty="0">
                <a:latin typeface="Times New Roman" charset="0"/>
              </a:rPr>
              <a:t>		</a:t>
            </a:r>
          </a:p>
        </p:txBody>
      </p:sp>
      <p:pic>
        <p:nvPicPr>
          <p:cNvPr id="5123" name="Afbeelding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93781" y="5560921"/>
            <a:ext cx="3739219" cy="121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Afbeelding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27264" y="87295"/>
            <a:ext cx="4223377" cy="256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kstvak 1"/>
          <p:cNvSpPr txBox="1">
            <a:spLocks noChangeArrowheads="1"/>
          </p:cNvSpPr>
          <p:nvPr/>
        </p:nvSpPr>
        <p:spPr bwMode="auto">
          <a:xfrm>
            <a:off x="3215217" y="165100"/>
            <a:ext cx="44174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en-US" sz="3600" b="1" dirty="0">
                <a:solidFill>
                  <a:schemeClr val="accent1">
                    <a:lumMod val="75000"/>
                  </a:schemeClr>
                </a:solidFill>
                <a:effectLst>
                  <a:outerShdw blurRad="38100" dist="38100" dir="2700000" algn="tl">
                    <a:srgbClr val="000000">
                      <a:alpha val="43137"/>
                    </a:srgbClr>
                  </a:outerShdw>
                </a:effectLst>
                <a:latin typeface="+mn-lt"/>
                <a:cs typeface="Arial" panose="020B0604020202020204" pitchFamily="34" charset="0"/>
              </a:rPr>
              <a:t>Wat zijn mollusken?</a:t>
            </a:r>
            <a:endParaRPr lang="en-US" altLang="en-US" sz="3600" b="1" dirty="0">
              <a:solidFill>
                <a:schemeClr val="accent1">
                  <a:lumMod val="75000"/>
                </a:schemeClr>
              </a:solidFill>
              <a:effectLst>
                <a:outerShdw blurRad="38100" dist="38100" dir="2700000" algn="tl">
                  <a:srgbClr val="000000">
                    <a:alpha val="43137"/>
                  </a:srgbClr>
                </a:outerShdw>
              </a:effectLst>
              <a:latin typeface="+mn-lt"/>
              <a:cs typeface="Arial" panose="020B0604020202020204" pitchFamily="34" charset="0"/>
            </a:endParaRPr>
          </a:p>
        </p:txBody>
      </p:sp>
      <p:pic>
        <p:nvPicPr>
          <p:cNvPr id="5126" name="Afbeelding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3489" y="2853267"/>
            <a:ext cx="3358511" cy="270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Afbeelding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64201" y="2853267"/>
            <a:ext cx="3215217" cy="21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Afbeelding 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72200" y="749645"/>
            <a:ext cx="3303779" cy="146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Afbeelding 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72909" y="1384695"/>
            <a:ext cx="2116973" cy="158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Afbeelding 7"/>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072910" y="85617"/>
            <a:ext cx="2116265" cy="140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Afbeelding 8"/>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02714" y="2853267"/>
            <a:ext cx="2410170" cy="102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Afbeelding 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15217" y="4652167"/>
            <a:ext cx="2946401" cy="197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Afbeelding 2"/>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479118" y="4737100"/>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Afbeelding 4"/>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937751" y="5562599"/>
            <a:ext cx="2254249" cy="126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p:cNvSpPr>
            <a:spLocks noGrp="1"/>
          </p:cNvSpPr>
          <p:nvPr>
            <p:ph type="ftr" sz="quarter" idx="11"/>
          </p:nvPr>
        </p:nvSpPr>
        <p:spPr>
          <a:xfrm>
            <a:off x="268817" y="6372755"/>
            <a:ext cx="2946400" cy="365125"/>
          </a:xfrm>
        </p:spPr>
        <p:txBody>
          <a:bodyPr/>
          <a:lstStyle/>
          <a:p>
            <a:r>
              <a:rPr lang="nl-NL" dirty="0"/>
              <a:t>15 augustus 2018 Anthonie D.P van Peursen</a:t>
            </a:r>
            <a:endParaRPr lang="fr-FR" dirty="0"/>
          </a:p>
        </p:txBody>
      </p:sp>
    </p:spTree>
    <p:extLst>
      <p:ext uri="{BB962C8B-B14F-4D97-AF65-F5344CB8AC3E}">
        <p14:creationId xmlns:p14="http://schemas.microsoft.com/office/powerpoint/2010/main" val="193112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6B713E4-6AE3-4D67-8746-FAE2DBCC8A15}"/>
              </a:ext>
            </a:extLst>
          </p:cNvPr>
          <p:cNvSpPr>
            <a:spLocks noGrp="1"/>
          </p:cNvSpPr>
          <p:nvPr>
            <p:ph type="title"/>
          </p:nvPr>
        </p:nvSpPr>
        <p:spPr>
          <a:xfrm>
            <a:off x="0" y="365125"/>
            <a:ext cx="12192000" cy="1101725"/>
          </a:xfrm>
        </p:spPr>
        <p:txBody>
          <a:bodyPr>
            <a:normAutofit fontScale="90000"/>
          </a:bodyPr>
          <a:lstStyle/>
          <a:p>
            <a:r>
              <a:rPr lang="nl-NL" altLang="nl-NL" sz="3600" b="1" dirty="0">
                <a:solidFill>
                  <a:srgbClr val="8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Nauwe korfslak (</a:t>
            </a:r>
            <a:r>
              <a:rPr lang="nl-NL" sz="3600" b="1" i="1" dirty="0">
                <a:solidFill>
                  <a:srgbClr val="800000"/>
                </a:solidFill>
                <a:effectLst>
                  <a:outerShdw blurRad="38100" dist="38100" dir="2700000" algn="tl">
                    <a:srgbClr val="000000">
                      <a:alpha val="43137"/>
                    </a:srgbClr>
                  </a:outerShdw>
                </a:effectLst>
              </a:rPr>
              <a:t>Vertigo </a:t>
            </a:r>
            <a:r>
              <a:rPr lang="nl-NL" sz="3600" b="1" i="1" dirty="0" err="1">
                <a:solidFill>
                  <a:srgbClr val="800000"/>
                </a:solidFill>
                <a:effectLst>
                  <a:outerShdw blurRad="38100" dist="38100" dir="2700000" algn="tl">
                    <a:srgbClr val="000000">
                      <a:alpha val="43137"/>
                    </a:srgbClr>
                  </a:outerShdw>
                </a:effectLst>
              </a:rPr>
              <a:t>angustior</a:t>
            </a:r>
            <a:r>
              <a:rPr lang="nl-NL" sz="3600" b="1" dirty="0">
                <a:solidFill>
                  <a:srgbClr val="800000"/>
                </a:solidFill>
                <a:effectLst>
                  <a:outerShdw blurRad="38100" dist="38100" dir="2700000" algn="tl">
                    <a:srgbClr val="000000">
                      <a:alpha val="43137"/>
                    </a:srgbClr>
                  </a:outerShdw>
                </a:effectLst>
              </a:rPr>
              <a:t> (Jeffreys, 1830) </a:t>
            </a:r>
            <a:r>
              <a:rPr lang="nl-NL" altLang="nl-NL" sz="3600" b="1" dirty="0">
                <a:solidFill>
                  <a:srgbClr val="80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steeds meer in het nauw</a:t>
            </a:r>
            <a:r>
              <a:rPr lang="nl-NL" altLang="nl-NL" b="1" dirty="0">
                <a:solidFill>
                  <a:srgbClr val="DE6F31"/>
                </a:solidFill>
                <a:latin typeface="Open Sans"/>
              </a:rPr>
              <a:t/>
            </a:r>
            <a:br>
              <a:rPr lang="nl-NL" altLang="nl-NL" b="1" dirty="0">
                <a:solidFill>
                  <a:srgbClr val="DE6F31"/>
                </a:solidFill>
                <a:latin typeface="Open Sans"/>
              </a:rPr>
            </a:br>
            <a:endParaRPr lang="nl-NL" dirty="0"/>
          </a:p>
        </p:txBody>
      </p:sp>
      <p:sp>
        <p:nvSpPr>
          <p:cNvPr id="3" name="Tijdelijke aanduiding voor inhoud 2">
            <a:extLst>
              <a:ext uri="{FF2B5EF4-FFF2-40B4-BE49-F238E27FC236}">
                <a16:creationId xmlns="" xmlns:a16="http://schemas.microsoft.com/office/drawing/2014/main" id="{73CEE5C1-A838-4BAB-A72C-2931449561FC}"/>
              </a:ext>
            </a:extLst>
          </p:cNvPr>
          <p:cNvSpPr>
            <a:spLocks noGrp="1"/>
          </p:cNvSpPr>
          <p:nvPr>
            <p:ph idx="1"/>
          </p:nvPr>
        </p:nvSpPr>
        <p:spPr>
          <a:xfrm>
            <a:off x="3013736" y="1466849"/>
            <a:ext cx="8506858" cy="5026025"/>
          </a:xfrm>
        </p:spPr>
        <p:txBody>
          <a:bodyPr>
            <a:normAutofit/>
          </a:bodyPr>
          <a:lstStyle/>
          <a:p>
            <a:pPr eaLnBrk="0" fontAlgn="base" hangingPunct="0"/>
            <a:r>
              <a:rPr lang="nl-NL" sz="2600" dirty="0">
                <a:latin typeface="Arial" panose="020B0604020202020204" pitchFamily="34" charset="0"/>
                <a:cs typeface="Arial" panose="020B0604020202020204" pitchFamily="34" charset="0"/>
              </a:rPr>
              <a:t>Een heel klein landslakje; hoog 1,7 -1,9 mm. en breed 0,9 mm. </a:t>
            </a:r>
          </a:p>
          <a:p>
            <a:pPr lvl="0" eaLnBrk="0" fontAlgn="base" hangingPunct="0"/>
            <a:r>
              <a:rPr lang="nl-NL" sz="2600" dirty="0">
                <a:latin typeface="Arial" panose="020B0604020202020204" pitchFamily="34" charset="0"/>
                <a:cs typeface="Arial" panose="020B0604020202020204" pitchFamily="34" charset="0"/>
              </a:rPr>
              <a:t>Heel zeldzaam in geheel Europa.</a:t>
            </a:r>
          </a:p>
          <a:p>
            <a:pPr lvl="0" eaLnBrk="0" fontAlgn="base" hangingPunct="0"/>
            <a:r>
              <a:rPr lang="nl-NL" sz="2600" dirty="0">
                <a:latin typeface="Arial" panose="020B0604020202020204" pitchFamily="34" charset="0"/>
                <a:cs typeface="Arial" panose="020B0604020202020204" pitchFamily="34" charset="0"/>
              </a:rPr>
              <a:t>Volgens de Europese Habitatrichtlijn heeft Nederland een beschermverantwoordelijkheid</a:t>
            </a:r>
          </a:p>
          <a:p>
            <a:pPr lvl="0" eaLnBrk="0" fontAlgn="base" hangingPunct="0"/>
            <a:r>
              <a:rPr lang="nl-NL" sz="2600" dirty="0">
                <a:latin typeface="Arial" panose="020B0604020202020204" pitchFamily="34" charset="0"/>
                <a:cs typeface="Arial" panose="020B0604020202020204" pitchFamily="34" charset="0"/>
              </a:rPr>
              <a:t>Nederland heeft twaalf Natura 2000-gebieden (wettelijke  beschermingszones)</a:t>
            </a:r>
          </a:p>
          <a:p>
            <a:pPr eaLnBrk="0" fontAlgn="base" hangingPunct="0"/>
            <a:r>
              <a:rPr lang="nl-NL" sz="2600" dirty="0">
                <a:latin typeface="Arial" panose="020B0604020202020204" pitchFamily="34" charset="0"/>
                <a:cs typeface="Arial" panose="020B0604020202020204" pitchFamily="34" charset="0"/>
              </a:rPr>
              <a:t>Toch gaat het slecht o.a. door de grote grazers in deze gebieden (natuurbeheer)</a:t>
            </a:r>
          </a:p>
          <a:p>
            <a:pPr eaLnBrk="0" fontAlgn="base" hangingPunct="0"/>
            <a:r>
              <a:rPr lang="nl-NL" sz="2600" dirty="0">
                <a:latin typeface="Arial" panose="020B0604020202020204" pitchFamily="34" charset="0"/>
                <a:cs typeface="Arial" panose="020B0604020202020204" pitchFamily="34" charset="0"/>
              </a:rPr>
              <a:t>Verontrustende situatie hierover is recent 2018 een artikel verschenen in </a:t>
            </a:r>
            <a:r>
              <a:rPr lang="nl-NL" sz="2600" i="1" dirty="0">
                <a:latin typeface="Arial" panose="020B0604020202020204" pitchFamily="34" charset="0"/>
                <a:cs typeface="Arial" panose="020B0604020202020204" pitchFamily="34" charset="0"/>
              </a:rPr>
              <a:t>Nature </a:t>
            </a:r>
            <a:r>
              <a:rPr lang="nl-NL" sz="2600" i="1" dirty="0" err="1">
                <a:latin typeface="Arial" panose="020B0604020202020204" pitchFamily="34" charset="0"/>
                <a:cs typeface="Arial" panose="020B0604020202020204" pitchFamily="34" charset="0"/>
              </a:rPr>
              <a:t>today</a:t>
            </a:r>
            <a:endParaRPr lang="nl-NL" sz="2600" dirty="0"/>
          </a:p>
        </p:txBody>
      </p:sp>
      <p:sp>
        <p:nvSpPr>
          <p:cNvPr id="4" name="Tijdelijke aanduiding voor voettekst 3">
            <a:extLst>
              <a:ext uri="{FF2B5EF4-FFF2-40B4-BE49-F238E27FC236}">
                <a16:creationId xmlns="" xmlns:a16="http://schemas.microsoft.com/office/drawing/2014/main" id="{2FAE56F3-D5B3-4913-A379-9B8DBFD6D47E}"/>
              </a:ext>
            </a:extLst>
          </p:cNvPr>
          <p:cNvSpPr>
            <a:spLocks noGrp="1"/>
          </p:cNvSpPr>
          <p:nvPr>
            <p:ph type="ftr" sz="quarter" idx="11"/>
          </p:nvPr>
        </p:nvSpPr>
        <p:spPr>
          <a:xfrm>
            <a:off x="4038600" y="6492874"/>
            <a:ext cx="4114800" cy="365125"/>
          </a:xfrm>
        </p:spPr>
        <p:txBody>
          <a:bodyPr/>
          <a:lstStyle/>
          <a:p>
            <a:r>
              <a:rPr lang="nl-NL" dirty="0"/>
              <a:t>15 augustus 2018 Anthonie D.P van Peursen</a:t>
            </a:r>
            <a:endParaRPr lang="fr-FR" dirty="0"/>
          </a:p>
        </p:txBody>
      </p:sp>
      <p:pic>
        <p:nvPicPr>
          <p:cNvPr id="2050" name="Picture 2" descr="http://www.spirula.nl/wp-content/uploads/2018/07/Nauwe-korfslak-304x337.jpg">
            <a:extLst>
              <a:ext uri="{FF2B5EF4-FFF2-40B4-BE49-F238E27FC236}">
                <a16:creationId xmlns="" xmlns:a16="http://schemas.microsoft.com/office/drawing/2014/main" id="{57FC1C28-3A13-4BB8-B17B-A6C4940458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8420" y="1466850"/>
            <a:ext cx="17716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dia1.picsearch.com/is?AH9zAUsCWVKEZjfHGHbgm59d6TOJH4Jn5GCkQ8WW0YI&amp;height=296">
            <a:extLst>
              <a:ext uri="{FF2B5EF4-FFF2-40B4-BE49-F238E27FC236}">
                <a16:creationId xmlns="" xmlns:a16="http://schemas.microsoft.com/office/drawing/2014/main" id="{E2862927-1C9E-4C13-A411-F0C9A8E2F3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5557" y="3719512"/>
            <a:ext cx="185737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75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nl-NL"/>
              <a:t>15 augustus 2018 Anthonie D.P van Peursen</a:t>
            </a:r>
          </a:p>
        </p:txBody>
      </p:sp>
      <p:pic>
        <p:nvPicPr>
          <p:cNvPr id="2052" name="Afbeelding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38120" y="1256098"/>
            <a:ext cx="7932145" cy="516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Afbeelding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2542067">
            <a:off x="134374" y="649809"/>
            <a:ext cx="2512293" cy="161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Afbeelding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2174663">
            <a:off x="8151371" y="712284"/>
            <a:ext cx="2870362" cy="1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 xmlns:a16="http://schemas.microsoft.com/office/drawing/2014/main" id="{F2C5E813-2934-4AC3-80DA-7BD613EE33CB}"/>
              </a:ext>
            </a:extLst>
          </p:cNvPr>
          <p:cNvSpPr txBox="1"/>
          <p:nvPr/>
        </p:nvSpPr>
        <p:spPr>
          <a:xfrm>
            <a:off x="2469120" y="329169"/>
            <a:ext cx="6124036" cy="646331"/>
          </a:xfrm>
          <a:prstGeom prst="rect">
            <a:avLst/>
          </a:prstGeom>
          <a:noFill/>
        </p:spPr>
        <p:txBody>
          <a:bodyPr wrap="square" rtlCol="0">
            <a:spAutoFit/>
          </a:bodyPr>
          <a:lstStyle/>
          <a:p>
            <a:pPr>
              <a:spcBef>
                <a:spcPct val="0"/>
              </a:spcBef>
            </a:pPr>
            <a:r>
              <a:rPr lang="nl-NL" altLang="en-US" sz="3600" b="1" dirty="0">
                <a:solidFill>
                  <a:srgbClr val="000000"/>
                </a:solidFill>
                <a:effectLst>
                  <a:outerShdw blurRad="38100" dist="38100" dir="2700000" algn="tl">
                    <a:srgbClr val="000000">
                      <a:alpha val="43137"/>
                    </a:srgbClr>
                  </a:outerShdw>
                </a:effectLst>
                <a:latin typeface="+mj-lt"/>
                <a:cs typeface="Arial" panose="020B0604020202020204" pitchFamily="34" charset="0"/>
              </a:rPr>
              <a:t>Waarom ben ik erdoor geboeid?</a:t>
            </a:r>
            <a:endParaRPr lang="en-US" altLang="en-US" sz="3600" b="1" dirty="0">
              <a:solidFill>
                <a:srgbClr val="000000"/>
              </a:solidFill>
              <a:effectLst>
                <a:outerShdw blurRad="38100" dist="38100" dir="2700000" algn="tl">
                  <a:srgbClr val="000000">
                    <a:alpha val="43137"/>
                  </a:srgbClr>
                </a:outerShdw>
              </a:effectLst>
              <a:latin typeface="+mj-lt"/>
              <a:cs typeface="Arial" panose="020B0604020202020204" pitchFamily="34" charset="0"/>
            </a:endParaRPr>
          </a:p>
        </p:txBody>
      </p:sp>
    </p:spTree>
    <p:extLst>
      <p:ext uri="{BB962C8B-B14F-4D97-AF65-F5344CB8AC3E}">
        <p14:creationId xmlns:p14="http://schemas.microsoft.com/office/powerpoint/2010/main" val="2851619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a:effectLst>
                  <a:outerShdw blurRad="38100" dist="38100" dir="2700000" algn="tl">
                    <a:srgbClr val="000000">
                      <a:alpha val="43137"/>
                    </a:srgbClr>
                  </a:outerShdw>
                </a:effectLst>
              </a:rPr>
              <a:t>Corbicula’s</a:t>
            </a:r>
            <a:r>
              <a:rPr lang="nl-NL" sz="3600" b="1" dirty="0">
                <a:effectLst>
                  <a:outerShdw blurRad="38100" dist="38100" dir="2700000" algn="tl">
                    <a:srgbClr val="000000">
                      <a:alpha val="43137"/>
                    </a:srgbClr>
                  </a:outerShdw>
                </a:effectLst>
              </a:rPr>
              <a:t> mijn specifieke voorkeur</a:t>
            </a:r>
          </a:p>
        </p:txBody>
      </p:sp>
      <p:pic>
        <p:nvPicPr>
          <p:cNvPr id="6" name="Tijdelijke aanduiding voor inhoud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07568" y="1417638"/>
            <a:ext cx="4075184" cy="3721616"/>
          </a:xfrm>
          <a:prstGeom prst="rect">
            <a:avLst/>
          </a:prstGeom>
        </p:spPr>
      </p:pic>
      <p:sp>
        <p:nvSpPr>
          <p:cNvPr id="4" name="Tijdelijke aanduiding voor voettekst 3"/>
          <p:cNvSpPr>
            <a:spLocks noGrp="1"/>
          </p:cNvSpPr>
          <p:nvPr>
            <p:ph type="ftr" sz="quarter" idx="11"/>
          </p:nvPr>
        </p:nvSpPr>
        <p:spPr/>
        <p:txBody>
          <a:bodyPr/>
          <a:lstStyle/>
          <a:p>
            <a:r>
              <a:rPr lang="nl-NL"/>
              <a:t>15 augustus 2018 Anthonie D.P van Peursen</a:t>
            </a:r>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0057" y="1626622"/>
            <a:ext cx="3786677" cy="2016224"/>
          </a:xfrm>
          <a:prstGeom prst="rect">
            <a:avLst/>
          </a:prstGeom>
        </p:spPr>
      </p:pic>
      <p:sp>
        <p:nvSpPr>
          <p:cNvPr id="9" name="Rechthoek 8"/>
          <p:cNvSpPr/>
          <p:nvPr/>
        </p:nvSpPr>
        <p:spPr>
          <a:xfrm>
            <a:off x="2212085" y="5224310"/>
            <a:ext cx="2520280" cy="1477328"/>
          </a:xfrm>
          <a:prstGeom prst="rect">
            <a:avLst/>
          </a:prstGeom>
        </p:spPr>
        <p:txBody>
          <a:bodyPr wrap="square">
            <a:spAutoFit/>
          </a:bodyPr>
          <a:lstStyle/>
          <a:p>
            <a:pPr eaLnBrk="0" hangingPunct="0"/>
            <a:r>
              <a:rPr lang="nl-NL" altLang="nl-NL" sz="2400" i="1" dirty="0" err="1"/>
              <a:t>Corbicula</a:t>
            </a:r>
            <a:r>
              <a:rPr lang="nl-NL" altLang="nl-NL" sz="2400" i="1" dirty="0"/>
              <a:t> </a:t>
            </a:r>
            <a:r>
              <a:rPr lang="nl-NL" altLang="nl-NL" sz="2400" i="1" dirty="0" err="1"/>
              <a:t>fluminea</a:t>
            </a:r>
            <a:r>
              <a:rPr lang="nl-NL" altLang="nl-NL" sz="2400" i="1" dirty="0"/>
              <a:t> </a:t>
            </a:r>
            <a:r>
              <a:rPr lang="nl-NL" altLang="nl-NL" sz="2400" dirty="0"/>
              <a:t>Aziatische korfmossel</a:t>
            </a:r>
          </a:p>
          <a:p>
            <a:pPr eaLnBrk="0" hangingPunct="0"/>
            <a:endParaRPr lang="nl-NL" dirty="0"/>
          </a:p>
        </p:txBody>
      </p:sp>
      <p:sp>
        <p:nvSpPr>
          <p:cNvPr id="10" name="Rechthoek 9"/>
          <p:cNvSpPr/>
          <p:nvPr/>
        </p:nvSpPr>
        <p:spPr>
          <a:xfrm>
            <a:off x="4810298" y="5211602"/>
            <a:ext cx="2655571" cy="1477328"/>
          </a:xfrm>
          <a:prstGeom prst="rect">
            <a:avLst/>
          </a:prstGeom>
        </p:spPr>
        <p:txBody>
          <a:bodyPr wrap="square">
            <a:spAutoFit/>
          </a:bodyPr>
          <a:lstStyle/>
          <a:p>
            <a:pPr eaLnBrk="0" hangingPunct="0"/>
            <a:r>
              <a:rPr lang="nl-NL" altLang="nl-NL" sz="2400" i="1" dirty="0" err="1"/>
              <a:t>Corbicula</a:t>
            </a:r>
            <a:r>
              <a:rPr lang="nl-NL" altLang="nl-NL" sz="2400" i="1" dirty="0"/>
              <a:t> </a:t>
            </a:r>
            <a:r>
              <a:rPr lang="nl-NL" altLang="nl-NL" sz="2400" i="1" dirty="0" err="1"/>
              <a:t>fluminalis</a:t>
            </a:r>
            <a:endParaRPr lang="nl-NL" altLang="nl-NL" sz="2400" i="1" dirty="0"/>
          </a:p>
          <a:p>
            <a:pPr eaLnBrk="0" hangingPunct="0"/>
            <a:r>
              <a:rPr lang="nl-NL" altLang="nl-NL" sz="2400" dirty="0"/>
              <a:t>Toegeknepen korfmossel</a:t>
            </a:r>
          </a:p>
          <a:p>
            <a:pPr eaLnBrk="0" hangingPunct="0"/>
            <a:endParaRPr lang="nl-NL" dirty="0"/>
          </a:p>
        </p:txBody>
      </p:sp>
      <p:sp>
        <p:nvSpPr>
          <p:cNvPr id="11" name="Rechthoek 10"/>
          <p:cNvSpPr/>
          <p:nvPr/>
        </p:nvSpPr>
        <p:spPr>
          <a:xfrm>
            <a:off x="6600056" y="4012128"/>
            <a:ext cx="3461986" cy="461665"/>
          </a:xfrm>
          <a:prstGeom prst="rect">
            <a:avLst/>
          </a:prstGeom>
        </p:spPr>
        <p:txBody>
          <a:bodyPr wrap="square">
            <a:spAutoFit/>
          </a:bodyPr>
          <a:lstStyle/>
          <a:p>
            <a:pPr eaLnBrk="0" hangingPunct="0"/>
            <a:r>
              <a:rPr lang="nl-NL" sz="2400" dirty="0"/>
              <a:t>jonge dieren (</a:t>
            </a:r>
            <a:r>
              <a:rPr lang="nl-NL" sz="2400" dirty="0" err="1"/>
              <a:t>juvenielen</a:t>
            </a:r>
            <a:r>
              <a:rPr lang="nl-NL" sz="2400" dirty="0"/>
              <a:t>)</a:t>
            </a:r>
          </a:p>
        </p:txBody>
      </p:sp>
    </p:spTree>
    <p:extLst>
      <p:ext uri="{BB962C8B-B14F-4D97-AF65-F5344CB8AC3E}">
        <p14:creationId xmlns:p14="http://schemas.microsoft.com/office/powerpoint/2010/main" val="1117927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8435" name="Tijdelijke aanduiding voor inhoud 1"/>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154518" y="444500"/>
            <a:ext cx="6751520" cy="5063067"/>
          </a:xfrm>
        </p:spPr>
      </p:pic>
      <p:sp>
        <p:nvSpPr>
          <p:cNvPr id="3" name="Tijdelijke aanduiding voor inhoud 2"/>
          <p:cNvSpPr>
            <a:spLocks noGrp="1"/>
          </p:cNvSpPr>
          <p:nvPr>
            <p:ph sz="half" idx="2"/>
          </p:nvPr>
        </p:nvSpPr>
        <p:spPr>
          <a:xfrm>
            <a:off x="6906038" y="1680633"/>
            <a:ext cx="5105400" cy="2042584"/>
          </a:xfrm>
        </p:spPr>
        <p:txBody>
          <a:bodyPr>
            <a:normAutofit lnSpcReduction="10000"/>
          </a:bodyPr>
          <a:lstStyle/>
          <a:p>
            <a:pPr>
              <a:defRPr/>
            </a:pPr>
            <a:r>
              <a:rPr lang="nl-NL" sz="2400" dirty="0">
                <a:latin typeface="Arial" panose="020B0604020202020204" pitchFamily="34" charset="0"/>
                <a:cs typeface="Arial" panose="020B0604020202020204" pitchFamily="34" charset="0"/>
              </a:rPr>
              <a:t>Als EIS-coördinator verspreiding.</a:t>
            </a:r>
          </a:p>
          <a:p>
            <a:pPr>
              <a:defRPr/>
            </a:pPr>
            <a:r>
              <a:rPr lang="nl-NL" sz="2400" dirty="0">
                <a:latin typeface="Arial" panose="020B0604020202020204" pitchFamily="34" charset="0"/>
                <a:cs typeface="Arial" panose="020B0604020202020204" pitchFamily="34" charset="0"/>
              </a:rPr>
              <a:t>‘Exoot’ uit de Verenigde Staten.</a:t>
            </a:r>
          </a:p>
          <a:p>
            <a:pPr>
              <a:defRPr/>
            </a:pPr>
            <a:r>
              <a:rPr lang="nl-NL" sz="2400" dirty="0">
                <a:latin typeface="Arial" panose="020B0604020202020204" pitchFamily="34" charset="0"/>
                <a:cs typeface="Arial" panose="020B0604020202020204" pitchFamily="34" charset="0"/>
              </a:rPr>
              <a:t>Intrigerend twee soorten in Nederland.</a:t>
            </a:r>
          </a:p>
          <a:p>
            <a:pPr>
              <a:defRPr/>
            </a:pPr>
            <a:r>
              <a:rPr lang="nl-NL" sz="2400" dirty="0">
                <a:latin typeface="Arial" panose="020B0604020202020204" pitchFamily="34" charset="0"/>
                <a:cs typeface="Arial" panose="020B0604020202020204" pitchFamily="34" charset="0"/>
              </a:rPr>
              <a:t>Wil meer van deze familie weten.</a:t>
            </a:r>
          </a:p>
          <a:p>
            <a:pPr marL="0" indent="0">
              <a:buNone/>
              <a:defRPr/>
            </a:pPr>
            <a:endParaRPr lang="fr-FR" sz="2667" dirty="0">
              <a:latin typeface="Arial" panose="020B0604020202020204" pitchFamily="34" charset="0"/>
              <a:cs typeface="Arial" panose="020B0604020202020204" pitchFamily="34" charset="0"/>
            </a:endParaRPr>
          </a:p>
        </p:txBody>
      </p:sp>
      <p:sp>
        <p:nvSpPr>
          <p:cNvPr id="18437" name="Tekstvak 5"/>
          <p:cNvSpPr txBox="1">
            <a:spLocks noChangeArrowheads="1"/>
          </p:cNvSpPr>
          <p:nvPr/>
        </p:nvSpPr>
        <p:spPr bwMode="auto">
          <a:xfrm>
            <a:off x="6864351" y="4459818"/>
            <a:ext cx="33549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a:solidFill>
                  <a:srgbClr val="000000"/>
                </a:solidFill>
                <a:latin typeface="Arial" panose="020B0604020202020204" pitchFamily="34" charset="0"/>
                <a:cs typeface="Arial" panose="020B0604020202020204" pitchFamily="34" charset="0"/>
              </a:rPr>
              <a:t>Korfmossels</a:t>
            </a:r>
            <a:endParaRPr lang="fr-FR" altLang="fr-FR">
              <a:solidFill>
                <a:srgbClr val="000000"/>
              </a:solidFill>
              <a:latin typeface="Arial" panose="020B0604020202020204" pitchFamily="34" charset="0"/>
              <a:cs typeface="Arial" panose="020B0604020202020204" pitchFamily="34" charset="0"/>
            </a:endParaRPr>
          </a:p>
        </p:txBody>
      </p:sp>
      <p:sp>
        <p:nvSpPr>
          <p:cNvPr id="18438" name="Tekstvak 6"/>
          <p:cNvSpPr txBox="1">
            <a:spLocks noChangeArrowheads="1"/>
          </p:cNvSpPr>
          <p:nvPr/>
        </p:nvSpPr>
        <p:spPr bwMode="auto">
          <a:xfrm>
            <a:off x="129117" y="5532967"/>
            <a:ext cx="1143846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nl-NL" altLang="fr-FR" sz="1867" dirty="0">
                <a:solidFill>
                  <a:srgbClr val="000000"/>
                </a:solidFill>
                <a:latin typeface="Arial" panose="020B0604020202020204" pitchFamily="34" charset="0"/>
                <a:cs typeface="Arial" panose="020B0604020202020204" pitchFamily="34" charset="0"/>
              </a:rPr>
              <a:t>Foto: houtsnede uit Japan ca. 1890/Korfmossels in bamboe mandje </a:t>
            </a:r>
          </a:p>
          <a:p>
            <a:pPr>
              <a:spcBef>
                <a:spcPct val="0"/>
              </a:spcBef>
              <a:buFontTx/>
              <a:buNone/>
            </a:pPr>
            <a:r>
              <a:rPr lang="nl-NL" altLang="fr-FR" sz="1867" dirty="0">
                <a:solidFill>
                  <a:srgbClr val="000000"/>
                </a:solidFill>
                <a:latin typeface="Arial" panose="020B0604020202020204" pitchFamily="34" charset="0"/>
                <a:cs typeface="Arial" panose="020B0604020202020204" pitchFamily="34" charset="0"/>
              </a:rPr>
              <a:t>uit de collectie R. Cok Amsterdam</a:t>
            </a:r>
            <a:endParaRPr lang="fr-FR" altLang="fr-FR" sz="1867" dirty="0">
              <a:solidFill>
                <a:srgbClr val="000000"/>
              </a:solidFill>
              <a:latin typeface="Arial" panose="020B0604020202020204" pitchFamily="34" charset="0"/>
              <a:cs typeface="Arial" panose="020B0604020202020204" pitchFamily="34" charset="0"/>
            </a:endParaRPr>
          </a:p>
        </p:txBody>
      </p:sp>
      <p:sp>
        <p:nvSpPr>
          <p:cNvPr id="2" name="Tijdelijke aanduiding voor voettekst 1"/>
          <p:cNvSpPr>
            <a:spLocks noGrp="1"/>
          </p:cNvSpPr>
          <p:nvPr>
            <p:ph type="ftr" sz="quarter" idx="11"/>
          </p:nvPr>
        </p:nvSpPr>
        <p:spPr/>
        <p:txBody>
          <a:bodyPr/>
          <a:lstStyle/>
          <a:p>
            <a:r>
              <a:rPr lang="nl-NL"/>
              <a:t>15 augustus 2018 Anthonie D.P van Peursen</a:t>
            </a:r>
            <a:endParaRPr lang="fr-FR"/>
          </a:p>
        </p:txBody>
      </p:sp>
    </p:spTree>
    <p:extLst>
      <p:ext uri="{BB962C8B-B14F-4D97-AF65-F5344CB8AC3E}">
        <p14:creationId xmlns:p14="http://schemas.microsoft.com/office/powerpoint/2010/main" val="3552784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
            </a:r>
            <a:br>
              <a:rPr lang="nl-NL" dirty="0"/>
            </a:br>
            <a:endParaRPr lang="nl-NL" dirty="0"/>
          </a:p>
        </p:txBody>
      </p:sp>
      <p:pic>
        <p:nvPicPr>
          <p:cNvPr id="6" name="Tijdelijke aanduiding voor inhoud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199" y="113476"/>
            <a:ext cx="3895765" cy="2921823"/>
          </a:xfrm>
        </p:spPr>
      </p:pic>
      <p:sp>
        <p:nvSpPr>
          <p:cNvPr id="4" name="Tijdelijke aanduiding voor voettekst 3"/>
          <p:cNvSpPr>
            <a:spLocks noGrp="1"/>
          </p:cNvSpPr>
          <p:nvPr>
            <p:ph type="ftr" sz="quarter" idx="11"/>
          </p:nvPr>
        </p:nvSpPr>
        <p:spPr>
          <a:xfrm>
            <a:off x="6888088" y="6356351"/>
            <a:ext cx="3148278" cy="365125"/>
          </a:xfrm>
        </p:spPr>
        <p:txBody>
          <a:bodyPr/>
          <a:lstStyle/>
          <a:p>
            <a:r>
              <a:rPr lang="nl-NL" dirty="0"/>
              <a:t>15 augustus 2018 Anthonie D.P van Peursen</a:t>
            </a:r>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0497" y="564133"/>
            <a:ext cx="4310889" cy="3233167"/>
          </a:xfrm>
          <a:prstGeom prst="rect">
            <a:avLst/>
          </a:prstGeom>
        </p:spPr>
      </p:pic>
      <p:pic>
        <p:nvPicPr>
          <p:cNvPr id="3" name="Afbeelding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4552" y="3193030"/>
            <a:ext cx="4824536" cy="3618402"/>
          </a:xfrm>
          <a:prstGeom prst="rect">
            <a:avLst/>
          </a:prstGeom>
        </p:spPr>
      </p:pic>
    </p:spTree>
    <p:extLst>
      <p:ext uri="{BB962C8B-B14F-4D97-AF65-F5344CB8AC3E}">
        <p14:creationId xmlns:p14="http://schemas.microsoft.com/office/powerpoint/2010/main" val="504639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Tijdelijke aanduiding voor voettekst 6"/>
          <p:cNvSpPr>
            <a:spLocks noGrp="1"/>
          </p:cNvSpPr>
          <p:nvPr>
            <p:ph type="ftr" sz="quarter" idx="11"/>
          </p:nvPr>
        </p:nvSpPr>
        <p:spPr>
          <a:xfrm>
            <a:off x="4167174" y="6356351"/>
            <a:ext cx="3376626" cy="365125"/>
          </a:xfrm>
        </p:spPr>
        <p:txBody>
          <a:bodyPr/>
          <a:lstStyle/>
          <a:p>
            <a:r>
              <a:rPr lang="nl-NL"/>
              <a:t>15 augustus 2018 Anthonie D.P van Peursen</a:t>
            </a:r>
            <a:endParaRPr lang="nl-NL" dirty="0"/>
          </a:p>
        </p:txBody>
      </p:sp>
      <p:sp>
        <p:nvSpPr>
          <p:cNvPr id="9" name="Titel 8"/>
          <p:cNvSpPr>
            <a:spLocks noGrp="1"/>
          </p:cNvSpPr>
          <p:nvPr>
            <p:ph type="title" idx="4294967295"/>
          </p:nvPr>
        </p:nvSpPr>
        <p:spPr>
          <a:xfrm>
            <a:off x="1524000" y="273050"/>
            <a:ext cx="3257550" cy="1162050"/>
          </a:xfrm>
        </p:spPr>
        <p:txBody>
          <a:bodyPr>
            <a:normAutofit fontScale="90000"/>
          </a:bodyPr>
          <a:lstStyle/>
          <a:p>
            <a:r>
              <a:rPr lang="nl-NL" dirty="0"/>
              <a:t/>
            </a:r>
            <a:br>
              <a:rPr lang="nl-NL" dirty="0"/>
            </a:br>
            <a:r>
              <a:rPr lang="nl-NL" dirty="0"/>
              <a:t/>
            </a:r>
            <a:br>
              <a:rPr lang="nl-NL" dirty="0"/>
            </a:br>
            <a:endParaRPr lang="nl-NL" dirty="0"/>
          </a:p>
        </p:txBody>
      </p:sp>
      <p:sp>
        <p:nvSpPr>
          <p:cNvPr id="11" name="Tijdelijke aanduiding voor tekst 10"/>
          <p:cNvSpPr>
            <a:spLocks noGrp="1"/>
          </p:cNvSpPr>
          <p:nvPr>
            <p:ph type="body" sz="half" idx="4294967295"/>
          </p:nvPr>
        </p:nvSpPr>
        <p:spPr>
          <a:xfrm>
            <a:off x="809832" y="5084618"/>
            <a:ext cx="9952761" cy="1162051"/>
          </a:xfrm>
        </p:spPr>
        <p:txBody>
          <a:bodyPr>
            <a:normAutofit fontScale="25000" lnSpcReduction="20000"/>
          </a:bodyPr>
          <a:lstStyle/>
          <a:p>
            <a:pPr>
              <a:buNone/>
            </a:pPr>
            <a:endParaRPr lang="nl-NL" b="1" dirty="0"/>
          </a:p>
          <a:p>
            <a:pPr>
              <a:buNone/>
            </a:pPr>
            <a:r>
              <a:rPr lang="nl-NL" sz="9600" b="1" dirty="0">
                <a:latin typeface="Arial" panose="020B0604020202020204" pitchFamily="34" charset="0"/>
                <a:cs typeface="Arial" panose="020B0604020202020204" pitchFamily="34" charset="0"/>
              </a:rPr>
              <a:t>Koninklijke Belgische Vereniging voor Conchyliologie – Kon. B.V.C.</a:t>
            </a:r>
          </a:p>
          <a:p>
            <a:pPr>
              <a:buNone/>
            </a:pPr>
            <a:r>
              <a:rPr lang="en-US" sz="9600" b="1" dirty="0" err="1">
                <a:latin typeface="Arial" panose="020B0604020202020204" pitchFamily="34" charset="0"/>
                <a:cs typeface="Arial" panose="020B0604020202020204" pitchFamily="34" charset="0"/>
              </a:rPr>
              <a:t>Conchological</a:t>
            </a:r>
            <a:r>
              <a:rPr lang="en-US" sz="9600" b="1" dirty="0">
                <a:latin typeface="Arial" panose="020B0604020202020204" pitchFamily="34" charset="0"/>
                <a:cs typeface="Arial" panose="020B0604020202020204" pitchFamily="34" charset="0"/>
              </a:rPr>
              <a:t> Society of Great Britain &amp; Ireland</a:t>
            </a:r>
            <a:endParaRPr lang="en-GB" sz="9600" b="1" dirty="0">
              <a:latin typeface="Arial" panose="020B0604020202020204" pitchFamily="34" charset="0"/>
              <a:cs typeface="Arial" panose="020B0604020202020204" pitchFamily="34" charset="0"/>
            </a:endParaRPr>
          </a:p>
          <a:p>
            <a:endParaRPr lang="nl-NL" b="1" dirty="0"/>
          </a:p>
        </p:txBody>
      </p:sp>
      <p:pic>
        <p:nvPicPr>
          <p:cNvPr id="10242" name="Picture 2" descr="D:\Anthonie\Documents\presentatie 6 X 2009\NMV.gif"/>
          <p:cNvPicPr>
            <a:picLocks noChangeAspect="1" noChangeArrowheads="1"/>
          </p:cNvPicPr>
          <p:nvPr/>
        </p:nvPicPr>
        <p:blipFill>
          <a:blip r:embed="rId3" cstate="print"/>
          <a:srcRect/>
          <a:stretch>
            <a:fillRect/>
          </a:stretch>
        </p:blipFill>
        <p:spPr bwMode="auto">
          <a:xfrm>
            <a:off x="1738282" y="142852"/>
            <a:ext cx="6953250" cy="571500"/>
          </a:xfrm>
          <a:prstGeom prst="rect">
            <a:avLst/>
          </a:prstGeom>
          <a:noFill/>
        </p:spPr>
      </p:pic>
      <p:pic>
        <p:nvPicPr>
          <p:cNvPr id="10243" name="Picture 3" descr="C:\Users\Anthonie\Pictures\ADPv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65964" y="142852"/>
            <a:ext cx="2936901" cy="4071966"/>
          </a:xfrm>
          <a:prstGeom prst="rect">
            <a:avLst/>
          </a:prstGeom>
          <a:noFill/>
        </p:spPr>
      </p:pic>
      <p:pic>
        <p:nvPicPr>
          <p:cNvPr id="1026" name="Picture 2" descr="http://www.spirula.nl/wp-content/uploads/2018/06/bestuur-2018-1024x814.jpg">
            <a:extLst>
              <a:ext uri="{FF2B5EF4-FFF2-40B4-BE49-F238E27FC236}">
                <a16:creationId xmlns="" xmlns:a16="http://schemas.microsoft.com/office/drawing/2014/main" id="{D5DDE1E8-3BF0-4BC5-86FC-92CA2AD651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8587" y="997527"/>
            <a:ext cx="4653069" cy="369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91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3707342" y="69851"/>
            <a:ext cx="5298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nl-NL" altLang="nl-NL" sz="3600" b="1" dirty="0">
                <a:solidFill>
                  <a:schemeClr val="accent1">
                    <a:lumMod val="75000"/>
                  </a:schemeClr>
                </a:solidFill>
                <a:effectLst>
                  <a:outerShdw blurRad="38100" dist="38100" dir="2700000" algn="tl">
                    <a:srgbClr val="000000">
                      <a:alpha val="43137"/>
                    </a:srgbClr>
                  </a:outerShdw>
                </a:effectLst>
                <a:latin typeface="+mj-lt"/>
              </a:rPr>
              <a:t>Hoe berg ik ze op?</a:t>
            </a:r>
          </a:p>
        </p:txBody>
      </p:sp>
      <p:pic>
        <p:nvPicPr>
          <p:cNvPr id="21507" name="Afbeelding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9301" y="3829051"/>
            <a:ext cx="4544484" cy="301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Afbeelding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9301" y="698501"/>
            <a:ext cx="4544484" cy="301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Afbeelding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19050"/>
            <a:ext cx="4559300" cy="686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Afbeelding 6"/>
          <p:cNvPicPr>
            <a:picLocks noChangeAspect="1"/>
          </p:cNvPicPr>
          <p:nvPr/>
        </p:nvPicPr>
        <p:blipFill>
          <a:blip r:embed="rId6" cstate="email">
            <a:extLst>
              <a:ext uri="{28A0092B-C50C-407E-A947-70E740481C1C}">
                <a14:useLocalDpi xmlns:a14="http://schemas.microsoft.com/office/drawing/2010/main"/>
              </a:ext>
            </a:extLst>
          </a:blip>
          <a:srcRect t="-2333"/>
          <a:stretch>
            <a:fillRect/>
          </a:stretch>
        </p:blipFill>
        <p:spPr bwMode="auto">
          <a:xfrm>
            <a:off x="8688918" y="1989667"/>
            <a:ext cx="3551767" cy="31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p:cNvSpPr>
            <a:spLocks noGrp="1"/>
          </p:cNvSpPr>
          <p:nvPr>
            <p:ph type="ftr" sz="quarter" idx="11"/>
          </p:nvPr>
        </p:nvSpPr>
        <p:spPr>
          <a:xfrm>
            <a:off x="9118601" y="6479117"/>
            <a:ext cx="3064933" cy="365125"/>
          </a:xfrm>
        </p:spPr>
        <p:txBody>
          <a:bodyPr/>
          <a:lstStyle/>
          <a:p>
            <a:r>
              <a:rPr lang="nl-NL"/>
              <a:t>15 augustus 2018 Anthonie D.P van Peursen</a:t>
            </a:r>
            <a:endParaRPr lang="fr-FR" dirty="0"/>
          </a:p>
        </p:txBody>
      </p:sp>
    </p:spTree>
    <p:extLst>
      <p:ext uri="{BB962C8B-B14F-4D97-AF65-F5344CB8AC3E}">
        <p14:creationId xmlns:p14="http://schemas.microsoft.com/office/powerpoint/2010/main" val="1176229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4578" name="Afbeelding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683" y="0"/>
            <a:ext cx="8989484" cy="294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Afbeelding 1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627" y="2840610"/>
            <a:ext cx="4818778" cy="409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Afbeelding 10"/>
          <p:cNvPicPr>
            <a:picLocks noChangeAspect="1"/>
          </p:cNvPicPr>
          <p:nvPr/>
        </p:nvPicPr>
        <p:blipFill>
          <a:blip r:embed="rId5" cstate="email">
            <a:extLst>
              <a:ext uri="{28A0092B-C50C-407E-A947-70E740481C1C}">
                <a14:useLocalDpi xmlns:a14="http://schemas.microsoft.com/office/drawing/2010/main"/>
              </a:ext>
            </a:extLst>
          </a:blip>
          <a:srcRect l="-875"/>
          <a:stretch>
            <a:fillRect/>
          </a:stretch>
        </p:blipFill>
        <p:spPr bwMode="auto">
          <a:xfrm>
            <a:off x="7344834" y="1"/>
            <a:ext cx="4847167" cy="440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Afbeelding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56151" y="4390095"/>
            <a:ext cx="7690231" cy="25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7"/>
          <p:cNvSpPr txBox="1">
            <a:spLocks/>
          </p:cNvSpPr>
          <p:nvPr/>
        </p:nvSpPr>
        <p:spPr>
          <a:xfrm>
            <a:off x="3401854" y="2650782"/>
            <a:ext cx="184731" cy="379656"/>
          </a:xfrm>
          <a:prstGeom prst="rect">
            <a:avLst/>
          </a:prstGeom>
          <a:solidFill>
            <a:schemeClr val="accent3">
              <a:lumMod val="75000"/>
            </a:schemeClr>
          </a:solidFill>
          <a:extLst/>
        </p:spPr>
        <p:txBody>
          <a:bodyPr wrap="none" lIns="91440" tIns="45720" rIns="91440" bIns="45720">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l">
              <a:defRPr/>
            </a:pPr>
            <a:endParaRPr lang="nl-NL" sz="1867" b="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pic>
        <p:nvPicPr>
          <p:cNvPr id="9" name="Picture 2" descr="D:\Anthonie\Documents\presentatie 6 X 2009\015 25VI2005 De Waal  bij Fort Vuren Corbicula's op het stra.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1647" y="2453069"/>
            <a:ext cx="4957247" cy="2870200"/>
          </a:xfrm>
          <a:prstGeom prst="rect">
            <a:avLst/>
          </a:prstGeom>
          <a:noFill/>
        </p:spPr>
      </p:pic>
      <p:sp>
        <p:nvSpPr>
          <p:cNvPr id="2" name="Tijdelijke aanduiding voor voettekst 1">
            <a:extLst>
              <a:ext uri="{FF2B5EF4-FFF2-40B4-BE49-F238E27FC236}">
                <a16:creationId xmlns="" xmlns:a16="http://schemas.microsoft.com/office/drawing/2014/main" id="{30556A8D-2B63-4F18-86B7-9E1B70C5724A}"/>
              </a:ext>
            </a:extLst>
          </p:cNvPr>
          <p:cNvSpPr>
            <a:spLocks noGrp="1"/>
          </p:cNvSpPr>
          <p:nvPr>
            <p:ph type="ftr" sz="quarter" idx="11"/>
          </p:nvPr>
        </p:nvSpPr>
        <p:spPr/>
        <p:txBody>
          <a:bodyPr/>
          <a:lstStyle/>
          <a:p>
            <a:r>
              <a:rPr lang="nl-NL"/>
              <a:t>15 augustus 2018 Anthonie D.P van Peursen</a:t>
            </a:r>
            <a:endParaRPr lang="fr-FR"/>
          </a:p>
        </p:txBody>
      </p:sp>
      <p:pic>
        <p:nvPicPr>
          <p:cNvPr id="4" name="Afbeelding 3">
            <a:extLst>
              <a:ext uri="{FF2B5EF4-FFF2-40B4-BE49-F238E27FC236}">
                <a16:creationId xmlns="" xmlns:a16="http://schemas.microsoft.com/office/drawing/2014/main" id="{5D397B11-52E4-42E7-B9EE-4F63E0A7D9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683" y="0"/>
            <a:ext cx="3880019" cy="3030444"/>
          </a:xfrm>
          <a:prstGeom prst="rect">
            <a:avLst/>
          </a:prstGeom>
        </p:spPr>
      </p:pic>
    </p:spTree>
    <p:extLst>
      <p:ext uri="{BB962C8B-B14F-4D97-AF65-F5344CB8AC3E}">
        <p14:creationId xmlns:p14="http://schemas.microsoft.com/office/powerpoint/2010/main" val="177704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err="1">
                <a:solidFill>
                  <a:schemeClr val="accent1">
                    <a:lumMod val="75000"/>
                  </a:schemeClr>
                </a:solidFill>
                <a:effectLst>
                  <a:outerShdw blurRad="38100" dist="38100" dir="2700000" algn="tl">
                    <a:srgbClr val="000000">
                      <a:alpha val="43137"/>
                    </a:srgbClr>
                  </a:outerShdw>
                </a:effectLst>
              </a:rPr>
              <a:t>Phylum</a:t>
            </a:r>
            <a:r>
              <a:rPr lang="nl-NL" sz="3600" b="1" dirty="0">
                <a:solidFill>
                  <a:schemeClr val="accent1">
                    <a:lumMod val="75000"/>
                  </a:schemeClr>
                </a:solidFill>
                <a:effectLst>
                  <a:outerShdw blurRad="38100" dist="38100" dir="2700000" algn="tl">
                    <a:srgbClr val="000000">
                      <a:alpha val="43137"/>
                    </a:srgbClr>
                  </a:outerShdw>
                </a:effectLst>
              </a:rPr>
              <a:t> weekdieren</a:t>
            </a:r>
          </a:p>
        </p:txBody>
      </p:sp>
      <p:sp>
        <p:nvSpPr>
          <p:cNvPr id="3" name="Tijdelijke aanduiding voor inhoud 2"/>
          <p:cNvSpPr>
            <a:spLocks noGrp="1"/>
          </p:cNvSpPr>
          <p:nvPr>
            <p:ph idx="1"/>
          </p:nvPr>
        </p:nvSpPr>
        <p:spPr/>
        <p:txBody>
          <a:bodyPr>
            <a:normAutofit lnSpcReduction="10000"/>
          </a:bodyPr>
          <a:lstStyle/>
          <a:p>
            <a:pPr>
              <a:buNone/>
            </a:pPr>
            <a:r>
              <a:rPr lang="nl-NL" dirty="0">
                <a:latin typeface="Arial" panose="020B0604020202020204" pitchFamily="34" charset="0"/>
                <a:cs typeface="Arial" panose="020B0604020202020204" pitchFamily="34" charset="0"/>
              </a:rPr>
              <a:t>Dit </a:t>
            </a:r>
            <a:r>
              <a:rPr lang="nl-NL" dirty="0" err="1">
                <a:latin typeface="Arial" panose="020B0604020202020204" pitchFamily="34" charset="0"/>
                <a:cs typeface="Arial" panose="020B0604020202020204" pitchFamily="34" charset="0"/>
              </a:rPr>
              <a:t>Phylum</a:t>
            </a:r>
            <a:r>
              <a:rPr lang="nl-NL" dirty="0">
                <a:latin typeface="Arial" panose="020B0604020202020204" pitchFamily="34" charset="0"/>
                <a:cs typeface="Arial" panose="020B0604020202020204" pitchFamily="34" charset="0"/>
              </a:rPr>
              <a:t> (groep overeenkomstige soorten dieren) bestaat uit de volgende klassen:</a:t>
            </a:r>
          </a:p>
          <a:p>
            <a:r>
              <a:rPr lang="nl-NL" b="1" dirty="0" err="1">
                <a:solidFill>
                  <a:schemeClr val="tx2">
                    <a:lumMod val="60000"/>
                    <a:lumOff val="40000"/>
                  </a:schemeClr>
                </a:solidFill>
                <a:latin typeface="Arial" panose="020B0604020202020204" pitchFamily="34" charset="0"/>
                <a:cs typeface="Arial" panose="020B0604020202020204" pitchFamily="34" charset="0"/>
              </a:rPr>
              <a:t>Aplacophora</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plaatloze</a:t>
            </a:r>
            <a:r>
              <a:rPr lang="nl-NL" dirty="0">
                <a:latin typeface="Arial" panose="020B0604020202020204" pitchFamily="34" charset="0"/>
                <a:cs typeface="Arial" panose="020B0604020202020204" pitchFamily="34" charset="0"/>
              </a:rPr>
              <a:t> stekelweekdieren</a:t>
            </a:r>
          </a:p>
          <a:p>
            <a:r>
              <a:rPr lang="nl-NL" b="1" dirty="0" err="1">
                <a:solidFill>
                  <a:schemeClr val="accent3">
                    <a:lumMod val="75000"/>
                  </a:schemeClr>
                </a:solidFill>
                <a:latin typeface="Arial" panose="020B0604020202020204" pitchFamily="34" charset="0"/>
                <a:cs typeface="Arial" panose="020B0604020202020204" pitchFamily="34" charset="0"/>
              </a:rPr>
              <a:t>Polyplacophora</a:t>
            </a:r>
            <a:r>
              <a:rPr lang="nl-NL" dirty="0">
                <a:latin typeface="Arial" panose="020B0604020202020204" pitchFamily="34" charset="0"/>
                <a:cs typeface="Arial" panose="020B0604020202020204" pitchFamily="34" charset="0"/>
              </a:rPr>
              <a:t>; 		keverslakken</a:t>
            </a:r>
          </a:p>
          <a:p>
            <a:r>
              <a:rPr lang="nl-NL" b="1" dirty="0" err="1">
                <a:latin typeface="Arial" panose="020B0604020202020204" pitchFamily="34" charset="0"/>
                <a:cs typeface="Arial" panose="020B0604020202020204" pitchFamily="34" charset="0"/>
              </a:rPr>
              <a:t>Monoplaplacophora</a:t>
            </a:r>
            <a:r>
              <a:rPr lang="nl-NL" dirty="0">
                <a:latin typeface="Arial" panose="020B0604020202020204" pitchFamily="34" charset="0"/>
                <a:cs typeface="Arial" panose="020B0604020202020204" pitchFamily="34" charset="0"/>
              </a:rPr>
              <a:t>; 	mutsweekdieren</a:t>
            </a:r>
          </a:p>
          <a:p>
            <a:r>
              <a:rPr lang="nl-NL" b="1" dirty="0" err="1">
                <a:solidFill>
                  <a:srgbClr val="FFC000"/>
                </a:solidFill>
                <a:latin typeface="Arial" panose="020B0604020202020204" pitchFamily="34" charset="0"/>
                <a:cs typeface="Arial" panose="020B0604020202020204" pitchFamily="34" charset="0"/>
              </a:rPr>
              <a:t>Gastropoda</a:t>
            </a:r>
            <a:r>
              <a:rPr lang="nl-NL" dirty="0">
                <a:latin typeface="Arial" panose="020B0604020202020204" pitchFamily="34" charset="0"/>
                <a:cs typeface="Arial" panose="020B0604020202020204" pitchFamily="34" charset="0"/>
              </a:rPr>
              <a:t>; 			slakken/buikpotigen</a:t>
            </a:r>
          </a:p>
          <a:p>
            <a:r>
              <a:rPr lang="nl-NL" b="1" dirty="0" err="1">
                <a:solidFill>
                  <a:srgbClr val="FF0000"/>
                </a:solidFill>
                <a:latin typeface="Arial" panose="020B0604020202020204" pitchFamily="34" charset="0"/>
                <a:cs typeface="Arial" panose="020B0604020202020204" pitchFamily="34" charset="0"/>
              </a:rPr>
              <a:t>Bivalvia</a:t>
            </a:r>
            <a:r>
              <a:rPr lang="nl-NL" dirty="0">
                <a:latin typeface="Arial" panose="020B0604020202020204" pitchFamily="34" charset="0"/>
                <a:cs typeface="Arial" panose="020B0604020202020204" pitchFamily="34" charset="0"/>
              </a:rPr>
              <a:t>; 				tweekleppigen </a:t>
            </a:r>
          </a:p>
          <a:p>
            <a:r>
              <a:rPr lang="nl-NL" b="1" dirty="0" err="1">
                <a:solidFill>
                  <a:schemeClr val="accent6">
                    <a:lumMod val="75000"/>
                  </a:schemeClr>
                </a:solidFill>
                <a:latin typeface="Arial" panose="020B0604020202020204" pitchFamily="34" charset="0"/>
                <a:cs typeface="Arial" panose="020B0604020202020204" pitchFamily="34" charset="0"/>
              </a:rPr>
              <a:t>Scaphopoda</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andschelpen</a:t>
            </a:r>
            <a:r>
              <a:rPr lang="nl-NL" dirty="0">
                <a:latin typeface="Arial" panose="020B0604020202020204" pitchFamily="34" charset="0"/>
                <a:cs typeface="Arial" panose="020B0604020202020204" pitchFamily="34" charset="0"/>
              </a:rPr>
              <a:t>/stoottanden</a:t>
            </a:r>
          </a:p>
          <a:p>
            <a:r>
              <a:rPr lang="nl-NL" b="1" dirty="0" err="1">
                <a:solidFill>
                  <a:schemeClr val="accent1">
                    <a:lumMod val="50000"/>
                  </a:schemeClr>
                </a:solidFill>
                <a:latin typeface="Arial" panose="020B0604020202020204" pitchFamily="34" charset="0"/>
                <a:cs typeface="Arial" panose="020B0604020202020204" pitchFamily="34" charset="0"/>
              </a:rPr>
              <a:t>Cephalopda</a:t>
            </a:r>
            <a:r>
              <a:rPr lang="nl-NL" dirty="0">
                <a:latin typeface="Arial" panose="020B0604020202020204" pitchFamily="34" charset="0"/>
                <a:cs typeface="Arial" panose="020B0604020202020204" pitchFamily="34" charset="0"/>
              </a:rPr>
              <a:t>; 			inktvissen</a:t>
            </a:r>
          </a:p>
        </p:txBody>
      </p:sp>
      <p:sp>
        <p:nvSpPr>
          <p:cNvPr id="6" name="Tijdelijke aanduiding voor voettekst 5"/>
          <p:cNvSpPr>
            <a:spLocks noGrp="1"/>
          </p:cNvSpPr>
          <p:nvPr>
            <p:ph type="ftr" sz="quarter" idx="11"/>
          </p:nvPr>
        </p:nvSpPr>
        <p:spPr>
          <a:xfrm>
            <a:off x="4095736" y="6356351"/>
            <a:ext cx="3448064" cy="365125"/>
          </a:xfrm>
        </p:spPr>
        <p:txBody>
          <a:bodyPr/>
          <a:lstStyle/>
          <a:p>
            <a:r>
              <a:rPr lang="nl-NL"/>
              <a:t>15 augustus 2018 Anthonie D.P van Peursen</a:t>
            </a:r>
            <a:endParaRPr lang="nl-NL" dirty="0"/>
          </a:p>
        </p:txBody>
      </p:sp>
    </p:spTree>
    <p:extLst>
      <p:ext uri="{BB962C8B-B14F-4D97-AF65-F5344CB8AC3E}">
        <p14:creationId xmlns:p14="http://schemas.microsoft.com/office/powerpoint/2010/main" val="382243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981200" y="0"/>
            <a:ext cx="8229600" cy="1417638"/>
          </a:xfrm>
        </p:spPr>
        <p:txBody>
          <a:bodyPr>
            <a:normAutofit fontScale="90000"/>
          </a:bodyPr>
          <a:lstStyle/>
          <a:p>
            <a:r>
              <a:rPr lang="nl-NL" sz="4900" dirty="0">
                <a:solidFill>
                  <a:schemeClr val="tx2">
                    <a:lumMod val="60000"/>
                    <a:lumOff val="40000"/>
                  </a:schemeClr>
                </a:solidFill>
              </a:rPr>
              <a:t/>
            </a:r>
            <a:br>
              <a:rPr lang="nl-NL" sz="4900" dirty="0">
                <a:solidFill>
                  <a:schemeClr val="tx2">
                    <a:lumMod val="60000"/>
                    <a:lumOff val="40000"/>
                  </a:schemeClr>
                </a:solidFill>
              </a:rPr>
            </a:br>
            <a:r>
              <a:rPr lang="nl-NL" sz="4000" b="1" dirty="0" err="1">
                <a:solidFill>
                  <a:schemeClr val="tx2">
                    <a:lumMod val="60000"/>
                    <a:lumOff val="40000"/>
                  </a:schemeClr>
                </a:solidFill>
                <a:latin typeface="+mn-lt"/>
              </a:rPr>
              <a:t>Aplacophora</a:t>
            </a:r>
            <a:r>
              <a:rPr lang="nl-NL" sz="4900" dirty="0"/>
              <a:t/>
            </a:r>
            <a:br>
              <a:rPr lang="nl-NL" sz="4900" dirty="0"/>
            </a:br>
            <a:r>
              <a:rPr lang="nl-NL" sz="3100" dirty="0">
                <a:latin typeface="Arial" panose="020B0604020202020204" pitchFamily="34" charset="0"/>
                <a:cs typeface="Arial" panose="020B0604020202020204" pitchFamily="34" charset="0"/>
              </a:rPr>
              <a:t>plaatloze stekelweekdieren</a:t>
            </a:r>
            <a:r>
              <a:rPr lang="nl-NL" dirty="0"/>
              <a:t/>
            </a:r>
            <a:br>
              <a:rPr lang="nl-NL" dirty="0"/>
            </a:br>
            <a:endParaRPr lang="nl-NL" dirty="0"/>
          </a:p>
        </p:txBody>
      </p:sp>
      <p:pic>
        <p:nvPicPr>
          <p:cNvPr id="9" name="Tijdelijke aanduiding voor inhoud 8" descr="sln001.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95538" y="1714489"/>
            <a:ext cx="6653308" cy="3858919"/>
          </a:xfrm>
        </p:spPr>
      </p:pic>
      <p:sp>
        <p:nvSpPr>
          <p:cNvPr id="6" name="Tijdelijke aanduiding voor voettekst 5"/>
          <p:cNvSpPr>
            <a:spLocks noGrp="1"/>
          </p:cNvSpPr>
          <p:nvPr>
            <p:ph type="ftr" sz="quarter" idx="11"/>
          </p:nvPr>
        </p:nvSpPr>
        <p:spPr>
          <a:xfrm>
            <a:off x="3881422" y="6356351"/>
            <a:ext cx="3662378" cy="365125"/>
          </a:xfrm>
        </p:spPr>
        <p:txBody>
          <a:bodyPr/>
          <a:lstStyle/>
          <a:p>
            <a:r>
              <a:rPr lang="nl-NL"/>
              <a:t>15 augustus 2018 Anthonie D.P van Peursen</a:t>
            </a:r>
            <a:endParaRPr lang="nl-NL" dirty="0"/>
          </a:p>
        </p:txBody>
      </p:sp>
      <p:sp>
        <p:nvSpPr>
          <p:cNvPr id="8" name="Tijdelijke aanduiding voor tekst 7"/>
          <p:cNvSpPr>
            <a:spLocks noGrp="1"/>
          </p:cNvSpPr>
          <p:nvPr>
            <p:ph type="body" sz="half" idx="4294967295"/>
          </p:nvPr>
        </p:nvSpPr>
        <p:spPr>
          <a:xfrm>
            <a:off x="1524001" y="1435101"/>
            <a:ext cx="3008313" cy="4691063"/>
          </a:xfrm>
        </p:spPr>
        <p:txBody>
          <a:bodyPr/>
          <a:lstStyle/>
          <a:p>
            <a:pPr lvl="0">
              <a:buFont typeface="Wingdings" pitchFamily="2" charset="2"/>
              <a:buChar char="Ø"/>
            </a:pPr>
            <a:endParaRPr lang="nl-NL" dirty="0"/>
          </a:p>
          <a:p>
            <a:pPr lvl="0"/>
            <a:endParaRPr lang="nl-NL" dirty="0"/>
          </a:p>
        </p:txBody>
      </p:sp>
    </p:spTree>
    <p:extLst>
      <p:ext uri="{BB962C8B-B14F-4D97-AF65-F5344CB8AC3E}">
        <p14:creationId xmlns:p14="http://schemas.microsoft.com/office/powerpoint/2010/main" val="216679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Titel 6"/>
          <p:cNvSpPr>
            <a:spLocks noGrp="1"/>
          </p:cNvSpPr>
          <p:nvPr>
            <p:ph type="title"/>
          </p:nvPr>
        </p:nvSpPr>
        <p:spPr>
          <a:xfrm>
            <a:off x="2024034" y="116632"/>
            <a:ext cx="8229600" cy="864096"/>
          </a:xfrm>
        </p:spPr>
        <p:txBody>
          <a:bodyPr>
            <a:normAutofit fontScale="90000"/>
          </a:bodyPr>
          <a:lstStyle/>
          <a:p>
            <a:pPr algn="l"/>
            <a:r>
              <a:rPr lang="nl-NL" sz="3000" dirty="0"/>
              <a:t/>
            </a:r>
            <a:br>
              <a:rPr lang="nl-NL" sz="3000" dirty="0"/>
            </a:br>
            <a:r>
              <a:rPr lang="nl-NL" sz="3000" dirty="0"/>
              <a:t/>
            </a:r>
            <a:br>
              <a:rPr lang="nl-NL" sz="3000" dirty="0"/>
            </a:br>
            <a:r>
              <a:rPr lang="nl-NL" sz="3000" dirty="0"/>
              <a:t/>
            </a:r>
            <a:br>
              <a:rPr lang="nl-NL" sz="3000" dirty="0"/>
            </a:br>
            <a:r>
              <a:rPr lang="nl-NL" sz="3000" dirty="0"/>
              <a:t/>
            </a:r>
            <a:br>
              <a:rPr lang="nl-NL" sz="3000" dirty="0"/>
            </a:br>
            <a:r>
              <a:rPr lang="nl-NL" sz="3000" dirty="0"/>
              <a:t/>
            </a:r>
            <a:br>
              <a:rPr lang="nl-NL" sz="3000" dirty="0"/>
            </a:br>
            <a:r>
              <a:rPr lang="nl-NL" sz="3000" dirty="0"/>
              <a:t/>
            </a:r>
            <a:br>
              <a:rPr lang="nl-NL" sz="3000" dirty="0"/>
            </a:br>
            <a:r>
              <a:rPr lang="nl-NL" sz="3000" dirty="0"/>
              <a:t>	</a:t>
            </a:r>
            <a:r>
              <a:rPr lang="nl-NL" sz="4000" b="1" dirty="0" err="1">
                <a:solidFill>
                  <a:schemeClr val="accent3">
                    <a:lumMod val="75000"/>
                  </a:schemeClr>
                </a:solidFill>
              </a:rPr>
              <a:t>Polyplacophora</a:t>
            </a:r>
            <a:r>
              <a:rPr lang="nl-NL" sz="4000" dirty="0"/>
              <a:t> keverslakken</a:t>
            </a:r>
            <a:r>
              <a:rPr lang="nl-NL" sz="280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
            </a:r>
            <a:br>
              <a:rPr lang="nl-NL" sz="280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br>
            <a:r>
              <a:rPr lang="nl-NL" sz="3000" dirty="0"/>
              <a:t/>
            </a:r>
            <a:br>
              <a:rPr lang="nl-NL" sz="3000" dirty="0"/>
            </a:br>
            <a:r>
              <a:rPr lang="nl-NL" sz="3100" dirty="0">
                <a:latin typeface="Arial" panose="020B0604020202020204" pitchFamily="34" charset="0"/>
                <a:cs typeface="Arial" panose="020B0604020202020204" pitchFamily="34" charset="0"/>
              </a:rPr>
              <a:t>In de kustwateren van Nederland (op steen) komt zeker een soort voor de asgrauwe keverslak (</a:t>
            </a:r>
            <a:r>
              <a:rPr lang="nl-NL" sz="3100" i="1" dirty="0" err="1">
                <a:latin typeface="Arial" panose="020B0604020202020204" pitchFamily="34" charset="0"/>
                <a:cs typeface="Arial" panose="020B0604020202020204" pitchFamily="34" charset="0"/>
              </a:rPr>
              <a:t>Lepidochitona</a:t>
            </a:r>
            <a:r>
              <a:rPr lang="nl-NL" sz="3100" i="1" dirty="0">
                <a:latin typeface="Arial" panose="020B0604020202020204" pitchFamily="34" charset="0"/>
                <a:cs typeface="Arial" panose="020B0604020202020204" pitchFamily="34" charset="0"/>
              </a:rPr>
              <a:t> </a:t>
            </a:r>
            <a:r>
              <a:rPr lang="nl-NL" sz="3100" i="1" dirty="0" err="1">
                <a:latin typeface="Arial" panose="020B0604020202020204" pitchFamily="34" charset="0"/>
                <a:cs typeface="Arial" panose="020B0604020202020204" pitchFamily="34" charset="0"/>
              </a:rPr>
              <a:t>cinerera</a:t>
            </a:r>
            <a:r>
              <a:rPr lang="nl-NL" sz="3100" dirty="0">
                <a:latin typeface="Arial" panose="020B0604020202020204" pitchFamily="34" charset="0"/>
                <a:cs typeface="Arial" panose="020B0604020202020204" pitchFamily="34" charset="0"/>
              </a:rPr>
              <a:t>, Linnaeus, 1767)</a:t>
            </a:r>
            <a:br>
              <a:rPr lang="nl-NL" sz="3100" dirty="0">
                <a:latin typeface="Arial" panose="020B0604020202020204" pitchFamily="34" charset="0"/>
                <a:cs typeface="Arial" panose="020B0604020202020204" pitchFamily="34" charset="0"/>
              </a:rPr>
            </a:br>
            <a:endParaRPr lang="nl-NL" sz="3100" dirty="0">
              <a:latin typeface="Arial" panose="020B0604020202020204" pitchFamily="34" charset="0"/>
              <a:cs typeface="Arial" panose="020B0604020202020204" pitchFamily="34" charset="0"/>
            </a:endParaRPr>
          </a:p>
        </p:txBody>
      </p:sp>
      <p:pic>
        <p:nvPicPr>
          <p:cNvPr id="11" name="Tijdelijke aanduiding voor inhoud 10" descr="Lepidochitona%20cinerea.jpg"/>
          <p:cNvPicPr>
            <a:picLocks noGrp="1" noChangeAspect="1"/>
          </p:cNvPicPr>
          <p:nvPr>
            <p:ph idx="1"/>
          </p:nvPr>
        </p:nvPicPr>
        <p:blipFill>
          <a:blip r:embed="rId3" cstate="print"/>
          <a:stretch>
            <a:fillRect/>
          </a:stretch>
        </p:blipFill>
        <p:spPr>
          <a:xfrm>
            <a:off x="2927649" y="2839247"/>
            <a:ext cx="5934075" cy="3514725"/>
          </a:xfrm>
        </p:spPr>
      </p:pic>
      <p:sp>
        <p:nvSpPr>
          <p:cNvPr id="6" name="Tijdelijke aanduiding voor voettekst 5"/>
          <p:cNvSpPr>
            <a:spLocks noGrp="1"/>
          </p:cNvSpPr>
          <p:nvPr>
            <p:ph type="ftr" sz="quarter" idx="11"/>
          </p:nvPr>
        </p:nvSpPr>
        <p:spPr>
          <a:xfrm>
            <a:off x="3738546" y="6356351"/>
            <a:ext cx="3805254" cy="365125"/>
          </a:xfrm>
        </p:spPr>
        <p:txBody>
          <a:bodyPr/>
          <a:lstStyle/>
          <a:p>
            <a:r>
              <a:rPr lang="nl-NL"/>
              <a:t>15 augustus 2018 Anthonie D.P van Peursen</a:t>
            </a:r>
            <a:endParaRPr lang="nl-NL" dirty="0"/>
          </a:p>
        </p:txBody>
      </p:sp>
    </p:spTree>
    <p:extLst>
      <p:ext uri="{BB962C8B-B14F-4D97-AF65-F5344CB8AC3E}">
        <p14:creationId xmlns:p14="http://schemas.microsoft.com/office/powerpoint/2010/main" val="393763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a:xfrm>
            <a:off x="3881422" y="6492876"/>
            <a:ext cx="3681418" cy="365125"/>
          </a:xfrm>
        </p:spPr>
        <p:txBody>
          <a:bodyPr/>
          <a:lstStyle/>
          <a:p>
            <a:r>
              <a:rPr lang="nl-NL"/>
              <a:t>15 augustus 2018 Anthonie D.P van Peursen</a:t>
            </a:r>
          </a:p>
        </p:txBody>
      </p:sp>
      <p:sp>
        <p:nvSpPr>
          <p:cNvPr id="2" name="Titel 1"/>
          <p:cNvSpPr>
            <a:spLocks noGrp="1"/>
          </p:cNvSpPr>
          <p:nvPr>
            <p:ph type="title" idx="4294967295"/>
          </p:nvPr>
        </p:nvSpPr>
        <p:spPr>
          <a:xfrm>
            <a:off x="1952597" y="571480"/>
            <a:ext cx="8078787" cy="1143000"/>
          </a:xfrm>
        </p:spPr>
        <p:txBody>
          <a:bodyPr>
            <a:normAutofit fontScale="90000"/>
          </a:bodyPr>
          <a:lstStyle/>
          <a:p>
            <a:r>
              <a:rPr lang="nl-NL" sz="4000" b="1" dirty="0" err="1"/>
              <a:t>Monoplaplacophora</a:t>
            </a:r>
            <a:r>
              <a:rPr lang="nl-NL" sz="4000" dirty="0"/>
              <a:t> mutsweekdieren</a:t>
            </a:r>
            <a:r>
              <a:rPr lang="nl-NL" dirty="0"/>
              <a:t/>
            </a:r>
            <a:br>
              <a:rPr lang="nl-NL" dirty="0"/>
            </a:br>
            <a:endParaRPr lang="nl-NL" dirty="0"/>
          </a:p>
        </p:txBody>
      </p:sp>
      <p:pic>
        <p:nvPicPr>
          <p:cNvPr id="9" name="Tijdelijke aanduiding voor inhoud 8" descr="LgMonoplacophora.jpg"/>
          <p:cNvPicPr>
            <a:picLocks noGrp="1" noChangeAspect="1"/>
          </p:cNvPicPr>
          <p:nvPr>
            <p:ph type="clipArt" sz="half" idx="4294967295"/>
          </p:nvPr>
        </p:nvPicPr>
        <p:blipFill>
          <a:blip r:embed="rId3" cstate="email">
            <a:extLst>
              <a:ext uri="{28A0092B-C50C-407E-A947-70E740481C1C}">
                <a14:useLocalDpi xmlns:a14="http://schemas.microsoft.com/office/drawing/2010/main"/>
              </a:ext>
            </a:extLst>
          </a:blip>
          <a:stretch>
            <a:fillRect/>
          </a:stretch>
        </p:blipFill>
        <p:spPr>
          <a:xfrm>
            <a:off x="7096133" y="1500174"/>
            <a:ext cx="3353993" cy="4471990"/>
          </a:xfrm>
        </p:spPr>
      </p:pic>
      <p:pic>
        <p:nvPicPr>
          <p:cNvPr id="2050" name="Picture 2" descr="D:\Anthonie\Documents\presentatie 6 X 2009\MCZ14536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779" y="2235192"/>
            <a:ext cx="5738021" cy="3765576"/>
          </a:xfrm>
          <a:prstGeom prst="rect">
            <a:avLst/>
          </a:prstGeom>
          <a:noFill/>
        </p:spPr>
      </p:pic>
    </p:spTree>
    <p:extLst>
      <p:ext uri="{BB962C8B-B14F-4D97-AF65-F5344CB8AC3E}">
        <p14:creationId xmlns:p14="http://schemas.microsoft.com/office/powerpoint/2010/main" val="180500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ijdelijke aanduiding voor voettekst 5"/>
          <p:cNvSpPr>
            <a:spLocks noGrp="1"/>
          </p:cNvSpPr>
          <p:nvPr>
            <p:ph type="ftr" sz="quarter" idx="11"/>
          </p:nvPr>
        </p:nvSpPr>
        <p:spPr>
          <a:xfrm>
            <a:off x="5175232" y="6242051"/>
            <a:ext cx="4019568" cy="365125"/>
          </a:xfrm>
        </p:spPr>
        <p:txBody>
          <a:bodyPr/>
          <a:lstStyle/>
          <a:p>
            <a:r>
              <a:rPr lang="nl-NL"/>
              <a:t>15 augustus 2018 Anthonie D.P van Peursen</a:t>
            </a:r>
            <a:endParaRPr lang="nl-NL" dirty="0"/>
          </a:p>
        </p:txBody>
      </p:sp>
      <p:pic>
        <p:nvPicPr>
          <p:cNvPr id="9" name="Tijdelijke aanduiding voor inhoud 8" descr="http://users.swing.be/sw216502/g-02.jpg"/>
          <p:cNvPicPr>
            <a:picLocks noGrp="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3888965" y="1543843"/>
            <a:ext cx="3429024" cy="2700341"/>
          </a:xfrm>
          <a:prstGeom prst="rect">
            <a:avLst/>
          </a:prstGeom>
          <a:noFill/>
          <a:ln w="9525">
            <a:noFill/>
            <a:miter lim="800000"/>
            <a:headEnd/>
            <a:tailEnd/>
          </a:ln>
        </p:spPr>
      </p:pic>
      <p:sp>
        <p:nvSpPr>
          <p:cNvPr id="2" name="Titel 1"/>
          <p:cNvSpPr>
            <a:spLocks noGrp="1"/>
          </p:cNvSpPr>
          <p:nvPr>
            <p:ph type="title" idx="4294967295"/>
          </p:nvPr>
        </p:nvSpPr>
        <p:spPr>
          <a:xfrm>
            <a:off x="1524000" y="285728"/>
            <a:ext cx="8229600" cy="785818"/>
          </a:xfrm>
        </p:spPr>
        <p:txBody>
          <a:bodyPr>
            <a:noAutofit/>
          </a:bodyPr>
          <a:lstStyle/>
          <a:p>
            <a:r>
              <a:rPr lang="nl-NL" sz="2800" dirty="0">
                <a:solidFill>
                  <a:schemeClr val="accent4">
                    <a:lumMod val="75000"/>
                  </a:schemeClr>
                </a:solidFill>
              </a:rPr>
              <a:t/>
            </a:r>
            <a:br>
              <a:rPr lang="nl-NL" sz="2800" dirty="0">
                <a:solidFill>
                  <a:schemeClr val="accent4">
                    <a:lumMod val="75000"/>
                  </a:schemeClr>
                </a:solidFill>
              </a:rPr>
            </a:br>
            <a:r>
              <a:rPr lang="nl-NL" sz="2800" dirty="0">
                <a:solidFill>
                  <a:schemeClr val="accent4">
                    <a:lumMod val="75000"/>
                  </a:schemeClr>
                </a:solidFill>
              </a:rPr>
              <a:t/>
            </a:r>
            <a:br>
              <a:rPr lang="nl-NL" sz="2800" dirty="0">
                <a:solidFill>
                  <a:schemeClr val="accent4">
                    <a:lumMod val="75000"/>
                  </a:schemeClr>
                </a:solidFill>
              </a:rPr>
            </a:br>
            <a:r>
              <a:rPr lang="nl-NL" sz="2800" dirty="0">
                <a:solidFill>
                  <a:schemeClr val="accent4">
                    <a:lumMod val="75000"/>
                  </a:schemeClr>
                </a:solidFill>
              </a:rPr>
              <a:t/>
            </a:r>
            <a:br>
              <a:rPr lang="nl-NL" sz="2800" dirty="0">
                <a:solidFill>
                  <a:schemeClr val="accent4">
                    <a:lumMod val="75000"/>
                  </a:schemeClr>
                </a:solidFill>
              </a:rPr>
            </a:br>
            <a:r>
              <a:rPr lang="nl-NL" sz="2800" dirty="0">
                <a:solidFill>
                  <a:schemeClr val="accent4">
                    <a:lumMod val="75000"/>
                  </a:schemeClr>
                </a:solidFill>
              </a:rPr>
              <a:t/>
            </a:r>
            <a:br>
              <a:rPr lang="nl-NL" sz="2800" dirty="0">
                <a:solidFill>
                  <a:schemeClr val="accent4">
                    <a:lumMod val="75000"/>
                  </a:schemeClr>
                </a:solidFill>
              </a:rPr>
            </a:br>
            <a:r>
              <a:rPr lang="nl-NL" sz="2800" dirty="0">
                <a:solidFill>
                  <a:schemeClr val="accent4">
                    <a:lumMod val="75000"/>
                  </a:schemeClr>
                </a:solidFill>
              </a:rPr>
              <a:t> </a:t>
            </a:r>
            <a:r>
              <a:rPr lang="nl-NL" sz="3600" b="1" dirty="0" err="1">
                <a:solidFill>
                  <a:srgbClr val="FFC000"/>
                </a:solidFill>
              </a:rPr>
              <a:t>Gastropoda</a:t>
            </a:r>
            <a:r>
              <a:rPr lang="nl-NL" sz="3600" b="1" dirty="0">
                <a:solidFill>
                  <a:srgbClr val="FFC000"/>
                </a:solidFill>
              </a:rPr>
              <a:t> </a:t>
            </a:r>
            <a:r>
              <a:rPr lang="nl-NL" sz="3600" dirty="0"/>
              <a:t>slakken/buikpotigen </a:t>
            </a:r>
            <a:r>
              <a:rPr lang="nl-NL" sz="2800" dirty="0">
                <a:solidFill>
                  <a:schemeClr val="accent4">
                    <a:lumMod val="75000"/>
                  </a:schemeClr>
                </a:solidFill>
              </a:rPr>
              <a:t/>
            </a:r>
            <a:br>
              <a:rPr lang="nl-NL" sz="2800" dirty="0">
                <a:solidFill>
                  <a:schemeClr val="accent4">
                    <a:lumMod val="75000"/>
                  </a:schemeClr>
                </a:solidFill>
              </a:rPr>
            </a:br>
            <a:r>
              <a:rPr lang="nl-NL" sz="2800" dirty="0">
                <a:solidFill>
                  <a:schemeClr val="accent4">
                    <a:lumMod val="75000"/>
                  </a:schemeClr>
                </a:solidFill>
              </a:rPr>
              <a:t/>
            </a:r>
            <a:br>
              <a:rPr lang="nl-NL" sz="2800" dirty="0">
                <a:solidFill>
                  <a:schemeClr val="accent4">
                    <a:lumMod val="75000"/>
                  </a:schemeClr>
                </a:solidFill>
              </a:rPr>
            </a:br>
            <a:r>
              <a:rPr lang="nl-NL" sz="2800" dirty="0">
                <a:solidFill>
                  <a:schemeClr val="accent4">
                    <a:lumMod val="75000"/>
                  </a:schemeClr>
                </a:solidFill>
              </a:rPr>
              <a:t/>
            </a:r>
            <a:br>
              <a:rPr lang="nl-NL" sz="2800" dirty="0">
                <a:solidFill>
                  <a:schemeClr val="accent4">
                    <a:lumMod val="75000"/>
                  </a:schemeClr>
                </a:solidFill>
              </a:rPr>
            </a:br>
            <a:r>
              <a:rPr lang="nl-NL" sz="2800" dirty="0"/>
              <a:t/>
            </a:r>
            <a:br>
              <a:rPr lang="nl-NL" sz="2800" dirty="0"/>
            </a:br>
            <a:endParaRPr lang="nl-NL" sz="2800" dirty="0"/>
          </a:p>
        </p:txBody>
      </p:sp>
      <p:pic>
        <p:nvPicPr>
          <p:cNvPr id="10" name="Afbeelding 9" descr="http://users.swing.be/sw216502/g-05.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236776" y="4716481"/>
            <a:ext cx="2738440" cy="2000264"/>
          </a:xfrm>
          <a:prstGeom prst="rect">
            <a:avLst/>
          </a:prstGeom>
          <a:noFill/>
          <a:ln w="9525">
            <a:noFill/>
            <a:miter lim="800000"/>
            <a:headEnd/>
            <a:tailEnd/>
          </a:ln>
        </p:spPr>
      </p:pic>
      <p:pic>
        <p:nvPicPr>
          <p:cNvPr id="11" name="Afbeelding 10" descr="http://users.swing.be/sw216502/g-03.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319848" y="1250940"/>
            <a:ext cx="3286148" cy="3286148"/>
          </a:xfrm>
          <a:prstGeom prst="rect">
            <a:avLst/>
          </a:prstGeom>
          <a:noFill/>
          <a:ln w="9525">
            <a:noFill/>
            <a:miter lim="800000"/>
            <a:headEnd/>
            <a:tailEnd/>
          </a:ln>
        </p:spPr>
      </p:pic>
      <p:pic>
        <p:nvPicPr>
          <p:cNvPr id="8" name="Tijdelijke aanduiding voor inhoud 8" descr="7880_1234867565.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21019" y="1071546"/>
            <a:ext cx="4251881" cy="4338654"/>
          </a:xfrm>
          <a:prstGeom prst="rect">
            <a:avLst/>
          </a:prstGeom>
        </p:spPr>
      </p:pic>
    </p:spTree>
    <p:extLst>
      <p:ext uri="{BB962C8B-B14F-4D97-AF65-F5344CB8AC3E}">
        <p14:creationId xmlns:p14="http://schemas.microsoft.com/office/powerpoint/2010/main" val="90889323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2868</Words>
  <Application>Microsoft Macintosh PowerPoint</Application>
  <PresentationFormat>Aangepast</PresentationFormat>
  <Paragraphs>430</Paragraphs>
  <Slides>47</Slides>
  <Notes>39</Notes>
  <HiddenSlides>0</HiddenSlides>
  <MMClips>0</MMClips>
  <ScaleCrop>false</ScaleCrop>
  <HeadingPairs>
    <vt:vector size="4" baseType="variant">
      <vt:variant>
        <vt:lpstr>Thema</vt:lpstr>
      </vt:variant>
      <vt:variant>
        <vt:i4>1</vt:i4>
      </vt:variant>
      <vt:variant>
        <vt:lpstr>Diatitels</vt:lpstr>
      </vt:variant>
      <vt:variant>
        <vt:i4>47</vt:i4>
      </vt:variant>
    </vt:vector>
  </HeadingPairs>
  <TitlesOfParts>
    <vt:vector size="48" baseType="lpstr">
      <vt:lpstr>Kantoorthema</vt:lpstr>
      <vt:lpstr>PowerPoint-presentatie</vt:lpstr>
      <vt:lpstr> </vt:lpstr>
      <vt:lpstr>Hoe ertoe gekomen</vt:lpstr>
      <vt:lpstr>PowerPoint-presentatie</vt:lpstr>
      <vt:lpstr>Phylum weekdieren</vt:lpstr>
      <vt:lpstr> Aplacophora plaatloze stekelweekdieren </vt:lpstr>
      <vt:lpstr>       Polyplacophora keverslakken  In de kustwateren van Nederland (op steen) komt zeker een soort voor de asgrauwe keverslak (Lepidochitona cinerera, Linnaeus, 1767) </vt:lpstr>
      <vt:lpstr>Monoplaplacophora mutsweekdieren </vt:lpstr>
      <vt:lpstr>     Gastropoda slakken/buikpotigen     </vt:lpstr>
      <vt:lpstr>klein (land) groot  (zee)</vt:lpstr>
      <vt:lpstr>Huisjesslak benaming-&gt;Naaktslak</vt:lpstr>
      <vt:lpstr>Bivalvia tweekleppigen</vt:lpstr>
      <vt:lpstr>klein (zoetwater)                    groot  (zee) Pisidium personatum                           Tridacna gigas            3mm                                           tot 1200 mm</vt:lpstr>
      <vt:lpstr>Scaphopoda tandschelpen/stoottanden In de Noordzee komen twee soorten voor.</vt:lpstr>
      <vt:lpstr>Cephalopda  inktvissen</vt:lpstr>
      <vt:lpstr> </vt:lpstr>
      <vt:lpstr>Mariene Nederlandse soorten in hun natuurlijke omgeving</vt:lpstr>
      <vt:lpstr>PowerPoint-presentatie</vt:lpstr>
      <vt:lpstr>PowerPoint-presentatie</vt:lpstr>
      <vt:lpstr>Tuinslakken</vt:lpstr>
      <vt:lpstr>Tuinslakken in hun natuurlijke omgeving</vt:lpstr>
      <vt:lpstr>Nederlandse landslakken in hun natuurlijke omgeving </vt:lpstr>
      <vt:lpstr>PowerPoint-presentatie</vt:lpstr>
      <vt:lpstr>Tweekleppigen leven op / in de bodem </vt:lpstr>
      <vt:lpstr>Nederlandse zoetwaterslakken in hun natuurlijke omgeving</vt:lpstr>
      <vt:lpstr>Het nut  van mollusken</vt:lpstr>
      <vt:lpstr>Weekdieren en  de mens</vt:lpstr>
      <vt:lpstr>PowerPoint-presentatie</vt:lpstr>
      <vt:lpstr>     Geld </vt:lpstr>
      <vt:lpstr>   Trobrianders Kula</vt:lpstr>
      <vt:lpstr>Religie Bij de Hindu’s hebben verschillende schelpen een rituele betekenis </vt:lpstr>
      <vt:lpstr>PowerPoint-presentatie</vt:lpstr>
      <vt:lpstr>Gebruiksvoorwerpen</vt:lpstr>
      <vt:lpstr>Het nut van de weekdieren </vt:lpstr>
      <vt:lpstr>Vijanden/predatoren van de mollusken</vt:lpstr>
      <vt:lpstr>LIJSTER-of MERELSMIDSE </vt:lpstr>
      <vt:lpstr>Weekdieren(eindelijk) betrekken bij natuurbeleid     </vt:lpstr>
      <vt:lpstr>Voor Staatsbosbeheer mollusken  inventarisatie;  Balijbos en Bieslandsebos,  Bentwoud</vt:lpstr>
      <vt:lpstr>PowerPoint-presentatie</vt:lpstr>
      <vt:lpstr>Nauwe korfslak (Vertigo angustior (Jeffreys, 1830) steeds meer in het nauw </vt:lpstr>
      <vt:lpstr>PowerPoint-presentatie</vt:lpstr>
      <vt:lpstr>Corbicula’s mijn specifieke voorkeur</vt:lpstr>
      <vt:lpstr>PowerPoint-presentatie</vt:lpstr>
      <vt:lpstr> </vt:lpstr>
      <vt:lpstr>  </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Peursen</dc:creator>
  <cp:lastModifiedBy>Marco Lurks</cp:lastModifiedBy>
  <cp:revision>105</cp:revision>
  <dcterms:created xsi:type="dcterms:W3CDTF">2015-02-11T11:17:01Z</dcterms:created>
  <dcterms:modified xsi:type="dcterms:W3CDTF">2018-09-09T20:57:53Z</dcterms:modified>
</cp:coreProperties>
</file>