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78" r:id="rId3"/>
    <p:sldId id="258" r:id="rId4"/>
    <p:sldId id="259" r:id="rId5"/>
    <p:sldId id="260" r:id="rId6"/>
    <p:sldId id="262" r:id="rId7"/>
    <p:sldId id="261" r:id="rId8"/>
    <p:sldId id="264" r:id="rId9"/>
    <p:sldId id="274" r:id="rId10"/>
    <p:sldId id="275" r:id="rId11"/>
    <p:sldId id="276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7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688"/>
    <p:restoredTop sz="94674"/>
  </p:normalViewPr>
  <p:slideViewPr>
    <p:cSldViewPr snapToGrid="0" snapToObjects="1">
      <p:cViewPr>
        <p:scale>
          <a:sx n="80" d="100"/>
          <a:sy n="80" d="100"/>
        </p:scale>
        <p:origin x="296" y="2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E60D8-EF33-354E-AFDD-55081BEDF3F4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7A03C-1714-644B-97EA-9C9425C067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6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A5502-E622-4A21-A347-E1A453FA751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0944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52502-50AB-734B-9C25-E1306B4DF9F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6544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52502-50AB-734B-9C25-E1306B4DF9F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365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52502-50AB-734B-9C25-E1306B4DF9F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86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EB46-5ABE-FB44-AD9A-FFD3AA75EC10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2F9-BA4D-8642-AF77-268AD824C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03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EB46-5ABE-FB44-AD9A-FFD3AA75EC10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2F9-BA4D-8642-AF77-268AD824C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96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EB46-5ABE-FB44-AD9A-FFD3AA75EC10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2F9-BA4D-8642-AF77-268AD824C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8217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EB46-5ABE-FB44-AD9A-FFD3AA75EC10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2F9-BA4D-8642-AF77-268AD824C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49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EB46-5ABE-FB44-AD9A-FFD3AA75EC10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2F9-BA4D-8642-AF77-268AD824C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50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EB46-5ABE-FB44-AD9A-FFD3AA75EC10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2F9-BA4D-8642-AF77-268AD824C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66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EB46-5ABE-FB44-AD9A-FFD3AA75EC10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2F9-BA4D-8642-AF77-268AD824C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4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EB46-5ABE-FB44-AD9A-FFD3AA75EC10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2F9-BA4D-8642-AF77-268AD824C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470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EB46-5ABE-FB44-AD9A-FFD3AA75EC10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2F9-BA4D-8642-AF77-268AD824C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69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EB46-5ABE-FB44-AD9A-FFD3AA75EC10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2F9-BA4D-8642-AF77-268AD824C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1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EB46-5ABE-FB44-AD9A-FFD3AA75EC10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2F9-BA4D-8642-AF77-268AD824C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3999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AEB46-5ABE-FB44-AD9A-FFD3AA75EC10}" type="datetimeFigureOut">
              <a:rPr lang="nl-NL" smtClean="0"/>
              <a:t>30-03-17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8A2F9-BA4D-8642-AF77-268AD824C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0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g"/><Relationship Id="rId20" Type="http://schemas.openxmlformats.org/officeDocument/2006/relationships/image" Target="../media/image19.png"/><Relationship Id="rId21" Type="http://schemas.openxmlformats.org/officeDocument/2006/relationships/image" Target="../media/image20.tiff"/><Relationship Id="rId22" Type="http://schemas.openxmlformats.org/officeDocument/2006/relationships/image" Target="../media/image21.tiff"/><Relationship Id="rId23" Type="http://schemas.openxmlformats.org/officeDocument/2006/relationships/image" Target="../media/image22.tiff"/><Relationship Id="rId24" Type="http://schemas.openxmlformats.org/officeDocument/2006/relationships/image" Target="../media/image23.tiff"/><Relationship Id="rId25" Type="http://schemas.openxmlformats.org/officeDocument/2006/relationships/image" Target="../media/image24.tiff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tiff"/><Relationship Id="rId15" Type="http://schemas.openxmlformats.org/officeDocument/2006/relationships/image" Target="../media/image14.tiff"/><Relationship Id="rId16" Type="http://schemas.openxmlformats.org/officeDocument/2006/relationships/image" Target="../media/image15.tiff"/><Relationship Id="rId17" Type="http://schemas.openxmlformats.org/officeDocument/2006/relationships/image" Target="../media/image16.tiff"/><Relationship Id="rId18" Type="http://schemas.openxmlformats.org/officeDocument/2006/relationships/image" Target="../media/image17.tiff"/><Relationship Id="rId19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hyperlink" Target="mailto:info@sunzoetermeer.n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38300" y="514350"/>
            <a:ext cx="9029700" cy="2266950"/>
          </a:xfrm>
        </p:spPr>
        <p:txBody>
          <a:bodyPr>
            <a:normAutofit/>
          </a:bodyPr>
          <a:lstStyle/>
          <a:p>
            <a:r>
              <a:rPr lang="nl-NL" b="1" dirty="0" smtClean="0"/>
              <a:t>Armoedebestrijding</a:t>
            </a:r>
            <a:br>
              <a:rPr lang="nl-NL" b="1" dirty="0" smtClean="0"/>
            </a:br>
            <a:r>
              <a:rPr lang="nl-NL" sz="4400" b="1" dirty="0" smtClean="0"/>
              <a:t>Rotary </a:t>
            </a:r>
            <a:r>
              <a:rPr lang="nl-NL" sz="4400" b="1" dirty="0" smtClean="0"/>
              <a:t>Zoetermeer Zegwaart 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 maart 2017</a:t>
            </a:r>
            <a:endParaRPr lang="nl-NL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87" y="3554963"/>
            <a:ext cx="4208535" cy="2220686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046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20875" y="-1338828"/>
            <a:ext cx="981069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Cli</a:t>
            </a: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ë</a:t>
            </a: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ntsituatie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cs typeface="Arial" panose="020B0604020202020204" pitchFamily="34" charset="0"/>
            </a:endParaRPr>
          </a:p>
        </p:txBody>
      </p:sp>
      <p:pic>
        <p:nvPicPr>
          <p:cNvPr id="6" name="Afbeelding 1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5" y="0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1805863" y="1338828"/>
            <a:ext cx="8719068" cy="536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Doordat gokverslaafde broer enkele maanden niet </a:t>
            </a: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heeft bijgedragen 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er </a:t>
            </a: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betalingsachterstand 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 de huur en het eigen risico van de ziektekostenverzekering.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Gemeente heeft tijdelijk de uitkering gestopt omdat hij niet had gemeld dat hij zijn ouders ging opzoeken.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Later teruggedraaid maar gemeente vorderde € 2.450 terug waartegen bezwaar is </a:t>
            </a: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aangetekend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Tegen de verlaagde terugvordering van </a:t>
            </a: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€ 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1.350 is beroep aangetekend bij de rechtbank.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Huisuitzetting staat gepland voor over 10 dagen. De openstaande kosten bedragen </a:t>
            </a: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€ 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3.050 incl. invorderingskosten.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Woningcorporatie gaat akkoord met eenmalige betaling van € 1.500 en een betalingsregeling voor de rest.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 het openstaande bedrag van € 843 voor de ziektekosten binnen 1 week wordt betaald komen er geen bijkomende kosten bij.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 is een aflosplanning voor afbetaling schuld.</a:t>
            </a:r>
            <a:endParaRPr lang="nl-NL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61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9466" y="-2463892"/>
            <a:ext cx="10214656" cy="755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</a:t>
            </a: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Verzoek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	Om huisuitzetting te voorkomen de eenmalige betaling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 </a:t>
            </a: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€</a:t>
            </a: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1.500</a:t>
            </a:r>
            <a:endParaRPr kumimoji="0" lang="nl-NL" altLang="nl-N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en</a:t>
            </a:r>
            <a:endParaRPr kumimoji="0" lang="nl-NL" altLang="nl-N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€</a:t>
            </a: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843 om extra incassokosten bij de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ziektekostenverzekering te voorkomen.</a:t>
            </a:r>
            <a:endParaRPr kumimoji="0" lang="nl-NL" altLang="nl-N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In totaal </a:t>
            </a: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€</a:t>
            </a: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2.343</a:t>
            </a:r>
            <a:endParaRPr kumimoji="0" lang="nl-NL" alt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Afbeelding 3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4" y="1009265"/>
            <a:ext cx="10096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168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84170" y="152911"/>
            <a:ext cx="872101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Afbeelding 1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6" y="543242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2559533" y="1746324"/>
          <a:ext cx="6591300" cy="4276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1300"/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GEGEVENS PERSOON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mevrouw</a:t>
                      </a:r>
                      <a:r>
                        <a:rPr lang="nl-NL" sz="1800" dirty="0" smtClean="0">
                          <a:effectLst/>
                        </a:rPr>
                        <a:t> 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jaar 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Ongehuwd</a:t>
                      </a:r>
                      <a:r>
                        <a:rPr lang="nl-NL" sz="1800" dirty="0">
                          <a:effectLst/>
                        </a:rPr>
                        <a:t> 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257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</a:t>
                      </a:r>
                      <a:r>
                        <a:rPr lang="nl-NL" sz="18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Voortgezet Algemeen Volwassen Onderwijs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Afgelopen jaren geen tot</a:t>
                      </a:r>
                      <a:r>
                        <a:rPr lang="nl-NL" sz="18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weinig contact met ouders</a:t>
                      </a:r>
                      <a:endParaRPr lang="nl-NL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Woont in woonvoorziening</a:t>
                      </a:r>
                      <a:endParaRPr lang="nl-NL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5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Geen beroep</a:t>
                      </a:r>
                      <a:r>
                        <a:rPr lang="nl-NL" sz="18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 </a:t>
                      </a: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netwerk</a:t>
                      </a:r>
                      <a:endParaRPr lang="nl-NL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Ondersteuning gezocht bij professionele organisatie</a:t>
                      </a:r>
                      <a:endParaRPr lang="nl-NL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00350" y="18494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00350" y="2785433"/>
            <a:ext cx="1126462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	</a:t>
            </a:r>
            <a:endParaRPr kumimoji="0" lang="nl-NL" alt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7585981" y="762171"/>
            <a:ext cx="1564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Arial" panose="020B0604020202020204" pitchFamily="34" charset="0"/>
                <a:ea typeface="Calibri" panose="020F0502020204030204" pitchFamily="34" charset="0"/>
              </a:rPr>
              <a:t>Casus </a:t>
            </a:r>
            <a:r>
              <a:rPr lang="nl-NL" sz="28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endParaRPr lang="nl-NL" sz="28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973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20875" y="-1338828"/>
            <a:ext cx="981069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Cli</a:t>
            </a: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ë</a:t>
            </a: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ntsituatie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cs typeface="Arial" panose="020B0604020202020204" pitchFamily="34" charset="0"/>
            </a:endParaRPr>
          </a:p>
        </p:txBody>
      </p:sp>
      <p:pic>
        <p:nvPicPr>
          <p:cNvPr id="6" name="Afbeelding 1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5" y="0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1805863" y="1338828"/>
            <a:ext cx="8719068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Ouders vervullen geen ondersteunende rol.</a:t>
            </a:r>
            <a:endParaRPr lang="nl-NL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Heeft in verschillende woonvoorzieningen verbleven.</a:t>
            </a:r>
            <a:endParaRPr lang="nl-NL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Gaat </a:t>
            </a:r>
            <a:r>
              <a:rPr lang="nl-NL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Vavo</a:t>
            </a: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-opleiding doen waarvoor boeken moeten worden aangeschaft.</a:t>
            </a:r>
            <a:endParaRPr lang="nl-NL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Bijzondere bijstand is niet mogelijk i.v.m. studie.</a:t>
            </a:r>
            <a:endParaRPr lang="nl-NL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Beroep op Stichting Leergeld is ook niet mogelijk omdat ze 18 jaar is.</a:t>
            </a:r>
            <a:endParaRPr lang="nl-NL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398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98166" y="2372434"/>
            <a:ext cx="8113118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</a:t>
            </a:r>
            <a:r>
              <a:rPr kumimoji="0" lang="nl-NL" altLang="nl-NL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Verzoek</a:t>
            </a:r>
            <a:endParaRPr kumimoji="0" lang="nl-NL" altLang="nl-NL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	Mogelijk</a:t>
            </a:r>
            <a:r>
              <a:rPr kumimoji="0" lang="nl-NL" altLang="nl-NL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maken de opleiding te volgen door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betaling van € 250 voor de boeken.</a:t>
            </a:r>
            <a:endParaRPr kumimoji="0" lang="nl-NL" alt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Afbeelding 3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4" y="1009265"/>
            <a:ext cx="10096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138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84170" y="152911"/>
            <a:ext cx="872101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Afbeelding 1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6" y="543242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2800350" y="1848961"/>
          <a:ext cx="6591300" cy="4569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1300"/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GEGEVENS PERSOON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meneer 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 </a:t>
                      </a: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jaar 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Gehuwd 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257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Heeft</a:t>
                      </a:r>
                      <a:r>
                        <a:rPr lang="nl-NL" sz="18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een spierziekte en is erg aan huis gekluisterd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Actief in het vrijwilligerswerk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Begeleid probleemjongeren en organiseert toertochten voor jong en oud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5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Heeft netwerk</a:t>
                      </a:r>
                      <a:endParaRPr lang="nl-NL" sz="11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Wekelijkse ondersteuning door professionele organisatie</a:t>
                      </a:r>
                      <a:endParaRPr lang="nl-NL" sz="11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00350" y="18494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00350" y="2785433"/>
            <a:ext cx="1126462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	</a:t>
            </a:r>
            <a:endParaRPr kumimoji="0" lang="nl-NL" alt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7585981" y="762171"/>
            <a:ext cx="1564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Arial" panose="020B0604020202020204" pitchFamily="34" charset="0"/>
                <a:ea typeface="Calibri" panose="020F0502020204030204" pitchFamily="34" charset="0"/>
              </a:rPr>
              <a:t>Casus </a:t>
            </a:r>
            <a:r>
              <a:rPr lang="nl-NL" sz="28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endParaRPr lang="nl-NL" sz="28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178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20875" y="-1338828"/>
            <a:ext cx="981069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Cli</a:t>
            </a: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ë</a:t>
            </a: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ntsituatie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cs typeface="Arial" panose="020B0604020202020204" pitchFamily="34" charset="0"/>
            </a:endParaRPr>
          </a:p>
        </p:txBody>
      </p:sp>
      <p:pic>
        <p:nvPicPr>
          <p:cNvPr id="6" name="Afbeelding 1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5" y="228600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1379621" y="1338828"/>
            <a:ext cx="9672828" cy="5164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Meneer heeft 18 jaar oude elektrische rolstoel.</a:t>
            </a:r>
            <a:endParaRPr lang="nl-NL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Door vele gebruik hoge reparatiekosten en rolstoel is aan vervanging toe.</a:t>
            </a:r>
            <a:endParaRPr lang="nl-NL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Aan de rolstoel worden door meneer specifieke eisen gesteld voor zijn vrijwilligerswerk, o.a. aan kracht en actieradius.</a:t>
            </a:r>
            <a:endParaRPr lang="nl-NL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rolstoel sluit aan bij de behoeften en is geschikt voor moeilijk begaanbaar gebied zoals bospaden, grasveld en stoepranden.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beoogde rolstoel is een goed alternatief voor ritten tussen 5 en 10 km waar normaliter de regiotaxi voor ingezet dient te </a:t>
            </a:r>
            <a:r>
              <a:rPr lang="nl-N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worden.</a:t>
            </a:r>
            <a:endParaRPr lang="nl-NL" sz="22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Meneer kiest voor de rolstoel i.p.v. een aangepaste auto.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Gemeente wijst aanvraag af omdat zij geen compensatieplicht heeft m.b.t. vrijwilligerswerk en recreatief rijden.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altLang="nl-N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nl-NL" altLang="nl-NL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rolstoel kost € 19.309, </a:t>
            </a:r>
            <a:r>
              <a:rPr lang="nl-NL" altLang="nl-N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incl. BTW.</a:t>
            </a:r>
            <a:endParaRPr lang="nl-NL" altLang="nl-NL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altLang="nl-N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Meneer </a:t>
            </a:r>
            <a:r>
              <a:rPr lang="nl-NL" altLang="nl-NL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draagt zelf € 4.827 </a:t>
            </a:r>
            <a:r>
              <a:rPr lang="nl-NL" altLang="nl-N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bij.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altLang="nl-N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</a:t>
            </a:r>
            <a:r>
              <a:rPr lang="nl-NL" altLang="nl-NL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Fondsen hebben bijdragen toegezegd van in </a:t>
            </a:r>
            <a:r>
              <a:rPr lang="nl-NL" altLang="nl-N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totaal </a:t>
            </a:r>
            <a:r>
              <a:rPr lang="nl-NL" altLang="nl-NL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€ </a:t>
            </a:r>
            <a:r>
              <a:rPr lang="nl-NL" altLang="nl-N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12.500.</a:t>
            </a:r>
            <a:endParaRPr lang="nl-NL" sz="2200" dirty="0" smtClean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683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9466" y="-2394638"/>
            <a:ext cx="9417963" cy="741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Verzoek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Verzocht wordt de aanschaf van de rolstoel </a:t>
            </a:r>
          </a:p>
          <a:p>
            <a:pPr lvl="2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mogelijk te maken door betaling van het resterend </a:t>
            </a:r>
          </a:p>
          <a:p>
            <a:pPr lvl="2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tekort van € 1.982</a:t>
            </a:r>
          </a:p>
          <a:p>
            <a:pPr marL="1371600" lvl="2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nl-NL" altLang="nl-NL" sz="2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3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4" y="1009265"/>
            <a:ext cx="10096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22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84170" y="152911"/>
            <a:ext cx="872101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Afbeelding 1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6" y="543242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2800350" y="1848961"/>
          <a:ext cx="6591300" cy="41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1300"/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GEGEVENS PERSOON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meneer 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jaar 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Ongehuwd 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257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 zijn 18-de 5 jaar in pleeggezinnen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Heeft</a:t>
                      </a:r>
                      <a:r>
                        <a:rPr lang="nl-NL" sz="1800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altijd goed gespaard voor zijn toekomst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52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Bijbaan in een rozenkwekerij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Woont </a:t>
                      </a: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 in begeleid wonen voorziening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Geen beroep</a:t>
                      </a:r>
                      <a:r>
                        <a:rPr lang="nl-NL" sz="18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 </a:t>
                      </a: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netwerk (ouders uit ouderlijke macht gezet)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Ondersteuning </a:t>
                      </a: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door een</a:t>
                      </a:r>
                      <a:r>
                        <a:rPr lang="nl-NL" sz="18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professionele </a:t>
                      </a: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organisatie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00350" y="18494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00350" y="2785433"/>
            <a:ext cx="1126462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	</a:t>
            </a:r>
            <a:endParaRPr kumimoji="0" lang="nl-NL" alt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7585981" y="762171"/>
            <a:ext cx="1564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Arial" panose="020B0604020202020204" pitchFamily="34" charset="0"/>
                <a:ea typeface="Calibri" panose="020F0502020204030204" pitchFamily="34" charset="0"/>
              </a:rPr>
              <a:t>Casus </a:t>
            </a:r>
            <a:r>
              <a:rPr lang="nl-NL" sz="28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4</a:t>
            </a:r>
            <a:endParaRPr lang="nl-NL" sz="28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20875" y="-1338828"/>
            <a:ext cx="981069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</a:t>
            </a:r>
            <a:r>
              <a:rPr lang="nl-NL" altLang="nl-NL" sz="2800" b="1" dirty="0"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</a:t>
            </a: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ë</a:t>
            </a: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ntsituatie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>
              <a:cs typeface="Arial" panose="020B0604020202020204" pitchFamily="34" charset="0"/>
            </a:endParaRPr>
          </a:p>
        </p:txBody>
      </p:sp>
      <p:pic>
        <p:nvPicPr>
          <p:cNvPr id="6" name="Afbeelding 1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20" y="298580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1805863" y="1338828"/>
            <a:ext cx="8719068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Pleegouders hebben getekend voor orthodontieplan.</a:t>
            </a:r>
            <a:endParaRPr lang="nl-NL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Ziektekostenverzekering vergoed de kosten niet.</a:t>
            </a:r>
            <a:endParaRPr lang="nl-NL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Voogdij instelling weigert ook en ook de pleegouders geven niet thuis.</a:t>
            </a:r>
            <a:endParaRPr lang="nl-NL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Hij kan de kosten van de verdere behandeling niet betalen en laat daarom zijn beugel verwijderen maar ook hier zijn kosten aan verbonden.</a:t>
            </a:r>
            <a:endParaRPr lang="nl-NL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Hij moet binnenkort een eigen woning huren en deze inrichten</a:t>
            </a:r>
            <a:endParaRPr lang="nl-NL" sz="20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Hij 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heeft zijn spaargeld gebruikt voor de rekeningen van de </a:t>
            </a: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orthodontist.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068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39" y="1409919"/>
            <a:ext cx="1144676" cy="64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images8YVQHRLJ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40" y="1462560"/>
            <a:ext cx="1123678" cy="513260"/>
          </a:xfrm>
          <a:prstGeom prst="rect">
            <a:avLst/>
          </a:prstGeom>
        </p:spPr>
      </p:pic>
      <p:pic>
        <p:nvPicPr>
          <p:cNvPr id="7" name="Afbeelding 6" descr="Logo Zoeterme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07" y="1471223"/>
            <a:ext cx="1113346" cy="526356"/>
          </a:xfrm>
          <a:prstGeom prst="rect">
            <a:avLst/>
          </a:prstGeom>
        </p:spPr>
      </p:pic>
      <p:pic>
        <p:nvPicPr>
          <p:cNvPr id="8" name="Afbeelding 7" descr="naamloo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40" y="316357"/>
            <a:ext cx="1060808" cy="80744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992" y="3378343"/>
            <a:ext cx="1839589" cy="947053"/>
          </a:xfrm>
          <a:prstGeom prst="rect">
            <a:avLst/>
          </a:prstGeom>
        </p:spPr>
      </p:pic>
      <p:pic>
        <p:nvPicPr>
          <p:cNvPr id="10" name="Afbeelding 9" descr="jip_zoeterm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37" y="232081"/>
            <a:ext cx="961630" cy="831800"/>
          </a:xfrm>
          <a:prstGeom prst="rect">
            <a:avLst/>
          </a:prstGeom>
        </p:spPr>
      </p:pic>
      <p:pic>
        <p:nvPicPr>
          <p:cNvPr id="11" name="Afbeelding 10" descr="palet welzij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07" y="215071"/>
            <a:ext cx="1113347" cy="645736"/>
          </a:xfrm>
          <a:prstGeom prst="rect">
            <a:avLst/>
          </a:prstGeom>
        </p:spPr>
      </p:pic>
      <p:pic>
        <p:nvPicPr>
          <p:cNvPr id="12" name="Afbeelding 11" descr="Kwadraa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93" y="1505530"/>
            <a:ext cx="1191225" cy="549724"/>
          </a:xfrm>
          <a:prstGeom prst="rect">
            <a:avLst/>
          </a:prstGeom>
        </p:spPr>
      </p:pic>
      <p:pic>
        <p:nvPicPr>
          <p:cNvPr id="13" name="Afbeelding 12" descr="ME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88" y="361979"/>
            <a:ext cx="958368" cy="498829"/>
          </a:xfrm>
          <a:prstGeom prst="rect">
            <a:avLst/>
          </a:prstGeom>
        </p:spPr>
      </p:pic>
      <p:pic>
        <p:nvPicPr>
          <p:cNvPr id="14" name="Afbeelding 13" descr="zo samen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191" y="301982"/>
            <a:ext cx="757638" cy="558825"/>
          </a:xfrm>
          <a:prstGeom prst="rect">
            <a:avLst/>
          </a:prstGeom>
        </p:spPr>
      </p:pic>
      <p:pic>
        <p:nvPicPr>
          <p:cNvPr id="15" name="Afbeelding 14" descr="Mi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305" y="1407887"/>
            <a:ext cx="599587" cy="767298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2</a:t>
            </a:fld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1310" y="3374039"/>
            <a:ext cx="1608533" cy="1056514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7223" y="4776591"/>
            <a:ext cx="3340738" cy="949628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21981" y="4907637"/>
            <a:ext cx="1937600" cy="560989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53191" y="4805205"/>
            <a:ext cx="1527430" cy="821975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36429" y="4858724"/>
            <a:ext cx="1396090" cy="623587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36429" y="3473267"/>
            <a:ext cx="749382" cy="671321"/>
          </a:xfrm>
          <a:prstGeom prst="rect">
            <a:avLst/>
          </a:prstGeom>
        </p:spPr>
      </p:pic>
      <p:pic>
        <p:nvPicPr>
          <p:cNvPr id="1026" name="Picture 2" descr="http://www.stichtingmooi.nl/foto/logo/mooi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137" y="3653629"/>
            <a:ext cx="1473581" cy="4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05996" y="4830496"/>
            <a:ext cx="934721" cy="796684"/>
          </a:xfrm>
          <a:prstGeom prst="rect">
            <a:avLst/>
          </a:prstGeom>
        </p:spPr>
      </p:pic>
      <p:pic>
        <p:nvPicPr>
          <p:cNvPr id="37" name="Afbeelding 3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36652" y="3602269"/>
            <a:ext cx="1374849" cy="947532"/>
          </a:xfrm>
          <a:prstGeom prst="rect">
            <a:avLst/>
          </a:prstGeom>
        </p:spPr>
      </p:pic>
      <p:pic>
        <p:nvPicPr>
          <p:cNvPr id="38" name="Afbeelding 3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15042" y="5726219"/>
            <a:ext cx="2564624" cy="779646"/>
          </a:xfrm>
          <a:prstGeom prst="rect">
            <a:avLst/>
          </a:prstGeom>
        </p:spPr>
      </p:pic>
      <p:pic>
        <p:nvPicPr>
          <p:cNvPr id="40" name="Afbeelding 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13005" y="5662271"/>
            <a:ext cx="965886" cy="965886"/>
          </a:xfrm>
          <a:prstGeom prst="rect">
            <a:avLst/>
          </a:prstGeom>
        </p:spPr>
      </p:pic>
      <p:pic>
        <p:nvPicPr>
          <p:cNvPr id="41" name="Afbeelding 4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62467" y="6137912"/>
            <a:ext cx="1574051" cy="139066"/>
          </a:xfrm>
          <a:prstGeom prst="rect">
            <a:avLst/>
          </a:prstGeom>
        </p:spPr>
      </p:pic>
      <p:sp>
        <p:nvSpPr>
          <p:cNvPr id="42" name="Tekstvak 41"/>
          <p:cNvSpPr txBox="1"/>
          <p:nvPr/>
        </p:nvSpPr>
        <p:spPr>
          <a:xfrm>
            <a:off x="850232" y="2457840"/>
            <a:ext cx="107802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0070C0"/>
                </a:solidFill>
              </a:rPr>
              <a:t>B</a:t>
            </a:r>
            <a:r>
              <a:rPr lang="nl-NL" sz="4000" dirty="0" smtClean="0">
                <a:solidFill>
                  <a:srgbClr val="0070C0"/>
                </a:solidFill>
              </a:rPr>
              <a:t>reed </a:t>
            </a:r>
            <a:r>
              <a:rPr lang="nl-NL" sz="4000" b="1" dirty="0" smtClean="0">
                <a:solidFill>
                  <a:srgbClr val="0070C0"/>
                </a:solidFill>
              </a:rPr>
              <a:t>O</a:t>
            </a:r>
            <a:r>
              <a:rPr lang="nl-NL" sz="4000" dirty="0" smtClean="0">
                <a:solidFill>
                  <a:srgbClr val="0070C0"/>
                </a:solidFill>
              </a:rPr>
              <a:t>verleg </a:t>
            </a:r>
            <a:r>
              <a:rPr lang="nl-NL" sz="4000" b="1" dirty="0" smtClean="0">
                <a:solidFill>
                  <a:srgbClr val="0070C0"/>
                </a:solidFill>
              </a:rPr>
              <a:t>A</a:t>
            </a:r>
            <a:r>
              <a:rPr lang="nl-NL" sz="4000" dirty="0" smtClean="0">
                <a:solidFill>
                  <a:srgbClr val="0070C0"/>
                </a:solidFill>
              </a:rPr>
              <a:t>rmoedebestrijding </a:t>
            </a:r>
            <a:r>
              <a:rPr lang="nl-NL" sz="4000" b="1" dirty="0" smtClean="0">
                <a:solidFill>
                  <a:srgbClr val="0070C0"/>
                </a:solidFill>
              </a:rPr>
              <a:t>Z</a:t>
            </a:r>
            <a:r>
              <a:rPr lang="nl-NL" sz="4000" dirty="0" smtClean="0">
                <a:solidFill>
                  <a:srgbClr val="0070C0"/>
                </a:solidFill>
              </a:rPr>
              <a:t>oetermeer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96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9466" y="-1386674"/>
            <a:ext cx="9853403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</a:t>
            </a: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Verzoek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	Vergoeding orthodontie kosten</a:t>
            </a:r>
            <a:r>
              <a:rPr kumimoji="0" lang="nl-NL" altLang="nl-NL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van € 918,48</a:t>
            </a:r>
            <a:endParaRPr kumimoji="0" lang="nl-NL" alt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Afbeelding 3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01" y="1009265"/>
            <a:ext cx="10096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73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9466" y="477219"/>
            <a:ext cx="11128485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</a:t>
            </a:r>
            <a:endParaRPr kumimoji="0" lang="nl-NL" alt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Afbeelding 3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4" y="1009265"/>
            <a:ext cx="10096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3964647" y="3244334"/>
            <a:ext cx="6109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Bedankt voor 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jullie 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aandacht </a:t>
            </a:r>
            <a:endParaRPr lang="nl-NL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meedenken.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4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445398" y="422973"/>
            <a:ext cx="77199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8"/>
            <a:r>
              <a:rPr kumimoji="0" lang="nl-NL" alt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SunZ in het kort</a:t>
            </a:r>
          </a:p>
        </p:txBody>
      </p:sp>
      <p:pic>
        <p:nvPicPr>
          <p:cNvPr id="6" name="Afbeelding 1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5" y="75678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1235243" y="1338828"/>
            <a:ext cx="996214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Stichting Urgente Noden Zoetermeer – SunZ – opgericht mei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Operationeel sinds september </a:t>
            </a:r>
            <a:r>
              <a:rPr lang="nl-NL" sz="2000" dirty="0" smtClean="0"/>
              <a:t>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/>
              <a:t>Bestuur bestaat uit 5 personen, 2 onafhankelijken en 3 uit maatschappelijke organisaties</a:t>
            </a: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Doel: </a:t>
            </a:r>
          </a:p>
          <a:p>
            <a:pPr algn="ctr"/>
            <a:r>
              <a:rPr lang="nl-NL" sz="2000" dirty="0"/>
              <a:t>	</a:t>
            </a:r>
            <a:r>
              <a:rPr lang="nl-NL" sz="2000" b="1" i="1" dirty="0"/>
              <a:t>het voorzien in materiele </a:t>
            </a:r>
            <a:r>
              <a:rPr lang="nl-NL" sz="2000" b="1" i="1" dirty="0" smtClean="0"/>
              <a:t>urgente noden </a:t>
            </a:r>
            <a:r>
              <a:rPr lang="nl-NL" sz="2000" b="1" i="1" dirty="0"/>
              <a:t>van personen verblijvend </a:t>
            </a:r>
          </a:p>
          <a:p>
            <a:pPr algn="ctr"/>
            <a:r>
              <a:rPr lang="nl-NL" sz="2000" b="1" i="1" dirty="0"/>
              <a:t>	in de gemeente Zoetermeer, met name daar waar niet of niet </a:t>
            </a:r>
            <a:r>
              <a:rPr lang="nl-NL" sz="2000" b="1" i="1" dirty="0" smtClean="0"/>
              <a:t>tijdig </a:t>
            </a:r>
            <a:r>
              <a:rPr lang="nl-NL" sz="2000" b="1" i="1" dirty="0"/>
              <a:t>wordt voorzien door wettelijke regelingen</a:t>
            </a:r>
            <a:r>
              <a:rPr lang="nl-NL" sz="2000" i="1" dirty="0" smtClean="0"/>
              <a:t>.</a:t>
            </a:r>
            <a:endParaRPr lang="nl-NL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Taken: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nl-NL" sz="2000" dirty="0" smtClean="0"/>
              <a:t>Verstrekken van giften vanuit het Noodfonds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nl-NL" sz="2000" dirty="0" smtClean="0"/>
              <a:t>Verstrekken van leningen vanuit het Sociaal Leenfonds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nl-NL" sz="2000" dirty="0" smtClean="0"/>
              <a:t>Verstrekken van Supermarktbonnen</a:t>
            </a:r>
            <a:r>
              <a:rPr lang="nl-NL" sz="2000" i="1" dirty="0" smtClean="0"/>
              <a:t> </a:t>
            </a:r>
            <a:r>
              <a:rPr lang="nl-NL" sz="2000" dirty="0" smtClean="0"/>
              <a:t>in noodsituaties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Contact</a:t>
            </a:r>
            <a:r>
              <a:rPr lang="nl-NL" sz="2000" dirty="0"/>
              <a:t>:</a:t>
            </a:r>
          </a:p>
          <a:p>
            <a:pPr lvl="2"/>
            <a:endParaRPr lang="nl-NL" sz="2000" dirty="0" smtClean="0"/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nl-NL" sz="2000" dirty="0" smtClean="0"/>
          </a:p>
        </p:txBody>
      </p:sp>
      <p:sp>
        <p:nvSpPr>
          <p:cNvPr id="7" name="Tekstvak 6"/>
          <p:cNvSpPr txBox="1"/>
          <p:nvPr/>
        </p:nvSpPr>
        <p:spPr>
          <a:xfrm>
            <a:off x="4280080" y="5047861"/>
            <a:ext cx="5423758" cy="1794103"/>
          </a:xfrm>
          <a:prstGeom prst="rect">
            <a:avLst/>
          </a:prstGeom>
          <a:noFill/>
        </p:spPr>
        <p:txBody>
          <a:bodyPr wrap="square" lIns="89177" tIns="44588" rIns="89177" bIns="44588" rtlCol="0">
            <a:spAutoFit/>
          </a:bodyPr>
          <a:lstStyle/>
          <a:p>
            <a:r>
              <a:rPr lang="nl-NL" sz="1384" dirty="0">
                <a:solidFill>
                  <a:schemeClr val="accent1">
                    <a:lumMod val="50000"/>
                  </a:schemeClr>
                </a:solidFill>
              </a:rPr>
              <a:t>Stichting Urgente Noden Zoetermeer</a:t>
            </a:r>
          </a:p>
          <a:p>
            <a:r>
              <a:rPr lang="nl-NL" sz="1384" dirty="0" err="1">
                <a:solidFill>
                  <a:schemeClr val="accent1">
                    <a:lumMod val="50000"/>
                  </a:schemeClr>
                </a:solidFill>
              </a:rPr>
              <a:t>Croesinkplein</a:t>
            </a:r>
            <a:r>
              <a:rPr lang="nl-NL" sz="1384" dirty="0">
                <a:solidFill>
                  <a:schemeClr val="accent1">
                    <a:lumMod val="50000"/>
                  </a:schemeClr>
                </a:solidFill>
              </a:rPr>
              <a:t> 24-26</a:t>
            </a:r>
          </a:p>
          <a:p>
            <a:r>
              <a:rPr lang="nl-NL" sz="1384" dirty="0">
                <a:solidFill>
                  <a:schemeClr val="accent1">
                    <a:lumMod val="50000"/>
                  </a:schemeClr>
                </a:solidFill>
              </a:rPr>
              <a:t>2722EA </a:t>
            </a:r>
            <a:r>
              <a:rPr lang="nl-NL" sz="1384" dirty="0" smtClean="0">
                <a:solidFill>
                  <a:schemeClr val="accent1">
                    <a:lumMod val="50000"/>
                  </a:schemeClr>
                </a:solidFill>
              </a:rPr>
              <a:t>Zoetermeer</a:t>
            </a:r>
            <a:endParaRPr lang="nl-NL" sz="1384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sz="1384" dirty="0">
                <a:solidFill>
                  <a:schemeClr val="accent1">
                    <a:lumMod val="50000"/>
                  </a:schemeClr>
                </a:solidFill>
              </a:rPr>
              <a:t>Bureau: </a:t>
            </a:r>
            <a:r>
              <a:rPr lang="nl-NL" sz="1384" dirty="0" smtClean="0">
                <a:solidFill>
                  <a:schemeClr val="accent1">
                    <a:lumMod val="50000"/>
                  </a:schemeClr>
                </a:solidFill>
              </a:rPr>
              <a:t>De heer </a:t>
            </a:r>
            <a:r>
              <a:rPr lang="nl-NL" sz="1384" dirty="0" err="1" smtClean="0">
                <a:solidFill>
                  <a:schemeClr val="accent1">
                    <a:lumMod val="50000"/>
                  </a:schemeClr>
                </a:solidFill>
              </a:rPr>
              <a:t>Reza</a:t>
            </a:r>
            <a:r>
              <a:rPr lang="nl-NL" sz="1384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NL" sz="1384" dirty="0" err="1" smtClean="0">
                <a:solidFill>
                  <a:schemeClr val="accent1">
                    <a:lumMod val="50000"/>
                  </a:schemeClr>
                </a:solidFill>
              </a:rPr>
              <a:t>Zoogh</a:t>
            </a:r>
            <a:endParaRPr lang="nl-NL" sz="1384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sz="1384" dirty="0">
                <a:solidFill>
                  <a:schemeClr val="accent1">
                    <a:lumMod val="50000"/>
                  </a:schemeClr>
                </a:solidFill>
              </a:rPr>
              <a:t>Bereikbaar elke middag van 13.00 tot 17.00 </a:t>
            </a:r>
          </a:p>
          <a:p>
            <a:r>
              <a:rPr lang="nl-NL" sz="1384" dirty="0">
                <a:solidFill>
                  <a:schemeClr val="accent1">
                    <a:lumMod val="50000"/>
                  </a:schemeClr>
                </a:solidFill>
              </a:rPr>
              <a:t>Behalve </a:t>
            </a:r>
            <a:r>
              <a:rPr lang="nl-NL" sz="1384" dirty="0" smtClean="0">
                <a:solidFill>
                  <a:schemeClr val="accent1">
                    <a:lumMod val="50000"/>
                  </a:schemeClr>
                </a:solidFill>
              </a:rPr>
              <a:t>vrijdagmiddag </a:t>
            </a:r>
            <a:r>
              <a:rPr lang="nl-NL" sz="1384" dirty="0">
                <a:solidFill>
                  <a:schemeClr val="accent1">
                    <a:lumMod val="50000"/>
                  </a:schemeClr>
                </a:solidFill>
              </a:rPr>
              <a:t>: 079-7502244 / 06-22350303 </a:t>
            </a:r>
          </a:p>
          <a:p>
            <a:r>
              <a:rPr lang="nl-NL" sz="1384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info@sunzoetermeer.nl</a:t>
            </a:r>
            <a:endParaRPr lang="nl-NL" sz="1384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sz="1384" dirty="0" smtClean="0">
                <a:solidFill>
                  <a:schemeClr val="accent1">
                    <a:lumMod val="50000"/>
                  </a:schemeClr>
                </a:solidFill>
              </a:rPr>
              <a:t>www.sunzoetermeer.nl</a:t>
            </a:r>
            <a:endParaRPr lang="nl-NL" sz="1384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131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63" y="533911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3048000" y="1997839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dirty="0"/>
              <a:t>Criteria voor het verstrekken van </a:t>
            </a:r>
            <a:r>
              <a:rPr lang="nl-NL" dirty="0" smtClean="0"/>
              <a:t>gift uit het noodfonds:</a:t>
            </a:r>
            <a:endParaRPr lang="nl-NL" dirty="0"/>
          </a:p>
          <a:p>
            <a:r>
              <a:rPr lang="nl-NL" dirty="0"/>
              <a:t>	</a:t>
            </a:r>
            <a:r>
              <a:rPr lang="nl-NL" dirty="0" smtClean="0"/>
              <a:t>	</a:t>
            </a:r>
            <a:r>
              <a:rPr lang="nl-NL" b="1" i="1" dirty="0" smtClean="0"/>
              <a:t>urgentie </a:t>
            </a:r>
            <a:r>
              <a:rPr lang="nl-NL" b="1" i="1" dirty="0"/>
              <a:t>en </a:t>
            </a:r>
            <a:r>
              <a:rPr lang="nl-NL" b="1" i="1" dirty="0" smtClean="0"/>
              <a:t>perspectief</a:t>
            </a:r>
          </a:p>
          <a:p>
            <a:pPr algn="ctr"/>
            <a:endParaRPr lang="nl-NL" b="1" i="1" dirty="0"/>
          </a:p>
          <a:p>
            <a:pPr marL="285750" indent="-285750" algn="ctr">
              <a:buFont typeface="Arial" charset="0"/>
              <a:buChar char="•"/>
            </a:pPr>
            <a:r>
              <a:rPr lang="nl-NL" dirty="0" smtClean="0"/>
              <a:t>Er zijn geen voorliggende voorzieningen beschikbaar</a:t>
            </a:r>
          </a:p>
          <a:p>
            <a:pPr algn="ctr"/>
            <a:endParaRPr lang="nl-NL" b="1" i="1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dirty="0" smtClean="0"/>
              <a:t>Eenmalige </a:t>
            </a:r>
            <a:r>
              <a:rPr lang="nl-NL" dirty="0"/>
              <a:t>bijdrage van maximaal € 1.500 per aanvragend </a:t>
            </a:r>
            <a:r>
              <a:rPr lang="nl-NL" dirty="0" smtClean="0"/>
              <a:t>gezin/persoon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Giftenbudget </a:t>
            </a:r>
            <a:r>
              <a:rPr lang="nl-NL" dirty="0"/>
              <a:t>is afhankelijk van de bedragen die de verschillende vermogensfondsen toekennen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Verstrekte </a:t>
            </a:r>
            <a:r>
              <a:rPr lang="nl-NL" dirty="0"/>
              <a:t>giften:	</a:t>
            </a:r>
          </a:p>
          <a:p>
            <a:r>
              <a:rPr lang="nl-NL" dirty="0"/>
              <a:t>		2014 – aantal 15 – totaal €  8.643,43</a:t>
            </a:r>
          </a:p>
          <a:p>
            <a:r>
              <a:rPr lang="nl-NL" dirty="0"/>
              <a:t>		2015 – aantal 59 – totaal € 48.115,12</a:t>
            </a:r>
          </a:p>
          <a:p>
            <a:r>
              <a:rPr lang="nl-NL" dirty="0"/>
              <a:t>           </a:t>
            </a:r>
            <a:r>
              <a:rPr lang="nl-NL" dirty="0" smtClean="0"/>
              <a:t>      </a:t>
            </a:r>
            <a:r>
              <a:rPr lang="nl-NL" dirty="0"/>
              <a:t>	</a:t>
            </a:r>
            <a:r>
              <a:rPr lang="nl-NL" dirty="0" smtClean="0"/>
              <a:t>	2016 </a:t>
            </a:r>
            <a:r>
              <a:rPr lang="nl-NL" dirty="0"/>
              <a:t>– aantal </a:t>
            </a:r>
            <a:r>
              <a:rPr lang="nl-NL" dirty="0" smtClean="0"/>
              <a:t>75 </a:t>
            </a:r>
            <a:r>
              <a:rPr lang="nl-NL" dirty="0"/>
              <a:t>– totaal € </a:t>
            </a:r>
            <a:r>
              <a:rPr lang="nl-NL" dirty="0" smtClean="0"/>
              <a:t>60.500,00</a:t>
            </a:r>
          </a:p>
          <a:p>
            <a:endParaRPr lang="nl-NL" dirty="0"/>
          </a:p>
          <a:p>
            <a:r>
              <a:rPr lang="nl-NL" dirty="0"/>
              <a:t>	</a:t>
            </a:r>
          </a:p>
        </p:txBody>
      </p:sp>
      <p:sp>
        <p:nvSpPr>
          <p:cNvPr id="5" name="Rechthoek 4"/>
          <p:cNvSpPr/>
          <p:nvPr/>
        </p:nvSpPr>
        <p:spPr>
          <a:xfrm>
            <a:off x="7585981" y="762171"/>
            <a:ext cx="2082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Noodfonds</a:t>
            </a:r>
            <a:endParaRPr lang="nl-NL" sz="2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9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63" y="533911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1010652" y="1871487"/>
            <a:ext cx="108444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/>
              <a:t>Initiatief van diverse maatschappelijke organisaties en de gemeenteraad van Zoetermeer.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/>
              <a:t>Het fonds heeft een omvang van € 40.000. Ingebracht door de gemeente Zoetermeer.</a:t>
            </a:r>
            <a:endParaRPr lang="nl-NL" sz="20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2000" b="1" dirty="0" smtClean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b="1" dirty="0" smtClean="0"/>
              <a:t>Het doel is mensen met een kleine lening te helpen om: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000" b="1" dirty="0" smtClean="0"/>
              <a:t>Problematische schulden te voorkomen.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000" b="1" dirty="0" smtClean="0"/>
              <a:t>Uit de SHV en/of WSNP te houden.</a:t>
            </a:r>
            <a:endParaRPr lang="nl-NL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/>
              <a:t>Maximale lening voor: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000" dirty="0" smtClean="0"/>
              <a:t>Alleenstaanden € </a:t>
            </a:r>
            <a:r>
              <a:rPr lang="nl-NL" sz="2000" dirty="0"/>
              <a:t>1.750   G</a:t>
            </a:r>
            <a:r>
              <a:rPr lang="nl-NL" sz="2000" dirty="0" smtClean="0"/>
              <a:t>ezinnen </a:t>
            </a:r>
            <a:r>
              <a:rPr lang="nl-NL" sz="2000" dirty="0"/>
              <a:t>€ 2.500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nl-NL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/>
              <a:t>De looptijd van een lening is maximaal 36 maanden. Afhankelijk van aflossingscapaciteit.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/>
              <a:t>Rente bedraagt 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/>
              <a:t>Beheer door SunZ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/>
              <a:t>Toetsing door commissie. (Humanitas en SchuldHulpMaatje)</a:t>
            </a:r>
          </a:p>
        </p:txBody>
      </p:sp>
      <p:sp>
        <p:nvSpPr>
          <p:cNvPr id="5" name="Rechthoek 4"/>
          <p:cNvSpPr/>
          <p:nvPr/>
        </p:nvSpPr>
        <p:spPr>
          <a:xfrm>
            <a:off x="7585981" y="762171"/>
            <a:ext cx="3361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Sociaal Leenfonds</a:t>
            </a:r>
            <a:endParaRPr lang="nl-NL" sz="2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5</a:t>
            </a:fld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751" y="238231"/>
            <a:ext cx="2832424" cy="133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8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72216" y="615821"/>
            <a:ext cx="6889424" cy="585760"/>
          </a:xfrm>
        </p:spPr>
        <p:txBody>
          <a:bodyPr>
            <a:noAutofit/>
          </a:bodyPr>
          <a:lstStyle/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Voorbeelden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420300" y="1858627"/>
            <a:ext cx="9034166" cy="4700794"/>
          </a:xfrm>
        </p:spPr>
        <p:txBody>
          <a:bodyPr>
            <a:noAutofit/>
          </a:bodyPr>
          <a:lstStyle/>
          <a:p>
            <a:pPr marL="334419" indent="-334419" algn="l">
              <a:buAutoNum type="arabicPeriod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Hulpvrager heeft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een schuld van een paar duizend euro bij VISA, daarvoor geldt een rente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14% op jaarbasis. Bij 2000 euro betaal je 280 euro rente. Door veranderde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leefomstandigheden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net de druppel. Een lening uit het sociaal leenfonds kan soelaas bieden. </a:t>
            </a:r>
          </a:p>
          <a:p>
            <a:pPr marL="334419" indent="-334419" algn="l">
              <a:buAutoNum type="arabicPeriod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Hulpvrager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heeft een deurwaardersschuld van ca. €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1.250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i.v.m. niet betaalde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ziektekostenverzekeringspremie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en eigen bijdragen van AZIVO. Daardoor is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hij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nu verzekerd via het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Zorginstituut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Nederland, waarvoor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hij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maandelijks een hoge premie (€ 162)  en ook nog ca.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€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25 eigen risico voor noodzakelijke medicijnen betaalt. Wanneer via een lening uit het 	Sociaal leenfonds deze ziektekostenschuld kan worden afgelost, kan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hij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via de gemeente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Zoetermeer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in aanmerking komen voor een veel goedkopere verzekering, waarbij ook nog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eens zijn 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eigen risico verzekerd is. Dat scheelt al gauw ca. € 60 per 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maand</a:t>
            </a:r>
          </a:p>
          <a:p>
            <a:pPr marL="334419" indent="-334419" algn="l">
              <a:buAutoNum type="arabicPeriod"/>
            </a:pP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Hulpvrager heeft openstaande rekeningen bij de energie leverancier. Was werkloos maar heeft weer een (goede) baan. Geen spaargeld meer maar nu wel aflossingscapaciteit. Lening verstrekt van € 450,00.                                                  Is overigens na een paar maanden in een keer afgelost.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168" y="0"/>
            <a:ext cx="3090180" cy="1902123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6</a:t>
            </a:fld>
            <a:endParaRPr lang="nl-NL" dirty="0"/>
          </a:p>
        </p:txBody>
      </p:sp>
      <p:pic>
        <p:nvPicPr>
          <p:cNvPr id="6" name="Afbeelding 1" descr="cid:image003.jpg@01D16A62.47F6A2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06" y="569539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5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63" y="533911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2518611" y="1468449"/>
            <a:ext cx="826168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/>
              <a:t>Vervolg op Rotary kerstpakketten actie met supermarktbonnen van de gemeente.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/>
              <a:t>Bestemd voor mensen die geen geld meer hebben voor eten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/>
              <a:t>Veelal nodig als overbrugging tot een genormaliseerde situatie bereikt is.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/>
              <a:t>Bon kan worden ingewisseld bij de supermarktketen die de bon heeft uitgegeven. (Jumbo)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/>
              <a:t>Anonimiteit bij inwisseling van de bon in de winkel.</a:t>
            </a:r>
            <a:endParaRPr lang="nl-NL" sz="20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/>
              <a:t>Bon heeft een waarde van € 50.</a:t>
            </a: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/>
              <a:t>Is niet bestemd voor alcoholische dranken en tabakswaren.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7585981" y="762171"/>
            <a:ext cx="348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Supermarktbonnen</a:t>
            </a:r>
            <a:endParaRPr lang="nl-NL" sz="2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909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72216" y="615821"/>
            <a:ext cx="6889424" cy="585760"/>
          </a:xfrm>
        </p:spPr>
        <p:txBody>
          <a:bodyPr>
            <a:noAutofit/>
          </a:bodyPr>
          <a:lstStyle/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Voorbeelden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1858627"/>
            <a:ext cx="11261558" cy="4700794"/>
          </a:xfrm>
        </p:spPr>
        <p:txBody>
          <a:bodyPr>
            <a:noAutofit/>
          </a:bodyPr>
          <a:lstStyle/>
          <a:p>
            <a:pPr marL="334419" indent="-334419" algn="l">
              <a:buAutoNum type="arabicPeriod"/>
            </a:pPr>
            <a:r>
              <a:rPr lang="nl-NL" sz="2000" dirty="0" smtClean="0">
                <a:latin typeface="Arial" charset="0"/>
                <a:ea typeface="Arial" charset="0"/>
                <a:cs typeface="Arial" charset="0"/>
              </a:rPr>
              <a:t>Hulpvrager/cliënt, een mevrouw met 4 kinderen, heeft vanwege bewind voering (SHV) een </a:t>
            </a:r>
            <a:r>
              <a:rPr lang="nl-NL" sz="2000" dirty="0">
                <a:latin typeface="Arial" charset="0"/>
                <a:ea typeface="Arial" charset="0"/>
                <a:cs typeface="Arial" charset="0"/>
              </a:rPr>
              <a:t>nieuwe  bankrekening, het kan 8 weken duren voordat dit gewijzigd is bij de belastingdienst. Dit houdt in dat mevr. in februari en maart geen toeslagen van de belastingdienst ontvangt.</a:t>
            </a:r>
            <a:r>
              <a:rPr lang="nl-NL" sz="2000" dirty="0" smtClean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nl-NL" sz="2000" dirty="0">
                <a:latin typeface="Arial" charset="0"/>
                <a:ea typeface="Arial" charset="0"/>
                <a:cs typeface="Arial" charset="0"/>
              </a:rPr>
              <a:t>Vanuit de uitkering worden de vaste lasten betaald en een gedeelte gereserveerd voor de schuldeisers. </a:t>
            </a:r>
            <a:br>
              <a:rPr lang="nl-NL" sz="2000" dirty="0">
                <a:latin typeface="Arial" charset="0"/>
                <a:ea typeface="Arial" charset="0"/>
                <a:cs typeface="Arial" charset="0"/>
              </a:rPr>
            </a:br>
            <a:endParaRPr lang="nl-NL" sz="2000" dirty="0" smtClean="0">
              <a:effectLst/>
              <a:latin typeface="Arial" charset="0"/>
              <a:ea typeface="Arial" charset="0"/>
              <a:cs typeface="Arial" charset="0"/>
            </a:endParaRPr>
          </a:p>
          <a:p>
            <a:pPr marL="334419" indent="-334419" algn="l">
              <a:buAutoNum type="arabicPeriod"/>
            </a:pP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Hulpvrager/cliënt </a:t>
            </a:r>
            <a:r>
              <a:rPr lang="nl-NL" sz="2000" dirty="0" smtClean="0">
                <a:latin typeface="Arial" charset="0"/>
                <a:ea typeface="Arial" charset="0"/>
                <a:cs typeface="Arial" charset="0"/>
              </a:rPr>
              <a:t>heeft een uitkering aangevraagd. De uitkering echter </a:t>
            </a:r>
            <a:r>
              <a:rPr lang="nl-NL" sz="2000" dirty="0">
                <a:latin typeface="Arial" charset="0"/>
                <a:ea typeface="Arial" charset="0"/>
                <a:cs typeface="Arial" charset="0"/>
              </a:rPr>
              <a:t>is </a:t>
            </a:r>
            <a:r>
              <a:rPr lang="nl-NL" sz="2000" dirty="0" smtClean="0">
                <a:latin typeface="Arial" charset="0"/>
                <a:ea typeface="Arial" charset="0"/>
                <a:cs typeface="Arial" charset="0"/>
              </a:rPr>
              <a:t>echter helaas </a:t>
            </a:r>
            <a:r>
              <a:rPr lang="nl-NL" sz="2000" dirty="0">
                <a:latin typeface="Arial" charset="0"/>
                <a:ea typeface="Arial" charset="0"/>
                <a:cs typeface="Arial" charset="0"/>
              </a:rPr>
              <a:t>nog niet toegekend. Er is </a:t>
            </a:r>
            <a:r>
              <a:rPr lang="nl-NL" sz="2000" dirty="0" smtClean="0">
                <a:latin typeface="Arial" charset="0"/>
                <a:ea typeface="Arial" charset="0"/>
                <a:cs typeface="Arial" charset="0"/>
              </a:rPr>
              <a:t>geen/amper </a:t>
            </a:r>
            <a:r>
              <a:rPr lang="nl-NL" sz="2000" dirty="0">
                <a:latin typeface="Arial" charset="0"/>
                <a:ea typeface="Arial" charset="0"/>
                <a:cs typeface="Arial" charset="0"/>
              </a:rPr>
              <a:t>medewerking vanuit de klantmanager. Wanneer de aanvraag compleet lijkt te zijn, dan moet er weer iets anders aangeleverd worden. </a:t>
            </a:r>
            <a:r>
              <a:rPr lang="nl-NL" sz="2000" dirty="0" smtClean="0">
                <a:latin typeface="Arial" charset="0"/>
                <a:ea typeface="Arial" charset="0"/>
                <a:cs typeface="Arial" charset="0"/>
              </a:rPr>
              <a:t>Zo </a:t>
            </a:r>
            <a:r>
              <a:rPr lang="nl-NL" sz="2000" dirty="0">
                <a:latin typeface="Arial" charset="0"/>
                <a:ea typeface="Arial" charset="0"/>
                <a:cs typeface="Arial" charset="0"/>
              </a:rPr>
              <a:t>verloopt het sinds 8 november 2016. De klantmanager heeft aangegeven dat zij na 8 februari zal beoordelen of ze in aanmerking komen voor een voorschot.</a:t>
            </a:r>
            <a:r>
              <a:rPr lang="nl-NL" sz="2000" dirty="0" smtClean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nl-NL" sz="2000" dirty="0">
                <a:latin typeface="Arial" charset="0"/>
                <a:ea typeface="Arial" charset="0"/>
                <a:cs typeface="Arial" charset="0"/>
              </a:rPr>
              <a:t>Achterstanden in de betalingen lopen hoog op en het gezin heeft vandaag aangegeven dat </a:t>
            </a:r>
            <a:r>
              <a:rPr lang="nl-NL" sz="2000" dirty="0" smtClean="0">
                <a:latin typeface="Arial" charset="0"/>
                <a:ea typeface="Arial" charset="0"/>
                <a:cs typeface="Arial" charset="0"/>
              </a:rPr>
              <a:t>alle </a:t>
            </a:r>
            <a:r>
              <a:rPr lang="nl-NL" sz="2000" dirty="0">
                <a:latin typeface="Arial" charset="0"/>
                <a:ea typeface="Arial" charset="0"/>
                <a:cs typeface="Arial" charset="0"/>
              </a:rPr>
              <a:t>reserves op zijn. In de koelkast staat een half pak </a:t>
            </a:r>
            <a:r>
              <a:rPr lang="nl-NL" sz="2000" dirty="0" smtClean="0">
                <a:latin typeface="Arial" charset="0"/>
                <a:ea typeface="Arial" charset="0"/>
                <a:cs typeface="Arial" charset="0"/>
              </a:rPr>
              <a:t>yogi-drink</a:t>
            </a:r>
            <a:r>
              <a:rPr lang="nl-NL" sz="2000" dirty="0">
                <a:latin typeface="Arial" charset="0"/>
                <a:ea typeface="Arial" charset="0"/>
                <a:cs typeface="Arial" charset="0"/>
              </a:rPr>
              <a:t>. Voedsel en luiers voor de kindertjes zijn op. </a:t>
            </a:r>
            <a:r>
              <a:rPr lang="nl-NL" sz="2000" dirty="0" smtClean="0">
                <a:effectLst/>
                <a:latin typeface="Arial" charset="0"/>
                <a:ea typeface="Arial" charset="0"/>
                <a:cs typeface="Arial" charset="0"/>
              </a:rPr>
              <a:t>De zorgen zijn hoog opgelopen en er heerst wanhoop. (Aanvraag van eind januari)</a:t>
            </a:r>
          </a:p>
          <a:p>
            <a:pPr marL="334419" indent="-334419" algn="l">
              <a:buAutoNum type="arabicPeriod"/>
            </a:pPr>
            <a:r>
              <a:rPr lang="nl-NL" sz="2000" dirty="0" smtClean="0">
                <a:latin typeface="Arial" charset="0"/>
                <a:ea typeface="Arial" charset="0"/>
                <a:cs typeface="Arial" charset="0"/>
              </a:rPr>
              <a:t>Hulpvrager /cliënt had eigen bedrijf. Door ziekte (ziekenhuisopname) klanten kwijtgeraakt. Uitkering aangevraagd maar die laat op zich wachten. Spaargeld is op. Geen eten meer. </a:t>
            </a:r>
            <a:endParaRPr lang="nl-NL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168" y="0"/>
            <a:ext cx="3090180" cy="1902123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8</a:t>
            </a:fld>
            <a:endParaRPr lang="nl-NL" dirty="0"/>
          </a:p>
        </p:txBody>
      </p:sp>
      <p:pic>
        <p:nvPicPr>
          <p:cNvPr id="6" name="Afbeelding 1" descr="cid:image003.jpg@01D16A62.47F6A2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06" y="569539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36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84170" y="152911"/>
            <a:ext cx="872101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Afbeelding 1" descr="cid:image003.jpg@01D16A62.47F6A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6" y="543242"/>
            <a:ext cx="1184988" cy="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2800350" y="1848961"/>
          <a:ext cx="6591300" cy="417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1300"/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GEGEVENS PERSOON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meneer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19 jaar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Ongehuwd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257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Vluchteling (niet werkzaam en heeft uitkering)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Woonde samen met broer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Jaren van onzekerheid over lot ouders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552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Recent ouders getraceerd in Iran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Woont in woning woningcorporatie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Beperkt netwerk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Ondersteuning gezocht bij professionele organisatie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00350" y="18494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00350" y="2785433"/>
            <a:ext cx="1126462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	</a:t>
            </a:r>
            <a:endParaRPr kumimoji="0" lang="nl-NL" alt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7585981" y="762171"/>
            <a:ext cx="1564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Arial" panose="020B0604020202020204" pitchFamily="34" charset="0"/>
                <a:ea typeface="Calibri" panose="020F0502020204030204" pitchFamily="34" charset="0"/>
              </a:rPr>
              <a:t>Casus 1</a:t>
            </a:r>
            <a:endParaRPr lang="nl-NL" sz="28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B3F4-8055-49EC-8246-ED8EE8A349D7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6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978</Words>
  <Application>Microsoft Macintosh PowerPoint</Application>
  <PresentationFormat>Breedbeeld</PresentationFormat>
  <Paragraphs>272</Paragraphs>
  <Slides>21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Symbol</vt:lpstr>
      <vt:lpstr>Times New Roman</vt:lpstr>
      <vt:lpstr>Wingdings</vt:lpstr>
      <vt:lpstr>Office-thema</vt:lpstr>
      <vt:lpstr>Armoedebestrijding Rotary Zoetermeer Zegwaart  29 maart 2017</vt:lpstr>
      <vt:lpstr>PowerPoint-presentatie</vt:lpstr>
      <vt:lpstr>PowerPoint-presentatie</vt:lpstr>
      <vt:lpstr>PowerPoint-presentatie</vt:lpstr>
      <vt:lpstr>PowerPoint-presentatie</vt:lpstr>
      <vt:lpstr>Voorbeelden</vt:lpstr>
      <vt:lpstr>PowerPoint-presentatie</vt:lpstr>
      <vt:lpstr>Voorbeelden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Armoedebestrijding Rotary Zegwaart Zoetermeer 29 maart 2017</dc:title>
  <dc:creator>Ton Glissenaar</dc:creator>
  <cp:lastModifiedBy>Ton Glissenaar</cp:lastModifiedBy>
  <cp:revision>23</cp:revision>
  <dcterms:created xsi:type="dcterms:W3CDTF">2017-03-27T11:44:57Z</dcterms:created>
  <dcterms:modified xsi:type="dcterms:W3CDTF">2017-03-30T12:23:28Z</dcterms:modified>
</cp:coreProperties>
</file>