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257" r:id="rId3"/>
    <p:sldId id="258" r:id="rId4"/>
    <p:sldId id="259" r:id="rId5"/>
    <p:sldId id="270" r:id="rId6"/>
    <p:sldId id="260" r:id="rId7"/>
    <p:sldId id="269" r:id="rId8"/>
    <p:sldId id="261" r:id="rId9"/>
    <p:sldId id="273" r:id="rId10"/>
    <p:sldId id="272" r:id="rId11"/>
    <p:sldId id="263" r:id="rId12"/>
    <p:sldId id="265" r:id="rId13"/>
    <p:sldId id="266" r:id="rId14"/>
    <p:sldId id="268" r:id="rId15"/>
    <p:sldId id="271" r:id="rId16"/>
  </p:sldIdLst>
  <p:sldSz cx="9144000" cy="6858000" type="screen4x3"/>
  <p:notesSz cx="6834188" cy="99790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9234" autoAdjust="0"/>
    <p:restoredTop sz="94660"/>
  </p:normalViewPr>
  <p:slideViewPr>
    <p:cSldViewPr>
      <p:cViewPr varScale="1">
        <p:scale>
          <a:sx n="75" d="100"/>
          <a:sy n="75" d="100"/>
        </p:scale>
        <p:origin x="-8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49D0D-21D2-43C6-B0FB-9B3067305334}" type="datetimeFigureOut">
              <a:rPr lang="nl-NL" smtClean="0"/>
              <a:pPr/>
              <a:t>8-11-2015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78342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10351-D6EA-4A26-A33C-6B9604C29171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BA436-975B-46AD-8827-DA9B4CE4E3B3}" type="datetimeFigureOut">
              <a:rPr lang="nl-NL" smtClean="0"/>
              <a:pPr/>
              <a:t>8-11-2015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78342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7F542-7C25-4E2B-82DC-B1EC5DBC6D2D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217A-DF09-4EF2-8036-F938944B0C25}" type="datetime1">
              <a:rPr lang="nl-NL" smtClean="0"/>
              <a:pPr/>
              <a:t>8-11-2015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E308-FEDA-427E-9682-2D97D8988ADC}" type="datetime1">
              <a:rPr lang="nl-NL" smtClean="0"/>
              <a:pPr/>
              <a:t>8-11-2015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EA6B-461F-4342-9EAC-7275B3397BDB}" type="datetime1">
              <a:rPr lang="nl-NL" smtClean="0"/>
              <a:pPr/>
              <a:t>8-11-2015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C2B65-F6C1-448A-A3AD-D4210D054034}" type="datetimeFigureOut">
              <a:rPr lang="en-US" altLang="en-US"/>
              <a:pPr>
                <a:defRPr/>
              </a:pPr>
              <a:t>11/8/2015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75219-07CC-46FA-9345-C6F9A059C398}" type="slidenum">
              <a:rPr lang="en-US" altLang="en-US"/>
              <a:pPr>
                <a:defRPr/>
              </a:pPr>
              <a:t>‹nr.›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071CD-D233-410F-BB90-291D009A0321}" type="datetimeFigureOut">
              <a:rPr lang="en-US" altLang="en-US"/>
              <a:pPr>
                <a:defRPr/>
              </a:pPr>
              <a:t>11/8/2015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2B4EF-82BC-4F46-8F5C-1E816BA03344}" type="slidenum">
              <a:rPr lang="en-US" altLang="en-US"/>
              <a:pPr>
                <a:defRPr/>
              </a:pPr>
              <a:t>‹nr.›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76A17-5028-4D1F-816F-AB049311EA71}" type="datetimeFigureOut">
              <a:rPr lang="en-US" altLang="en-US"/>
              <a:pPr>
                <a:defRPr/>
              </a:pPr>
              <a:t>11/8/2015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CD292-472B-4403-869C-C15B616E8234}" type="slidenum">
              <a:rPr lang="en-US" altLang="en-US"/>
              <a:pPr>
                <a:defRPr/>
              </a:pPr>
              <a:t>‹nr.›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358E9-16B1-403C-A67F-BBA41D17E3FD}" type="datetimeFigureOut">
              <a:rPr lang="en-US" altLang="en-US"/>
              <a:pPr>
                <a:defRPr/>
              </a:pPr>
              <a:t>11/8/2015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A9E2E-54EF-4A38-976B-C6460A0C97BB}" type="slidenum">
              <a:rPr lang="en-US" altLang="en-US"/>
              <a:pPr>
                <a:defRPr/>
              </a:pPr>
              <a:t>‹nr.›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685F3-5309-4FCA-9799-A1AF402ED3E4}" type="datetimeFigureOut">
              <a:rPr lang="en-US" altLang="en-US"/>
              <a:pPr>
                <a:defRPr/>
              </a:pPr>
              <a:t>11/8/2015</a:t>
            </a:fld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C9641-9705-4CA5-A4F6-3601D4FBDFD0}" type="slidenum">
              <a:rPr lang="en-US" altLang="en-US"/>
              <a:pPr>
                <a:defRPr/>
              </a:pPr>
              <a:t>‹nr.›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CB6AB-CB1D-40FD-8353-479E027B28EE}" type="datetimeFigureOut">
              <a:rPr lang="en-US" altLang="en-US"/>
              <a:pPr>
                <a:defRPr/>
              </a:pPr>
              <a:t>11/8/2015</a:t>
            </a:fld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48DF6-0AC6-41D2-A86B-7A9A4CCE018C}" type="slidenum">
              <a:rPr lang="en-US" altLang="en-US"/>
              <a:pPr>
                <a:defRPr/>
              </a:pPr>
              <a:t>‹nr.›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569E9-82EF-466C-AE7B-F4AF17A39A0D}" type="datetimeFigureOut">
              <a:rPr lang="en-US" altLang="en-US"/>
              <a:pPr>
                <a:defRPr/>
              </a:pPr>
              <a:t>11/8/2015</a:t>
            </a:fld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F6A57-6C46-4D63-8B4E-06EF8A06B79C}" type="slidenum">
              <a:rPr lang="en-US" altLang="en-US"/>
              <a:pPr>
                <a:defRPr/>
              </a:pPr>
              <a:t>‹nr.›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A4312-7C3E-408E-847B-BAB570970F8A}" type="datetimeFigureOut">
              <a:rPr lang="en-US" altLang="en-US"/>
              <a:pPr>
                <a:defRPr/>
              </a:pPr>
              <a:t>11/8/2015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8AC13-B6E3-488D-9556-813A3C7EFAA9}" type="slidenum">
              <a:rPr lang="en-US" altLang="en-US"/>
              <a:pPr>
                <a:defRPr/>
              </a:pPr>
              <a:t>‹nr.›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0EAB-FDAF-4F31-8D41-287C213547D6}" type="datetime1">
              <a:rPr lang="nl-NL" smtClean="0"/>
              <a:pPr/>
              <a:t>8-11-2015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4BB2-E328-4509-B8FA-027B6E90F616}" type="datetimeFigureOut">
              <a:rPr lang="en-US" altLang="en-US"/>
              <a:pPr>
                <a:defRPr/>
              </a:pPr>
              <a:t>11/8/2015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44E07-AE8F-4B02-B6A7-4FA74303B839}" type="slidenum">
              <a:rPr lang="en-US" altLang="en-US"/>
              <a:pPr>
                <a:defRPr/>
              </a:pPr>
              <a:t>‹nr.›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17218-39E0-4C11-9451-D6DE26FD61B2}" type="datetimeFigureOut">
              <a:rPr lang="en-US" altLang="en-US"/>
              <a:pPr>
                <a:defRPr/>
              </a:pPr>
              <a:t>11/8/2015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DE520-C531-4696-8E7B-987511DFB77C}" type="slidenum">
              <a:rPr lang="en-US" altLang="en-US"/>
              <a:pPr>
                <a:defRPr/>
              </a:pPr>
              <a:t>‹nr.›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50FC6-4BA6-4230-BEFF-24663D93C37A}" type="datetimeFigureOut">
              <a:rPr lang="en-US" altLang="en-US"/>
              <a:pPr>
                <a:defRPr/>
              </a:pPr>
              <a:t>11/8/2015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10464-5F0D-460F-B9C7-4DA8D57A4588}" type="slidenum">
              <a:rPr lang="en-US" altLang="en-US"/>
              <a:pPr>
                <a:defRPr/>
              </a:pPr>
              <a:t>‹nr.›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8F14-1F96-43CD-8F5A-EE113D72A5E6}" type="datetime1">
              <a:rPr lang="nl-NL" smtClean="0"/>
              <a:pPr/>
              <a:t>8-11-2015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C41CD-0B73-4780-9767-CE65194C1609}" type="datetime1">
              <a:rPr lang="nl-NL" smtClean="0"/>
              <a:pPr/>
              <a:t>8-11-2015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85D3-9DB1-41E5-949C-7CEFFBA249CF}" type="datetime1">
              <a:rPr lang="nl-NL" smtClean="0"/>
              <a:pPr/>
              <a:t>8-11-2015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680A-CF6C-4BCC-9B59-FCFCF979FDB9}" type="datetime1">
              <a:rPr lang="nl-NL" smtClean="0"/>
              <a:pPr/>
              <a:t>8-11-2015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2EFA-4243-4CDF-B2F9-6ACBF74E9A2A}" type="datetime1">
              <a:rPr lang="nl-NL" smtClean="0"/>
              <a:pPr/>
              <a:t>8-11-2015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C1DE-5667-4A07-A740-66F05C2B0646}" type="datetime1">
              <a:rPr lang="nl-NL" smtClean="0"/>
              <a:pPr/>
              <a:t>8-11-2015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B48A3-3B06-47F3-8324-1F6AE90704A8}" type="datetime1">
              <a:rPr lang="nl-NL" smtClean="0"/>
              <a:pPr/>
              <a:t>8-11-2015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6A851-95B7-4949-B013-77BDA0DBBB35}" type="datetime1">
              <a:rPr lang="nl-NL" smtClean="0"/>
              <a:pPr/>
              <a:t>8-11-2015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A09BD-FCBF-4131-BC8E-4289CC012F41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11113"/>
            <a:ext cx="9144000" cy="5127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71550"/>
            <a:ext cx="82296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Click to edit Master text styles</a:t>
            </a:r>
          </a:p>
          <a:p>
            <a:pPr lvl="1"/>
            <a:r>
              <a:rPr lang="nl-NL" altLang="en-US" smtClean="0"/>
              <a:t>Second level</a:t>
            </a:r>
          </a:p>
          <a:p>
            <a:pPr lvl="2"/>
            <a:r>
              <a:rPr lang="nl-NL" altLang="en-US" smtClean="0"/>
              <a:t>Third level</a:t>
            </a:r>
          </a:p>
          <a:p>
            <a:pPr lvl="3"/>
            <a:r>
              <a:rPr lang="nl-NL" altLang="en-US" smtClean="0"/>
              <a:t>Fourth level</a:t>
            </a:r>
          </a:p>
          <a:p>
            <a:pPr lvl="4"/>
            <a:r>
              <a:rPr lang="nl-NL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CDCBD81-932D-4492-B206-FD4BDC59F3A0}" type="datetimeFigureOut">
              <a:rPr lang="en-US" altLang="en-US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11/8/2015</a:t>
            </a:fld>
            <a:endParaRPr lang="en-US" altLang="en-US" dirty="0"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4DD2579-ADE3-4B8F-9EA0-0963C30ADA1C}" type="slidenum">
              <a:rPr lang="en-US" altLang="en-US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altLang="en-US" dirty="0"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rgbClr val="FFFFFF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ctr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457200" algn="ctr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914400" algn="ctr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371600" algn="ctr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828800" algn="ctr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google.nl/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3.xml"/><Relationship Id="rId1" Type="http://schemas.openxmlformats.org/officeDocument/2006/relationships/audio" Target="../media/media2.wav"/><Relationship Id="rId5" Type="http://schemas.openxmlformats.org/officeDocument/2006/relationships/image" Target="../media/image33.png"/><Relationship Id="rId4" Type="http://schemas.microsoft.com/office/2007/relationships/media" Target="../media/media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dischhistorisch.nl/tweede/eetcultuur/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hyperlink" Target="http://www.indischhistorisch.nl/tweede/familieverhal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dischhistorisch.nl/tweede/oorlog-en-bersiap/" TargetMode="External"/><Relationship Id="rId5" Type="http://schemas.openxmlformats.org/officeDocument/2006/relationships/image" Target="../media/image5.jpeg"/><Relationship Id="rId10" Type="http://schemas.openxmlformats.org/officeDocument/2006/relationships/image" Target="../media/image8.jpeg"/><Relationship Id="rId4" Type="http://schemas.openxmlformats.org/officeDocument/2006/relationships/hyperlink" Target="http://www.indischhistorisch.nl/tweede/repatriering/" TargetMode="External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Ondertitel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1</a:t>
            </a:fld>
            <a:endParaRPr lang="nl-NL" dirty="0"/>
          </a:p>
        </p:txBody>
      </p:sp>
      <p:pic>
        <p:nvPicPr>
          <p:cNvPr id="6" name="Afbeelding 5" descr="Logobriefpapier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91880" y="2276872"/>
            <a:ext cx="1796727" cy="1296000"/>
          </a:xfrm>
          <a:prstGeom prst="rect">
            <a:avLst/>
          </a:prstGeom>
        </p:spPr>
      </p:pic>
      <p:pic>
        <p:nvPicPr>
          <p:cNvPr id="7" name="Picture 2" descr="http://www.azamku.com/wp-content/uploads/2011/12/foto-foto-pemandangan-sawah-indah-gambar-sawah-hijau-indah-terasering-di-ba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789040"/>
            <a:ext cx="3384376" cy="2664296"/>
          </a:xfrm>
          <a:prstGeom prst="rect">
            <a:avLst/>
          </a:prstGeom>
          <a:noFill/>
        </p:spPr>
      </p:pic>
      <p:pic>
        <p:nvPicPr>
          <p:cNvPr id="8" name="Picture 2" descr="http://ts1.mm.bing.net/th?&amp;id=HN.608050065307273453&amp;w=300&amp;h=300&amp;c=0&amp;pid=1.9&amp;rs=0&amp;p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789040"/>
            <a:ext cx="3096344" cy="2605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E-Health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Zorg op afstand:</a:t>
            </a:r>
          </a:p>
          <a:p>
            <a:pPr>
              <a:buNone/>
            </a:pPr>
            <a:r>
              <a:rPr lang="nl-NL" dirty="0" smtClean="0"/>
              <a:t>	Beeldbellen, hartslag-bloeddrukmeters, valdetector</a:t>
            </a:r>
          </a:p>
          <a:p>
            <a:r>
              <a:rPr lang="nl-NL" dirty="0" smtClean="0"/>
              <a:t>Revalidatie:</a:t>
            </a:r>
            <a:br>
              <a:rPr lang="nl-NL" dirty="0" smtClean="0"/>
            </a:br>
            <a:r>
              <a:rPr lang="nl-NL" dirty="0" smtClean="0"/>
              <a:t>Bewegingstherapie </a:t>
            </a:r>
            <a:br>
              <a:rPr lang="nl-NL" dirty="0" smtClean="0"/>
            </a:br>
            <a:r>
              <a:rPr lang="nl-NL" dirty="0" smtClean="0"/>
              <a:t>Cognitieve games</a:t>
            </a:r>
          </a:p>
          <a:p>
            <a:r>
              <a:rPr lang="nl-NL" dirty="0" smtClean="0"/>
              <a:t>Ontspanning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8" name="Picture 2" descr="C:\Users\User\Pictures\Rotary\iphone_sep15_813x11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3" y="2852936"/>
            <a:ext cx="2664297" cy="3836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 </a:t>
            </a:r>
          </a:p>
        </p:txBody>
      </p:sp>
      <p:sp>
        <p:nvSpPr>
          <p:cNvPr id="4100" name="Content Placeholder 2"/>
          <p:cNvSpPr txBox="1">
            <a:spLocks/>
          </p:cNvSpPr>
          <p:nvPr/>
        </p:nvSpPr>
        <p:spPr bwMode="auto">
          <a:xfrm>
            <a:off x="457200" y="952500"/>
            <a:ext cx="8229600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nl-NL" altLang="en-US" sz="3200" dirty="0"/>
              <a:t> </a:t>
            </a:r>
          </a:p>
        </p:txBody>
      </p:sp>
      <p:sp>
        <p:nvSpPr>
          <p:cNvPr id="4101" name="Content Placeholder 2"/>
          <p:cNvSpPr txBox="1">
            <a:spLocks/>
          </p:cNvSpPr>
          <p:nvPr/>
        </p:nvSpPr>
        <p:spPr bwMode="auto">
          <a:xfrm>
            <a:off x="457200" y="635000"/>
            <a:ext cx="8229600" cy="549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en-US" sz="3200" dirty="0"/>
              <a:t> </a:t>
            </a:r>
          </a:p>
        </p:txBody>
      </p:sp>
      <p:sp>
        <p:nvSpPr>
          <p:cNvPr id="4102" name="Content Placeholder 2"/>
          <p:cNvSpPr txBox="1">
            <a:spLocks/>
          </p:cNvSpPr>
          <p:nvPr/>
        </p:nvSpPr>
        <p:spPr bwMode="auto">
          <a:xfrm>
            <a:off x="457200" y="987425"/>
            <a:ext cx="8229600" cy="513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en-US" sz="3200" dirty="0"/>
              <a:t>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021013" y="2522538"/>
            <a:ext cx="3011487" cy="2182812"/>
            <a:chOff x="3020720" y="2522823"/>
            <a:chExt cx="3011740" cy="2181992"/>
          </a:xfrm>
        </p:grpSpPr>
        <p:pic>
          <p:nvPicPr>
            <p:cNvPr id="4132" name="Picture 3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20720" y="2578857"/>
              <a:ext cx="3011740" cy="1894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3390638" y="2522823"/>
              <a:ext cx="2181408" cy="2181992"/>
            </a:xfrm>
            <a:prstGeom prst="ellipse">
              <a:avLst/>
            </a:prstGeom>
            <a:noFill/>
            <a:ln w="762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49300" y="2473325"/>
            <a:ext cx="2632075" cy="1935163"/>
            <a:chOff x="758108" y="2472955"/>
            <a:chExt cx="2631929" cy="1934839"/>
          </a:xfrm>
        </p:grpSpPr>
        <p:pic>
          <p:nvPicPr>
            <p:cNvPr id="4129" name="Picture 6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8108" y="2472955"/>
              <a:ext cx="1591243" cy="1934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>
              <a:endCxn id="9" idx="2"/>
            </p:cNvCxnSpPr>
            <p:nvPr/>
          </p:nvCxnSpPr>
          <p:spPr>
            <a:xfrm>
              <a:off x="2007402" y="3614177"/>
              <a:ext cx="1382635" cy="0"/>
            </a:xfrm>
            <a:prstGeom prst="line">
              <a:avLst/>
            </a:prstGeom>
            <a:ln>
              <a:solidFill>
                <a:srgbClr val="7F7F7F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31" name="TextBox 32"/>
            <p:cNvSpPr txBox="1">
              <a:spLocks noChangeArrowheads="1"/>
            </p:cNvSpPr>
            <p:nvPr/>
          </p:nvSpPr>
          <p:spPr bwMode="auto">
            <a:xfrm>
              <a:off x="1055167" y="4146184"/>
              <a:ext cx="72791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100" b="1" dirty="0"/>
                <a:t>otoscoop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655638" y="4360863"/>
            <a:ext cx="3019425" cy="2084387"/>
            <a:chOff x="730094" y="4426085"/>
            <a:chExt cx="3019187" cy="2085158"/>
          </a:xfrm>
        </p:grpSpPr>
        <p:pic>
          <p:nvPicPr>
            <p:cNvPr id="4126" name="Picture 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0094" y="4781338"/>
              <a:ext cx="2459768" cy="1698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Straight Connector 15"/>
            <p:cNvCxnSpPr/>
            <p:nvPr/>
          </p:nvCxnSpPr>
          <p:spPr>
            <a:xfrm flipV="1">
              <a:off x="2484143" y="4426085"/>
              <a:ext cx="1265138" cy="897269"/>
            </a:xfrm>
            <a:prstGeom prst="line">
              <a:avLst/>
            </a:prstGeom>
            <a:ln>
              <a:solidFill>
                <a:srgbClr val="7F7F7F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28" name="TextBox 33"/>
            <p:cNvSpPr txBox="1">
              <a:spLocks noChangeArrowheads="1"/>
            </p:cNvSpPr>
            <p:nvPr/>
          </p:nvSpPr>
          <p:spPr bwMode="auto">
            <a:xfrm>
              <a:off x="1741892" y="6249633"/>
              <a:ext cx="82586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100" b="1" dirty="0"/>
                <a:t>endoscoop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3890963" y="4705350"/>
            <a:ext cx="1368425" cy="1931988"/>
            <a:chOff x="3891467" y="4704816"/>
            <a:chExt cx="1368070" cy="1933291"/>
          </a:xfrm>
        </p:grpSpPr>
        <p:pic>
          <p:nvPicPr>
            <p:cNvPr id="4123" name="Picture 5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91467" y="5556629"/>
              <a:ext cx="1368070" cy="1081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Connector 19"/>
            <p:cNvCxnSpPr/>
            <p:nvPr/>
          </p:nvCxnSpPr>
          <p:spPr>
            <a:xfrm flipH="1" flipV="1">
              <a:off x="4497735" y="4704816"/>
              <a:ext cx="68244" cy="702148"/>
            </a:xfrm>
            <a:prstGeom prst="line">
              <a:avLst/>
            </a:prstGeom>
            <a:ln>
              <a:solidFill>
                <a:srgbClr val="7F7F7F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25" name="TextBox 34"/>
            <p:cNvSpPr txBox="1">
              <a:spLocks noChangeArrowheads="1"/>
            </p:cNvSpPr>
            <p:nvPr/>
          </p:nvSpPr>
          <p:spPr bwMode="auto">
            <a:xfrm>
              <a:off x="3931196" y="6126163"/>
              <a:ext cx="97987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100" b="1" dirty="0"/>
                <a:t>glucosemeter</a:t>
              </a: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5337175" y="4310063"/>
            <a:ext cx="3513138" cy="2447925"/>
            <a:chOff x="5337503" y="4309837"/>
            <a:chExt cx="3513513" cy="2447947"/>
          </a:xfrm>
        </p:grpSpPr>
        <p:pic>
          <p:nvPicPr>
            <p:cNvPr id="4120" name="Picture 12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26713" y="4846706"/>
              <a:ext cx="2724303" cy="1911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5337503" y="4309837"/>
              <a:ext cx="1031985" cy="769944"/>
            </a:xfrm>
            <a:prstGeom prst="line">
              <a:avLst/>
            </a:prstGeom>
            <a:ln>
              <a:solidFill>
                <a:srgbClr val="7F7F7F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22" name="TextBox 35"/>
            <p:cNvSpPr txBox="1">
              <a:spLocks noChangeArrowheads="1"/>
            </p:cNvSpPr>
            <p:nvPr/>
          </p:nvSpPr>
          <p:spPr bwMode="auto">
            <a:xfrm>
              <a:off x="7171397" y="6162601"/>
              <a:ext cx="117452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100" b="1" dirty="0"/>
                <a:t>bloeddruk meter</a:t>
              </a: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5572125" y="3160713"/>
            <a:ext cx="3182938" cy="976312"/>
            <a:chOff x="5572029" y="3161176"/>
            <a:chExt cx="3183115" cy="975669"/>
          </a:xfrm>
        </p:grpSpPr>
        <p:pic>
          <p:nvPicPr>
            <p:cNvPr id="4117" name="Picture 9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777030" y="3161176"/>
              <a:ext cx="1978114" cy="843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5572029" y="3583173"/>
              <a:ext cx="1382790" cy="101533"/>
            </a:xfrm>
            <a:prstGeom prst="line">
              <a:avLst/>
            </a:prstGeom>
            <a:ln>
              <a:solidFill>
                <a:srgbClr val="7F7F7F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19" name="TextBox 36"/>
            <p:cNvSpPr txBox="1">
              <a:spLocks noChangeArrowheads="1"/>
            </p:cNvSpPr>
            <p:nvPr/>
          </p:nvSpPr>
          <p:spPr bwMode="auto">
            <a:xfrm>
              <a:off x="7445881" y="3875235"/>
              <a:ext cx="96699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100" b="1" dirty="0"/>
                <a:t>laryngoscoop</a:t>
              </a:r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5281613" y="1106488"/>
            <a:ext cx="2628900" cy="1757362"/>
            <a:chOff x="5272137" y="1087695"/>
            <a:chExt cx="2629191" cy="1756802"/>
          </a:xfrm>
        </p:grpSpPr>
        <p:pic>
          <p:nvPicPr>
            <p:cNvPr id="4114" name="Picture 7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98076" y="1087695"/>
              <a:ext cx="1094715" cy="1724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2" name="Straight Connector 31"/>
            <p:cNvCxnSpPr/>
            <p:nvPr/>
          </p:nvCxnSpPr>
          <p:spPr>
            <a:xfrm flipV="1">
              <a:off x="5272137" y="2058935"/>
              <a:ext cx="1097083" cy="785562"/>
            </a:xfrm>
            <a:prstGeom prst="line">
              <a:avLst/>
            </a:prstGeom>
            <a:ln>
              <a:solidFill>
                <a:srgbClr val="7F7F7F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16" name="TextBox 37"/>
            <p:cNvSpPr txBox="1">
              <a:spLocks noChangeArrowheads="1"/>
            </p:cNvSpPr>
            <p:nvPr/>
          </p:nvSpPr>
          <p:spPr bwMode="auto">
            <a:xfrm>
              <a:off x="6802982" y="2058529"/>
              <a:ext cx="109834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100" b="1" dirty="0"/>
                <a:t>ophtalmoscoop</a:t>
              </a:r>
            </a:p>
          </p:txBody>
        </p:sp>
      </p:grpSp>
      <p:grpSp>
        <p:nvGrpSpPr>
          <p:cNvPr id="10" name="Group 33"/>
          <p:cNvGrpSpPr>
            <a:grpSpLocks/>
          </p:cNvGrpSpPr>
          <p:nvPr/>
        </p:nvGrpSpPr>
        <p:grpSpPr bwMode="auto">
          <a:xfrm>
            <a:off x="2293938" y="639763"/>
            <a:ext cx="1619250" cy="2032000"/>
            <a:chOff x="2311997" y="621511"/>
            <a:chExt cx="1619199" cy="2032287"/>
          </a:xfrm>
        </p:grpSpPr>
        <p:pic>
          <p:nvPicPr>
            <p:cNvPr id="4111" name="Picture 10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11997" y="621511"/>
              <a:ext cx="1186849" cy="1437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6" name="Straight Connector 35"/>
            <p:cNvCxnSpPr/>
            <p:nvPr/>
          </p:nvCxnSpPr>
          <p:spPr>
            <a:xfrm>
              <a:off x="3499410" y="1979015"/>
              <a:ext cx="431786" cy="674783"/>
            </a:xfrm>
            <a:prstGeom prst="line">
              <a:avLst/>
            </a:prstGeom>
            <a:ln>
              <a:solidFill>
                <a:srgbClr val="7F7F7F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13" name="TextBox 38"/>
            <p:cNvSpPr txBox="1">
              <a:spLocks noChangeArrowheads="1"/>
            </p:cNvSpPr>
            <p:nvPr/>
          </p:nvSpPr>
          <p:spPr bwMode="auto">
            <a:xfrm>
              <a:off x="3381427" y="1277071"/>
              <a:ext cx="412173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100" b="1" dirty="0"/>
                <a:t>EEG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de slimme wereld | quantified self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dirty="0" smtClean="0"/>
              <a:t> </a:t>
            </a:r>
          </a:p>
        </p:txBody>
      </p:sp>
      <p:pic>
        <p:nvPicPr>
          <p:cNvPr id="717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512763"/>
            <a:ext cx="7775575" cy="635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5688013"/>
            <a:ext cx="8229600" cy="116998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" y="809625"/>
            <a:ext cx="1497013" cy="3238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0485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5463" y="5783263"/>
            <a:ext cx="1020762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Games</a:t>
            </a:r>
            <a:endParaRPr lang="nl-NL" dirty="0"/>
          </a:p>
        </p:txBody>
      </p:sp>
      <p:pic>
        <p:nvPicPr>
          <p:cNvPr id="1026" name="Picture 2" descr="C:\Users\User\Pictures\Rotary\image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34281"/>
            <a:ext cx="6590021" cy="3706887"/>
          </a:xfrm>
          <a:prstGeom prst="rect">
            <a:avLst/>
          </a:prstGeom>
          <a:noFill/>
        </p:spPr>
      </p:pic>
      <p:pic>
        <p:nvPicPr>
          <p:cNvPr id="1027" name="Picture 3" descr="C:\Users\User\Pictures\Rotary\Skylanders_-_Ghost_Swords13653710865161e8ce2ba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201566"/>
            <a:ext cx="2232248" cy="2232248"/>
          </a:xfrm>
          <a:prstGeom prst="rect">
            <a:avLst/>
          </a:prstGeom>
          <a:noFill/>
        </p:spPr>
      </p:pic>
      <p:pic>
        <p:nvPicPr>
          <p:cNvPr id="1028" name="Picture 4" descr="C:\Users\User\Pictures\Rotary\Angry-bird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90612">
            <a:off x="353848" y="4343913"/>
            <a:ext cx="2160240" cy="21602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59" y="4149080"/>
            <a:ext cx="3456385" cy="264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Googl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95817">
            <a:off x="7236296" y="1916832"/>
            <a:ext cx="1392932" cy="390526"/>
          </a:xfrm>
          <a:prstGeom prst="rect">
            <a:avLst/>
          </a:prstGeom>
          <a:noFill/>
        </p:spPr>
      </p:pic>
      <p:sp>
        <p:nvSpPr>
          <p:cNvPr id="3082" name="AutoShape 10" descr="Afbeeldingsresultaat voor youtube"/>
          <p:cNvSpPr>
            <a:spLocks noChangeAspect="1" noChangeArrowheads="1"/>
          </p:cNvSpPr>
          <p:nvPr/>
        </p:nvSpPr>
        <p:spPr bwMode="auto">
          <a:xfrm>
            <a:off x="155575" y="-419100"/>
            <a:ext cx="876300" cy="876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pic>
        <p:nvPicPr>
          <p:cNvPr id="3083" name="Picture 11" descr="C:\Users\User\Pictures\Rotary\YouTub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3789040"/>
            <a:ext cx="1438275" cy="1438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428" name="Shape 4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429" name="Schermafbeelding 2015-10-22 om 15.24.29.png"/>
          <p:cNvPicPr>
            <a:picLocks noChangeAspect="1"/>
          </p:cNvPicPr>
          <p:nvPr/>
        </p:nvPicPr>
        <p:blipFill>
          <a:blip r:embed="rId3" cstate="print">
            <a:extLst/>
          </a:blip>
          <a:srcRect l="8089" t="7745" r="10332" b="10675"/>
          <a:stretch>
            <a:fillRect/>
          </a:stretch>
        </p:blipFill>
        <p:spPr>
          <a:xfrm>
            <a:off x="-1522198" y="-630947"/>
            <a:ext cx="12991830" cy="8119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Brandsong kopie.wav"/>
          <p:cNvPicPr>
            <a:picLocks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80430" y="366815"/>
            <a:ext cx="401836" cy="401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95664" fill="hold"/>
                                        <p:tgtEl>
                                          <p:spTgt spid="4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3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Doelgroep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Ouderen met een </a:t>
            </a:r>
            <a:r>
              <a:rPr lang="nl-NL" dirty="0" smtClean="0"/>
              <a:t>Indische, Molukse, </a:t>
            </a:r>
            <a:r>
              <a:rPr lang="nl-NL" dirty="0" err="1" smtClean="0"/>
              <a:t>Javaans-Surinaamse</a:t>
            </a:r>
            <a:r>
              <a:rPr lang="nl-NL" dirty="0" smtClean="0"/>
              <a:t> </a:t>
            </a:r>
            <a:r>
              <a:rPr lang="nl-NL" dirty="0" smtClean="0"/>
              <a:t>achtergrond</a:t>
            </a:r>
            <a:r>
              <a:rPr lang="nl-NL" b="1" dirty="0" smtClean="0"/>
              <a:t> 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4" name="Picture 4" descr="http://www.indischhistorisch.nl/images/familieverhalen_thumb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996952"/>
            <a:ext cx="2448272" cy="1512168"/>
          </a:xfrm>
          <a:prstGeom prst="rect">
            <a:avLst/>
          </a:prstGeom>
          <a:noFill/>
        </p:spPr>
      </p:pic>
      <p:pic>
        <p:nvPicPr>
          <p:cNvPr id="5" name="Picture 2" descr="http://www.indischhistorisch.nl/images/repatri%EBring_thumb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976046"/>
            <a:ext cx="2376264" cy="1533074"/>
          </a:xfrm>
          <a:prstGeom prst="rect">
            <a:avLst/>
          </a:prstGeom>
          <a:noFill/>
        </p:spPr>
      </p:pic>
      <p:pic>
        <p:nvPicPr>
          <p:cNvPr id="20482" name="Picture 2" descr="http://www.indischhistorisch.nl/images/oorlog_en_bersiap_thumb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9328" y="2996952"/>
            <a:ext cx="2577128" cy="1440160"/>
          </a:xfrm>
          <a:prstGeom prst="rect">
            <a:avLst/>
          </a:prstGeom>
          <a:noFill/>
        </p:spPr>
      </p:pic>
      <p:pic>
        <p:nvPicPr>
          <p:cNvPr id="20484" name="Picture 4" descr="http://www.indischhistorisch.nl/images/eetcultuur_thumb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592" y="4797152"/>
            <a:ext cx="2232248" cy="1656184"/>
          </a:xfrm>
          <a:prstGeom prst="rect">
            <a:avLst/>
          </a:prstGeom>
          <a:noFill/>
        </p:spPr>
      </p:pic>
      <p:sp>
        <p:nvSpPr>
          <p:cNvPr id="8" name="Rechthoek 7"/>
          <p:cNvSpPr/>
          <p:nvPr/>
        </p:nvSpPr>
        <p:spPr>
          <a:xfrm rot="21278701">
            <a:off x="3357091" y="4829639"/>
            <a:ext cx="29069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/>
              <a:t>Bersiap-periode (1945-1946)</a:t>
            </a:r>
          </a:p>
          <a:p>
            <a:r>
              <a:rPr lang="nl-NL" b="1" dirty="0" smtClean="0"/>
              <a:t>Politionele acties</a:t>
            </a:r>
            <a:endParaRPr lang="nl-NL" b="1" dirty="0"/>
          </a:p>
        </p:txBody>
      </p:sp>
      <p:pic>
        <p:nvPicPr>
          <p:cNvPr id="10" name="Picture 10" descr="http://upload.wikimedia.org/wikipedia/commons/thumb/9/99/COLLECTIE_TROPENMUSEUM_Vrouwen_en_kinderen_wassen_zich_in_het_vrouwenkamp_Kampong_Makassar_in_Meester_Cornelis_%28Batavia%29_na_de_capitulatie_van_Japan_TMnr_10001504.jpg/640px-thumbnai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8224" y="4509120"/>
            <a:ext cx="2016224" cy="2016224"/>
          </a:xfrm>
          <a:prstGeom prst="rect">
            <a:avLst/>
          </a:prstGeom>
          <a:noFill/>
        </p:spPr>
      </p:pic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14" name="Rechthoek 13"/>
          <p:cNvSpPr/>
          <p:nvPr/>
        </p:nvSpPr>
        <p:spPr>
          <a:xfrm rot="21366611">
            <a:off x="3428645" y="5511036"/>
            <a:ext cx="26283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err="1" smtClean="0"/>
              <a:t>Opvang-Integratie</a:t>
            </a:r>
            <a:r>
              <a:rPr lang="nl-NL" b="1" dirty="0" smtClean="0"/>
              <a:t> </a:t>
            </a:r>
            <a:r>
              <a:rPr lang="nl-NL" b="1" dirty="0" smtClean="0"/>
              <a:t>1949-1965</a:t>
            </a:r>
          </a:p>
          <a:p>
            <a:r>
              <a:rPr lang="nl-NL" i="1" dirty="0" smtClean="0"/>
              <a:t>Traumaverwerking</a:t>
            </a:r>
            <a:endParaRPr lang="nl-NL" i="1" dirty="0" smtClean="0"/>
          </a:p>
          <a:p>
            <a:endParaRPr lang="nl-NL" b="1" dirty="0" smtClean="0"/>
          </a:p>
          <a:p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Omvang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Locaties: Apeldoorn, Bussum, Almere</a:t>
            </a:r>
          </a:p>
          <a:p>
            <a:r>
              <a:rPr lang="nl-NL" dirty="0" smtClean="0"/>
              <a:t>Aantal bewoners: 158 (intramuraal)</a:t>
            </a:r>
          </a:p>
          <a:p>
            <a:r>
              <a:rPr lang="nl-NL" dirty="0" smtClean="0"/>
              <a:t>Aantal medewerkers:227 (130 fte)</a:t>
            </a:r>
          </a:p>
          <a:p>
            <a:r>
              <a:rPr lang="nl-NL" dirty="0" smtClean="0"/>
              <a:t>Omzet: 9,8 mio</a:t>
            </a:r>
          </a:p>
          <a:p>
            <a:r>
              <a:rPr lang="nl-NL" dirty="0" smtClean="0"/>
              <a:t>RvT-RvB besturingsmodel</a:t>
            </a:r>
          </a:p>
          <a:p>
            <a:r>
              <a:rPr lang="nl-NL" dirty="0" smtClean="0"/>
              <a:t>Auditcommissies:</a:t>
            </a:r>
            <a:br>
              <a:rPr lang="nl-NL" dirty="0" smtClean="0"/>
            </a:br>
            <a:r>
              <a:rPr lang="nl-NL" dirty="0" smtClean="0"/>
              <a:t>Financiën</a:t>
            </a:r>
            <a:br>
              <a:rPr lang="nl-NL" dirty="0" smtClean="0"/>
            </a:br>
            <a:r>
              <a:rPr lang="nl-NL" dirty="0" smtClean="0"/>
              <a:t>Kwaliteit &amp; Veiligheid</a:t>
            </a:r>
          </a:p>
          <a:p>
            <a:endParaRPr lang="nl-NL" dirty="0"/>
          </a:p>
        </p:txBody>
      </p:sp>
      <p:pic>
        <p:nvPicPr>
          <p:cNvPr id="4" name="Picture 2" descr="http://ts1.mm.bing.net/th?&amp;id=HN.608050065307273453&amp;w=300&amp;h=300&amp;c=0&amp;pid=1.9&amp;rs=0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429000"/>
            <a:ext cx="2808312" cy="3109528"/>
          </a:xfrm>
          <a:prstGeom prst="rect">
            <a:avLst/>
          </a:prstGeom>
          <a:noFill/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2050" name="Picture 2" descr="C:\Users\User\Pictures\Rotary\Afbeelding-4-Nu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6323287" cy="3799667"/>
          </a:xfrm>
          <a:prstGeom prst="rect">
            <a:avLst/>
          </a:prstGeom>
          <a:noFill/>
        </p:spPr>
      </p:pic>
      <p:pic>
        <p:nvPicPr>
          <p:cNvPr id="2051" name="Picture 3" descr="C:\Users\User\Pictures\Rotary\Afbeelding-5-Nu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20889"/>
            <a:ext cx="4032448" cy="4099706"/>
          </a:xfrm>
          <a:prstGeom prst="rect">
            <a:avLst/>
          </a:prstGeom>
          <a:noFill/>
        </p:spPr>
      </p:pic>
      <p:pic>
        <p:nvPicPr>
          <p:cNvPr id="2053" name="Picture 5" descr="C:\Users\User\Pictures\Rotary\Afbeelding-3N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9000"/>
            <a:ext cx="4320479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Ontwikkelingen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Van “</a:t>
            </a:r>
            <a:r>
              <a:rPr lang="nl-NL" i="1" dirty="0" smtClean="0"/>
              <a:t>Zorgen voor naar zorgen met</a:t>
            </a:r>
            <a:r>
              <a:rPr lang="nl-NL" dirty="0" smtClean="0"/>
              <a:t>”</a:t>
            </a:r>
          </a:p>
          <a:p>
            <a:r>
              <a:rPr lang="nl-NL" dirty="0" smtClean="0"/>
              <a:t>Doelgroep sterft uit en/ of verandert: wat is de Indo identiteit van 3</a:t>
            </a:r>
            <a:r>
              <a:rPr lang="nl-NL" baseline="30000" dirty="0" smtClean="0"/>
              <a:t>e</a:t>
            </a:r>
            <a:r>
              <a:rPr lang="nl-NL" dirty="0" smtClean="0"/>
              <a:t>/ 4</a:t>
            </a:r>
            <a:r>
              <a:rPr lang="nl-NL" baseline="30000" dirty="0" smtClean="0"/>
              <a:t>e</a:t>
            </a:r>
            <a:r>
              <a:rPr lang="nl-NL" dirty="0" smtClean="0"/>
              <a:t> generatie?</a:t>
            </a:r>
          </a:p>
          <a:p>
            <a:r>
              <a:rPr lang="nl-NL" dirty="0" smtClean="0"/>
              <a:t>Waarom een voorziening voor deze doelgroep?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6" name="Schermafbeelding 2015-10-26 om 20.20.49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31640" y="4293097"/>
            <a:ext cx="6408712" cy="25649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6" name="Picture 2" descr="C:\Users\P. Anthonio\Documents\Init-groep-Ser-gaming\Presentatie\Beelden\Bd1uodaCUAAp6C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9388"/>
            <a:ext cx="8892479" cy="61339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Nieuw elan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Wijkzorg (extramurale zorg) actief met ‘Tolong</a:t>
            </a:r>
            <a:r>
              <a:rPr lang="nl-NL" dirty="0" smtClean="0"/>
              <a:t>’ (‘Hulp’).</a:t>
            </a:r>
            <a:endParaRPr lang="nl-NL" dirty="0" smtClean="0"/>
          </a:p>
          <a:p>
            <a:r>
              <a:rPr lang="nl-NL" dirty="0" smtClean="0"/>
              <a:t>Revalidatie en welzijn verder stimuleren met Serious Games (SG) voor therapie en ontspanning.</a:t>
            </a:r>
          </a:p>
          <a:p>
            <a:r>
              <a:rPr lang="nl-NL" dirty="0" smtClean="0"/>
              <a:t>Expertise centrum behandeling van ouderen met Aziatische achtergrond.</a:t>
            </a:r>
          </a:p>
          <a:p>
            <a:r>
              <a:rPr lang="nl-NL" dirty="0" smtClean="0"/>
              <a:t>Voedingsmeter</a:t>
            </a:r>
          </a:p>
          <a:p>
            <a:r>
              <a:rPr lang="nl-NL" dirty="0" smtClean="0"/>
              <a:t>Geïntegreerd ICTbeleid nodig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1027" name="Picture 3" descr="C:\Users\User\Pictures\Rotary\Afbeelding2-Nu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4467840"/>
            <a:ext cx="2880320" cy="239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Medicatie voorbeelden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Genen hebben invloed op:</a:t>
            </a:r>
            <a:br>
              <a:rPr lang="nl-NL" dirty="0" smtClean="0"/>
            </a:br>
            <a:r>
              <a:rPr lang="nl-NL" dirty="0" smtClean="0"/>
              <a:t>bloeddruk, </a:t>
            </a:r>
            <a:r>
              <a:rPr lang="nl-NL" dirty="0" err="1" smtClean="0"/>
              <a:t>obesitas</a:t>
            </a:r>
            <a:r>
              <a:rPr lang="nl-NL" dirty="0" smtClean="0"/>
              <a:t>, </a:t>
            </a:r>
            <a:r>
              <a:rPr lang="nl-NL" dirty="0" smtClean="0"/>
              <a:t>vaatdruk,</a:t>
            </a:r>
            <a:r>
              <a:rPr lang="nl-NL" dirty="0" smtClean="0"/>
              <a:t> nachtelijk </a:t>
            </a:r>
            <a:r>
              <a:rPr lang="nl-NL" dirty="0" smtClean="0"/>
              <a:t>tensieverlies,</a:t>
            </a:r>
            <a:r>
              <a:rPr lang="nl-NL" dirty="0" smtClean="0"/>
              <a:t> vormen van reumatische en astmatische </a:t>
            </a:r>
            <a:r>
              <a:rPr lang="nl-NL" dirty="0" smtClean="0"/>
              <a:t>beelden,</a:t>
            </a:r>
            <a:r>
              <a:rPr lang="nl-NL" dirty="0" smtClean="0"/>
              <a:t> natuurlijke afweer tegen overmatig </a:t>
            </a:r>
            <a:r>
              <a:rPr lang="nl-NL" dirty="0" smtClean="0"/>
              <a:t>middelengebruik</a:t>
            </a:r>
          </a:p>
          <a:p>
            <a:r>
              <a:rPr lang="nl-NL" dirty="0" smtClean="0"/>
              <a:t>Inslaapmiddel </a:t>
            </a:r>
            <a:r>
              <a:rPr lang="nl-NL" dirty="0" err="1" smtClean="0"/>
              <a:t>temazepam</a:t>
            </a:r>
            <a:r>
              <a:rPr lang="nl-NL" dirty="0" smtClean="0"/>
              <a:t> </a:t>
            </a:r>
            <a:r>
              <a:rPr lang="nl-NL" dirty="0" smtClean="0">
                <a:sym typeface="Wingdings" pitchFamily="2" charset="2"/>
              </a:rPr>
              <a:t> factor 10 tot 50 vergrote kans op valincidenten in doelgroep</a:t>
            </a:r>
          </a:p>
          <a:p>
            <a:r>
              <a:rPr lang="nl-NL" dirty="0" smtClean="0">
                <a:sym typeface="Wingdings" pitchFamily="2" charset="2"/>
              </a:rPr>
              <a:t>Behandeling PTSS bij doelgroep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Rotary Zoetermeer, 11-11-2015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9BD-FCBF-4131-BC8E-4289CC012F41}" type="slidenum">
              <a:rPr lang="nl-NL" smtClean="0"/>
              <a:pPr/>
              <a:t>8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 dirty="0" smtClean="0"/>
              <a:t>‘de lege revalidatie’ | nieuwe research ambitie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79512" y="620688"/>
            <a:ext cx="8964488" cy="5505475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 dirty="0" smtClean="0"/>
          </a:p>
        </p:txBody>
      </p:sp>
      <p:sp>
        <p:nvSpPr>
          <p:cNvPr id="4" name="Pentagon 3"/>
          <p:cNvSpPr>
            <a:spLocks noChangeArrowheads="1"/>
          </p:cNvSpPr>
          <p:nvPr/>
        </p:nvSpPr>
        <p:spPr bwMode="auto">
          <a:xfrm>
            <a:off x="0" y="2808288"/>
            <a:ext cx="3810000" cy="1660525"/>
          </a:xfrm>
          <a:prstGeom prst="homePlate">
            <a:avLst>
              <a:gd name="adj" fmla="val 50000"/>
            </a:avLst>
          </a:prstGeom>
          <a:solidFill>
            <a:schemeClr val="tx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5" name="Pentagon 4"/>
          <p:cNvSpPr>
            <a:spLocks noChangeArrowheads="1"/>
          </p:cNvSpPr>
          <p:nvPr/>
        </p:nvSpPr>
        <p:spPr bwMode="auto">
          <a:xfrm rot="10800000">
            <a:off x="5334000" y="2808288"/>
            <a:ext cx="3810000" cy="1660525"/>
          </a:xfrm>
          <a:prstGeom prst="homePlate">
            <a:avLst>
              <a:gd name="adj" fmla="val 50000"/>
            </a:avLst>
          </a:prstGeom>
          <a:solidFill>
            <a:schemeClr val="tx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0" y="3038475"/>
            <a:ext cx="22558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altLang="en-US" sz="2400" dirty="0">
                <a:solidFill>
                  <a:srgbClr val="FFFFFF"/>
                </a:solidFill>
              </a:rPr>
              <a:t>noodzaak</a:t>
            </a:r>
          </a:p>
          <a:p>
            <a:r>
              <a:rPr lang="nl-NL" altLang="en-US" sz="2400" dirty="0">
                <a:solidFill>
                  <a:srgbClr val="FFFFFF"/>
                </a:solidFill>
              </a:rPr>
              <a:t>eigen regie</a:t>
            </a:r>
          </a:p>
          <a:p>
            <a:r>
              <a:rPr lang="nl-NL" altLang="en-US" sz="2400" dirty="0">
                <a:solidFill>
                  <a:srgbClr val="FFFFFF"/>
                </a:solidFill>
              </a:rPr>
              <a:t>zelfredzaamheid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7227888" y="3038475"/>
            <a:ext cx="1916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nl-NL" altLang="en-US" sz="2400" dirty="0">
                <a:solidFill>
                  <a:srgbClr val="FFFFFF"/>
                </a:solidFill>
              </a:rPr>
              <a:t>sterke kansen</a:t>
            </a:r>
          </a:p>
          <a:p>
            <a:pPr algn="r"/>
            <a:r>
              <a:rPr lang="nl-NL" altLang="en-US" sz="2400" dirty="0">
                <a:solidFill>
                  <a:srgbClr val="FFFFFF"/>
                </a:solidFill>
              </a:rPr>
              <a:t>nieuwe ICT</a:t>
            </a:r>
          </a:p>
          <a:p>
            <a:pPr algn="r"/>
            <a:r>
              <a:rPr lang="nl-NL" altLang="en-US" sz="2400" dirty="0">
                <a:solidFill>
                  <a:srgbClr val="FFFFFF"/>
                </a:solidFill>
              </a:rPr>
              <a:t>toepassingen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400425" y="2447925"/>
            <a:ext cx="2343150" cy="234315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nl-NL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671888" y="2776538"/>
            <a:ext cx="18176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altLang="en-US" sz="2400" b="1" i="1" dirty="0"/>
              <a:t>digitale</a:t>
            </a:r>
          </a:p>
          <a:p>
            <a:pPr algn="ctr"/>
            <a:r>
              <a:rPr lang="nl-NL" altLang="en-US" sz="2400" b="1" i="1" dirty="0"/>
              <a:t>persoonlijke</a:t>
            </a:r>
          </a:p>
          <a:p>
            <a:pPr algn="ctr"/>
            <a:r>
              <a:rPr lang="nl-NL" altLang="en-US" sz="2400" b="1" i="1" dirty="0"/>
              <a:t>revalidatie</a:t>
            </a:r>
          </a:p>
          <a:p>
            <a:pPr algn="ctr"/>
            <a:r>
              <a:rPr lang="nl-NL" altLang="en-US" sz="2400" b="1" i="1" dirty="0"/>
              <a:t>omgeving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87413" y="5013177"/>
            <a:ext cx="742156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NL" altLang="en-US" dirty="0"/>
              <a:t>een integrale digitale omgeving</a:t>
            </a:r>
          </a:p>
          <a:p>
            <a:pPr algn="ctr"/>
            <a:r>
              <a:rPr lang="nl-NL" altLang="en-US" dirty="0"/>
              <a:t>rond elke revalidant</a:t>
            </a:r>
          </a:p>
          <a:p>
            <a:pPr algn="ctr"/>
            <a:r>
              <a:rPr lang="nl-NL" altLang="en-US" dirty="0"/>
              <a:t>voor alle functies van het revalidatieproces</a:t>
            </a:r>
          </a:p>
          <a:p>
            <a:pPr algn="ctr"/>
            <a:r>
              <a:rPr lang="nl-NL" altLang="en-US" sz="1400" dirty="0"/>
              <a:t>diagnose | bepaling revalidatiebehoefte | inrichting revalidatieproces | uitvoeren revalidatieproces</a:t>
            </a:r>
            <a:r>
              <a:rPr lang="nl-NL" altLang="en-US" sz="1400" dirty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Rotary Zoetermeer, 11-11-2015</a:t>
            </a:r>
            <a:endParaRPr lang="nl-N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theme/theme1.xml><?xml version="1.0" encoding="utf-8"?>
<a:theme xmlns:a="http://schemas.openxmlformats.org/drawingml/2006/main" name="Office-thema">
  <a:themeElements>
    <a:clrScheme name="Zonnewend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254</Words>
  <Application>Microsoft Office PowerPoint</Application>
  <PresentationFormat>Diavoorstelling (4:3)</PresentationFormat>
  <Paragraphs>84</Paragraphs>
  <Slides>14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14</vt:i4>
      </vt:variant>
    </vt:vector>
  </HeadingPairs>
  <TitlesOfParts>
    <vt:vector size="16" baseType="lpstr">
      <vt:lpstr>Office-thema</vt:lpstr>
      <vt:lpstr>Office Theme</vt:lpstr>
      <vt:lpstr>Dia 1</vt:lpstr>
      <vt:lpstr>Doelgroep</vt:lpstr>
      <vt:lpstr>Omvang</vt:lpstr>
      <vt:lpstr>Dia 4</vt:lpstr>
      <vt:lpstr>Ontwikkelingen</vt:lpstr>
      <vt:lpstr>Dia 6</vt:lpstr>
      <vt:lpstr>Nieuw elan</vt:lpstr>
      <vt:lpstr>Medicatie voorbeelden</vt:lpstr>
      <vt:lpstr>‘de lege revalidatie’ | nieuwe research ambitie</vt:lpstr>
      <vt:lpstr>E-Health</vt:lpstr>
      <vt:lpstr> </vt:lpstr>
      <vt:lpstr>de slimme wereld | quantified self</vt:lpstr>
      <vt:lpstr>Games</vt:lpstr>
      <vt:lpstr>Dia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User</dc:creator>
  <cp:lastModifiedBy>User</cp:lastModifiedBy>
  <cp:revision>40</cp:revision>
  <dcterms:created xsi:type="dcterms:W3CDTF">2014-11-06T10:14:38Z</dcterms:created>
  <dcterms:modified xsi:type="dcterms:W3CDTF">2015-11-08T23:05:55Z</dcterms:modified>
</cp:coreProperties>
</file>