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60" r:id="rId7"/>
    <p:sldId id="272" r:id="rId8"/>
    <p:sldId id="273" r:id="rId9"/>
    <p:sldId id="275" r:id="rId10"/>
    <p:sldId id="274" r:id="rId11"/>
    <p:sldId id="278" r:id="rId12"/>
    <p:sldId id="276" r:id="rId13"/>
    <p:sldId id="270" r:id="rId14"/>
    <p:sldId id="261" r:id="rId15"/>
    <p:sldId id="264" r:id="rId16"/>
    <p:sldId id="267" r:id="rId17"/>
    <p:sldId id="271" r:id="rId18"/>
    <p:sldId id="265" r:id="rId19"/>
    <p:sldId id="262" r:id="rId20"/>
    <p:sldId id="263" r:id="rId21"/>
    <p:sldId id="266" r:id="rId22"/>
  </p:sldIdLst>
  <p:sldSz cx="9944100" cy="6858000"/>
  <p:notesSz cx="61722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99999"/>
    <a:srgbClr val="F0EEF0"/>
    <a:srgbClr val="8CABA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888" y="38"/>
      </p:cViewPr>
      <p:guideLst>
        <p:guide orient="horz" pos="2160"/>
        <p:guide pos="31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67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731" rIns="87464" bIns="43731" numCol="1" anchor="t" anchorCtr="0" compatLnSpc="1">
            <a:prstTxWarp prst="textNoShape">
              <a:avLst/>
            </a:prstTxWarp>
          </a:bodyPr>
          <a:lstStyle>
            <a:lvl1pPr defTabSz="876300">
              <a:defRPr sz="1100"/>
            </a:lvl1pPr>
          </a:lstStyle>
          <a:p>
            <a:endParaRPr lang="nl-NL" altLang="nl-NL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498850" y="0"/>
            <a:ext cx="267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731" rIns="87464" bIns="43731" numCol="1" anchor="t" anchorCtr="0" compatLnSpc="1">
            <a:prstTxWarp prst="textNoShape">
              <a:avLst/>
            </a:prstTxWarp>
          </a:bodyPr>
          <a:lstStyle>
            <a:lvl1pPr algn="r" defTabSz="876300">
              <a:defRPr sz="1100"/>
            </a:lvl1pPr>
          </a:lstStyle>
          <a:p>
            <a:endParaRPr lang="nl-NL" altLang="nl-NL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0075" y="685800"/>
            <a:ext cx="4972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22325" y="4341813"/>
            <a:ext cx="4527550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731" rIns="87464" bIns="43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67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731" rIns="87464" bIns="43731" numCol="1" anchor="b" anchorCtr="0" compatLnSpc="1">
            <a:prstTxWarp prst="textNoShape">
              <a:avLst/>
            </a:prstTxWarp>
          </a:bodyPr>
          <a:lstStyle>
            <a:lvl1pPr defTabSz="876300">
              <a:defRPr sz="1100"/>
            </a:lvl1pPr>
          </a:lstStyle>
          <a:p>
            <a:endParaRPr lang="nl-NL" altLang="nl-NL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98850" y="8686800"/>
            <a:ext cx="267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731" rIns="87464" bIns="43731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/>
            </a:lvl1pPr>
          </a:lstStyle>
          <a:p>
            <a:fld id="{EF9C9595-44C8-48A8-B469-993EA1A94AC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717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7458075" cy="685800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0663" y="1981200"/>
            <a:ext cx="5221287" cy="1066800"/>
          </a:xfrm>
        </p:spPr>
        <p:txBody>
          <a:bodyPr/>
          <a:lstStyle>
            <a:lvl1pPr algn="r">
              <a:defRPr sz="2800"/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0663" y="3200400"/>
            <a:ext cx="5221287" cy="1447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700">
                <a:solidFill>
                  <a:schemeClr val="bg1"/>
                </a:solidFill>
                <a:latin typeface="Kievit-Bold" pitchFamily="2" charset="0"/>
              </a:defRPr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</a:p>
        </p:txBody>
      </p:sp>
      <p:pic>
        <p:nvPicPr>
          <p:cNvPr id="3083" name="Picture 11" descr="Logo AT Osborne-RGB.tif                                        00057DAERichard's Formule 1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60975"/>
            <a:ext cx="167798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1B5D1-974C-4811-AB71-728782ACF3C2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1F6ED-366E-46AE-BD6B-08B756A34FC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800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96088" y="152400"/>
            <a:ext cx="1822450" cy="6096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25563" y="152400"/>
            <a:ext cx="5318125" cy="6096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747E23-636C-437F-978B-3DC68AD23C8F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36578-7583-475A-B3E2-80A1797753A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273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BFF2D-4BE2-46B7-8EEF-0CD8BCB2356A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DC1E0-743C-4666-ADF8-8EB11BB266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309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4406900"/>
            <a:ext cx="84518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5813" y="2906713"/>
            <a:ext cx="84518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4D660-9873-40D5-A9C2-C8BCFC4407CD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A3D9C-A3DC-4135-8E2D-9B5250DB9DA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037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25563" y="1447800"/>
            <a:ext cx="35702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48250" y="1447800"/>
            <a:ext cx="357028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64C6E-FA7F-4528-98B2-D75DE5986916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7DAC2-FF69-463A-AE9C-5A1CAE766A0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299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9503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6888" y="1535113"/>
            <a:ext cx="439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6888" y="2174875"/>
            <a:ext cx="439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51425" y="1535113"/>
            <a:ext cx="4395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51425" y="2174875"/>
            <a:ext cx="4395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4EC10-4504-4FC4-A39D-469716E7CBB7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CC6DD-90A4-4B38-A71D-CC22C3ACC37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64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14646-DC68-4F63-BC2C-90836F6F9336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BFA7C-FC0F-43A7-8274-B0A239AD38A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65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DB7E3-403A-4948-81F3-125B0B61E070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A15A5-5DCB-47B6-87E1-BD381CBC0A2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165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888" y="273050"/>
            <a:ext cx="32718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273050"/>
            <a:ext cx="55594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6888" y="1435100"/>
            <a:ext cx="32718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B6BF6-BB58-44A8-8072-BA17B0C657D6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70A3C-6908-4A15-9141-DFB81452F53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042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9450" y="4800600"/>
            <a:ext cx="59658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9450" y="612775"/>
            <a:ext cx="59658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9450" y="5367338"/>
            <a:ext cx="59658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97679-0EA4-4819-B7AE-9BF777653740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FA2A4-8996-458C-99F9-D178DD9C8F5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773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219200"/>
            <a:ext cx="9944100" cy="56388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1447800"/>
            <a:ext cx="72929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24600"/>
            <a:ext cx="17414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E4A63E80-E932-4F3A-9B30-BB6D85F5DB54}" type="datetime1">
              <a:rPr lang="nl-NL" altLang="nl-NL"/>
              <a:pPr/>
              <a:t>11-9-2014</a:t>
            </a:fld>
            <a:endParaRPr lang="nl-NL" altLang="nl-NL" sz="1400"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25563" y="6324600"/>
            <a:ext cx="314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324600"/>
            <a:ext cx="115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8D8FEE5C-7D20-4ECF-A85F-1528AEABB72A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8618538" cy="121920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5563" y="152400"/>
            <a:ext cx="7127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pic>
        <p:nvPicPr>
          <p:cNvPr id="1039" name="Picture 15" descr="Logo AT Osborne-RGB.tif                                        00057DAERichard's Formule 1            ABA78158: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20688"/>
            <a:ext cx="839788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Kievit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Kievit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Kievit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Kievit-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Kievit-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Kievit-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Kievit-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Kievit-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nl/url?sa=i&amp;rct=j&amp;q=&amp;esrc=s&amp;source=images&amp;cd=&amp;cad=rja&amp;uact=8&amp;docid=qi3Ep8YxLWKE2M&amp;tbnid=tFHfDwK72SyxyM:&amp;ved=0CAUQjRw&amp;url=http://www.lolaweb.nl/log.php?id%3D125&amp;ei=I9gOVPPpBIzsO7ycgYAM&amp;psig=AFQjCNF_MF0hcJIRWK-QrXpCpOXfUIC-Hg&amp;ust=14103452573364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l/url?sa=i&amp;rct=j&amp;q=&amp;esrc=s&amp;source=images&amp;cd=&amp;cad=rja&amp;uact=8&amp;docid=uuJ4L2S-vzYYRM&amp;tbnid=ug-4hldGp6_zYM:&amp;ved=0CAUQjRw&amp;url=http://www.schilderij.co/schilderij/moderne-schilderijen/schilderij-metropool-i3276.html&amp;ei=FdcOVKu2C4WBOIX5gIAG&amp;psig=AFQjCNH2mZBWnJYgo0M6bYlHtD2HfjIvHA&amp;ust=14103451000940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nl/url?sa=i&amp;rct=j&amp;q=&amp;esrc=s&amp;source=images&amp;cd=&amp;cad=rja&amp;uact=8&amp;docid=qi3Ep8YxLWKE2M&amp;tbnid=tFHfDwK72SyxyM:&amp;ved=0CAUQjRw&amp;url=http://www.lolaweb.nl/log.php?id%3D125&amp;ei=I9gOVPPpBIzsO7ycgYAM&amp;psig=AFQjCNF_MF0hcJIRWK-QrXpCpOXfUIC-Hg&amp;ust=14103452573364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sa=i&amp;rct=j&amp;q=&amp;esrc=s&amp;source=images&amp;cd=&amp;cad=rja&amp;uact=8&amp;docid=uw_h1FJ3rtaneM&amp;tbnid=dbZxg2ulSrQkJM:&amp;ved=0CAUQjRw&amp;url=http://urd.verdus.nl/pagina.aspx?id%3D1046&amp;ei=19cOVI2kH8bVPMGCgPAB&amp;psig=AFQjCNFBj5xVrPhFDvO7R7yuxc9nlVy7LA&amp;ust=141034528948439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dirty="0" smtClean="0"/>
              <a:t>Presentatie Metropoolvorming;</a:t>
            </a:r>
            <a:br>
              <a:rPr lang="nl-NL" altLang="nl-NL" dirty="0" smtClean="0"/>
            </a:br>
            <a:r>
              <a:rPr lang="nl-NL" altLang="nl-NL" dirty="0" smtClean="0"/>
              <a:t>‘</a:t>
            </a:r>
            <a:r>
              <a:rPr lang="nl-NL" altLang="nl-NL" dirty="0" err="1" smtClean="0"/>
              <a:t>Reversed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borrowed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size</a:t>
            </a:r>
            <a:r>
              <a:rPr lang="nl-NL" altLang="nl-NL" dirty="0" smtClean="0"/>
              <a:t>’</a:t>
            </a:r>
            <a:endParaRPr lang="nl-NL" alt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dirty="0" smtClean="0"/>
              <a:t>Rotary Oss</a:t>
            </a:r>
          </a:p>
          <a:p>
            <a:r>
              <a:rPr lang="nl-NL" altLang="nl-NL" dirty="0" smtClean="0"/>
              <a:t>10.09.2014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Marco Mud</a:t>
            </a:r>
          </a:p>
          <a:p>
            <a:endParaRPr lang="nl-NL" altLang="nl-NL" dirty="0" smtClean="0"/>
          </a:p>
          <a:p>
            <a:r>
              <a:rPr lang="nl-NL" altLang="nl-NL" dirty="0" err="1" smtClean="0"/>
              <a:t>mgv</a:t>
            </a:r>
            <a:r>
              <a:rPr lang="nl-NL" altLang="nl-NL" dirty="0" smtClean="0"/>
              <a:t>  om ‘</a:t>
            </a:r>
            <a:r>
              <a:rPr lang="nl-NL" altLang="nl-NL" dirty="0" err="1" smtClean="0"/>
              <a:t>Megacity</a:t>
            </a:r>
            <a:r>
              <a:rPr lang="nl-NL" altLang="nl-NL" dirty="0" smtClean="0"/>
              <a:t> Nederland’, P. </a:t>
            </a:r>
            <a:r>
              <a:rPr lang="nl-NL" altLang="nl-NL" dirty="0" err="1" smtClean="0"/>
              <a:t>Tordoir</a:t>
            </a:r>
            <a:r>
              <a:rPr lang="nl-NL" altLang="nl-NL" dirty="0" smtClean="0"/>
              <a:t>, 2013</a:t>
            </a:r>
          </a:p>
          <a:p>
            <a:r>
              <a:rPr lang="nl-NL" altLang="nl-NL" dirty="0" smtClean="0"/>
              <a:t>Rapporten van PBL</a:t>
            </a:r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Reversed</a:t>
            </a:r>
            <a:r>
              <a:rPr lang="nl-NL" dirty="0" smtClean="0"/>
              <a:t> </a:t>
            </a:r>
            <a:r>
              <a:rPr lang="nl-NL" dirty="0" err="1"/>
              <a:t>b</a:t>
            </a:r>
            <a:r>
              <a:rPr lang="nl-NL" dirty="0" err="1" smtClean="0"/>
              <a:t>orrowed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26874" y="1772816"/>
            <a:ext cx="91697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latin typeface="+mj-lt"/>
              </a:rPr>
              <a:t>Wat betekent Oss voor Arnhem/ Nijmegen? </a:t>
            </a:r>
            <a:r>
              <a:rPr lang="nl-NL" sz="2000" dirty="0" smtClean="0">
                <a:latin typeface="+mn-lt"/>
              </a:rPr>
              <a:t>(afstand 25-50 km)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Top sector </a:t>
            </a:r>
            <a:r>
              <a:rPr lang="nl-NL" sz="2000" dirty="0">
                <a:latin typeface="+mn-lt"/>
              </a:rPr>
              <a:t>(</a:t>
            </a:r>
            <a:r>
              <a:rPr lang="nl-NL" sz="2000" dirty="0" err="1">
                <a:latin typeface="+mn-lt"/>
              </a:rPr>
              <a:t>agri</a:t>
            </a:r>
            <a:r>
              <a:rPr lang="nl-NL" sz="2000" dirty="0">
                <a:latin typeface="+mn-lt"/>
              </a:rPr>
              <a:t>/ food</a:t>
            </a:r>
            <a:r>
              <a:rPr lang="nl-NL" sz="2000" dirty="0" smtClean="0">
                <a:latin typeface="+mn-lt"/>
              </a:rPr>
              <a:t>)				(waarin wordt geëxcelleerd?)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+mn-lt"/>
              </a:rPr>
              <a:t>Borrowed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size</a:t>
            </a:r>
            <a:r>
              <a:rPr lang="nl-NL" sz="2000" dirty="0" smtClean="0">
                <a:latin typeface="+mn-lt"/>
              </a:rPr>
              <a:t> 				(wat heb je te bieden?)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DUS 						(hoe haak je aan?)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Bestuurlijk 					(wat doe je samen; voor elkaar?</a:t>
            </a:r>
          </a:p>
          <a:p>
            <a:r>
              <a:rPr lang="nl-NL" sz="2000" dirty="0" smtClean="0">
                <a:latin typeface="+mn-lt"/>
              </a:rPr>
              <a:t>						 </a:t>
            </a:r>
            <a:r>
              <a:rPr lang="nl-NL" sz="2000" dirty="0">
                <a:latin typeface="+mn-lt"/>
              </a:rPr>
              <a:t>wat geef je </a:t>
            </a:r>
            <a:r>
              <a:rPr lang="nl-NL" sz="2000" dirty="0" smtClean="0">
                <a:latin typeface="+mn-lt"/>
              </a:rPr>
              <a:t>op?)</a:t>
            </a:r>
          </a:p>
          <a:p>
            <a:endParaRPr lang="nl-NL" sz="2000" dirty="0">
              <a:latin typeface="+mn-lt"/>
            </a:endParaRPr>
          </a:p>
          <a:p>
            <a:r>
              <a:rPr lang="nl-NL" sz="2000" dirty="0" smtClean="0">
                <a:latin typeface="+mj-lt"/>
              </a:rPr>
              <a:t>Wat betekent Oss voor Eindhoven?</a:t>
            </a:r>
            <a:r>
              <a:rPr lang="nl-NL" sz="2000" dirty="0" smtClean="0">
                <a:latin typeface="+mn-lt"/>
              </a:rPr>
              <a:t> (45 km)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Top sector (</a:t>
            </a:r>
            <a:r>
              <a:rPr lang="nl-NL" sz="2000" dirty="0" err="1" smtClean="0">
                <a:latin typeface="+mn-lt"/>
              </a:rPr>
              <a:t>agri</a:t>
            </a:r>
            <a:r>
              <a:rPr lang="nl-NL" sz="2000" dirty="0" smtClean="0">
                <a:latin typeface="+mn-lt"/>
              </a:rPr>
              <a:t>/ food; high </a:t>
            </a:r>
            <a:r>
              <a:rPr lang="nl-NL" sz="2000" dirty="0" err="1" smtClean="0">
                <a:latin typeface="+mn-lt"/>
              </a:rPr>
              <a:t>tech</a:t>
            </a:r>
            <a:r>
              <a:rPr lang="nl-NL" sz="2000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+mn-lt"/>
              </a:rPr>
              <a:t>Borrowed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size</a:t>
            </a:r>
            <a:endParaRPr lang="nl-N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DUS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Bestuurlijk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n-lt"/>
            </a:endParaRPr>
          </a:p>
          <a:p>
            <a:r>
              <a:rPr lang="nl-NL" sz="2000" dirty="0" smtClean="0">
                <a:latin typeface="+mj-lt"/>
              </a:rPr>
              <a:t>Waar begin je? </a:t>
            </a:r>
            <a:r>
              <a:rPr lang="nl-NL" sz="2000" dirty="0" smtClean="0">
                <a:latin typeface="+mn-lt"/>
              </a:rPr>
              <a:t>Maatschappelijke oriëntatie Oss</a:t>
            </a:r>
            <a:endParaRPr lang="nl-NL" sz="2000" dirty="0">
              <a:latin typeface="+mn-lt"/>
            </a:endParaRPr>
          </a:p>
          <a:p>
            <a:endParaRPr lang="nl-NL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9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Denk 5 minuten na </a:t>
            </a:r>
          </a:p>
          <a:p>
            <a:endParaRPr lang="nl-NL" sz="2000" dirty="0" smtClean="0"/>
          </a:p>
          <a:p>
            <a:r>
              <a:rPr lang="nl-NL" sz="2000" dirty="0" smtClean="0"/>
              <a:t>Daarna inventariseren we een aantal meningen</a:t>
            </a:r>
          </a:p>
          <a:p>
            <a:endParaRPr lang="nl-NL" sz="2000" dirty="0" smtClean="0"/>
          </a:p>
          <a:p>
            <a:r>
              <a:rPr lang="nl-NL" sz="2000" dirty="0" smtClean="0"/>
              <a:t>En beantwoorden we de vraag: 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Of Oss baat heeft bij een </a:t>
            </a:r>
            <a:r>
              <a:rPr lang="nl-NL" sz="2000" dirty="0" err="1" smtClean="0"/>
              <a:t>borrowed</a:t>
            </a:r>
            <a:r>
              <a:rPr lang="nl-NL" sz="2000" dirty="0" smtClean="0"/>
              <a:t> </a:t>
            </a:r>
            <a:r>
              <a:rPr lang="nl-NL" sz="2000" dirty="0" err="1" smtClean="0"/>
              <a:t>size</a:t>
            </a:r>
            <a:r>
              <a:rPr lang="nl-NL" sz="2000" dirty="0" smtClean="0"/>
              <a:t> strategie?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985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Borrowed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r>
              <a:rPr lang="nl-NL" dirty="0" smtClean="0"/>
              <a:t> strategie Oss?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299642" y="1628800"/>
            <a:ext cx="572502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nl-NL" sz="2000" dirty="0" smtClean="0">
                <a:latin typeface="+mn-lt"/>
              </a:rPr>
              <a:t> Wat is het (haalbare) doel?</a:t>
            </a:r>
          </a:p>
          <a:p>
            <a:endParaRPr lang="nl-NL" sz="2000" dirty="0" smtClean="0">
              <a:latin typeface="+mn-lt"/>
            </a:endParaRPr>
          </a:p>
          <a:p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nl-NL" sz="2000" dirty="0" smtClean="0">
                <a:latin typeface="+mn-lt"/>
              </a:rPr>
              <a:t> Wat de stappen er naar toe?</a:t>
            </a:r>
          </a:p>
          <a:p>
            <a:endParaRPr lang="nl-NL" sz="2000" dirty="0">
              <a:latin typeface="+mn-lt"/>
            </a:endParaRPr>
          </a:p>
          <a:p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2000" dirty="0" smtClean="0">
                <a:latin typeface="+mn-lt"/>
              </a:rPr>
              <a:t> Hoe organiseren we het? (LL or CC)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NPG Krachtmeter</a:t>
            </a:r>
          </a:p>
          <a:p>
            <a:endParaRPr lang="nl-NL" sz="2000" dirty="0" smtClean="0">
              <a:latin typeface="+mn-lt"/>
            </a:endParaRPr>
          </a:p>
          <a:p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nl-NL" sz="2000" dirty="0" smtClean="0">
                <a:latin typeface="+mn-lt"/>
              </a:rPr>
              <a:t> Hoe bemensen we het; met welke bevoegdheden?</a:t>
            </a:r>
          </a:p>
          <a:p>
            <a:endParaRPr lang="nl-NL" sz="2000" dirty="0">
              <a:latin typeface="+mn-lt"/>
            </a:endParaRPr>
          </a:p>
          <a:p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lang="nl-NL" sz="2000" dirty="0" smtClean="0">
                <a:latin typeface="+mn-lt"/>
              </a:rPr>
              <a:t> Hoe rechtvaardigen we de actie?</a:t>
            </a:r>
          </a:p>
          <a:p>
            <a:endParaRPr lang="nl-NL" sz="2000" dirty="0">
              <a:latin typeface="+mn-lt"/>
            </a:endParaRPr>
          </a:p>
          <a:p>
            <a:endParaRPr lang="nl-NL" sz="2000" dirty="0" smtClean="0">
              <a:latin typeface="+mn-lt"/>
            </a:endParaRPr>
          </a:p>
          <a:p>
            <a:r>
              <a:rPr lang="nl-NL" sz="2000" dirty="0" smtClean="0">
                <a:latin typeface="+mn-lt"/>
              </a:rPr>
              <a:t>(06 - 214 39 821 …)</a:t>
            </a:r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62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NPG Krachtmeter (‘meten van versnippering’)</a:t>
            </a:r>
            <a:endParaRPr lang="nl-NL" altLang="nl-NL" dirty="0"/>
          </a:p>
        </p:txBody>
      </p:sp>
      <p:sp>
        <p:nvSpPr>
          <p:cNvPr id="2" name="Rechthoek 1"/>
          <p:cNvSpPr/>
          <p:nvPr/>
        </p:nvSpPr>
        <p:spPr>
          <a:xfrm>
            <a:off x="6631732" y="1882314"/>
            <a:ext cx="33123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sz="1400" dirty="0" smtClean="0">
                <a:latin typeface="+mn-lt"/>
              </a:rPr>
              <a:t>Gelijksoortigheid </a:t>
            </a:r>
            <a:r>
              <a:rPr lang="nl-NL" sz="1400" dirty="0">
                <a:latin typeface="+mn-lt"/>
              </a:rPr>
              <a:t>van </a:t>
            </a:r>
            <a:r>
              <a:rPr lang="nl-NL" sz="1400" dirty="0" smtClean="0">
                <a:latin typeface="+mn-lt"/>
              </a:rPr>
              <a:t>doelstellingen</a:t>
            </a:r>
          </a:p>
          <a:p>
            <a:pPr marL="342900" indent="-342900">
              <a:buAutoNum type="arabicPeriod"/>
            </a:pPr>
            <a:endParaRPr lang="nl-NL" sz="1400" dirty="0">
              <a:latin typeface="+mn-lt"/>
            </a:endParaRPr>
          </a:p>
          <a:p>
            <a:pPr marL="342900" indent="-342900">
              <a:buAutoNum type="arabicPeriod"/>
            </a:pPr>
            <a:endParaRPr lang="nl-NL" sz="1400" dirty="0" smtClean="0">
              <a:latin typeface="+mn-lt"/>
            </a:endParaRPr>
          </a:p>
          <a:p>
            <a:pPr marL="342900" indent="-342900">
              <a:buAutoNum type="arabicPeriod"/>
            </a:pPr>
            <a:endParaRPr lang="nl-NL" sz="1400" dirty="0">
              <a:latin typeface="+mn-lt"/>
            </a:endParaRPr>
          </a:p>
          <a:p>
            <a:pPr marL="342900" indent="-342900">
              <a:buAutoNum type="arabicPeriod" startAt="2"/>
            </a:pPr>
            <a:r>
              <a:rPr lang="nl-NL" sz="1400" dirty="0" smtClean="0">
                <a:latin typeface="+mn-lt"/>
              </a:rPr>
              <a:t>Lokaal </a:t>
            </a:r>
            <a:r>
              <a:rPr lang="nl-NL" sz="1400" dirty="0">
                <a:latin typeface="+mn-lt"/>
              </a:rPr>
              <a:t>gelegitimeerde doelstellingen </a:t>
            </a:r>
            <a:endParaRPr lang="nl-NL" sz="1400" dirty="0" smtClean="0">
              <a:latin typeface="+mn-lt"/>
            </a:endParaRPr>
          </a:p>
          <a:p>
            <a:pPr marL="342900" indent="-342900">
              <a:buAutoNum type="arabicPeriod" startAt="2"/>
            </a:pPr>
            <a:endParaRPr lang="nl-NL" sz="1400" dirty="0">
              <a:latin typeface="+mn-lt"/>
            </a:endParaRPr>
          </a:p>
          <a:p>
            <a:pPr marL="342900" indent="-342900">
              <a:buAutoNum type="arabicPeriod" startAt="2"/>
            </a:pPr>
            <a:endParaRPr lang="nl-NL" sz="1400" dirty="0" smtClean="0">
              <a:latin typeface="+mn-lt"/>
            </a:endParaRPr>
          </a:p>
          <a:p>
            <a:pPr marL="342900" indent="-342900">
              <a:buAutoNum type="arabicPeriod" startAt="2"/>
            </a:pPr>
            <a:endParaRPr lang="nl-NL" sz="1400" dirty="0" smtClean="0">
              <a:latin typeface="+mn-lt"/>
            </a:endParaRPr>
          </a:p>
          <a:p>
            <a:pPr marL="342900" indent="-342900">
              <a:buAutoNum type="arabicPeriod" startAt="3"/>
            </a:pPr>
            <a:r>
              <a:rPr lang="nl-NL" sz="1400" dirty="0" smtClean="0">
                <a:latin typeface="+mn-lt"/>
              </a:rPr>
              <a:t>Geen </a:t>
            </a:r>
            <a:r>
              <a:rPr lang="nl-NL" sz="1400" dirty="0">
                <a:latin typeface="+mn-lt"/>
              </a:rPr>
              <a:t>horizontale coördinatie </a:t>
            </a:r>
            <a:r>
              <a:rPr lang="nl-NL" sz="1400" dirty="0" smtClean="0">
                <a:latin typeface="+mn-lt"/>
              </a:rPr>
              <a:t>mechanismen</a:t>
            </a:r>
          </a:p>
          <a:p>
            <a:pPr marL="342900" indent="-342900">
              <a:buAutoNum type="arabicPeriod" startAt="3"/>
            </a:pPr>
            <a:endParaRPr lang="nl-NL" sz="1400" dirty="0">
              <a:latin typeface="+mn-lt"/>
            </a:endParaRPr>
          </a:p>
          <a:p>
            <a:pPr marL="342900" indent="-342900">
              <a:buAutoNum type="arabicPeriod" startAt="3"/>
            </a:pPr>
            <a:endParaRPr lang="nl-NL" sz="1400" dirty="0" smtClean="0">
              <a:latin typeface="+mn-lt"/>
            </a:endParaRPr>
          </a:p>
          <a:p>
            <a:pPr marL="342900" indent="-342900">
              <a:buAutoNum type="arabicPeriod" startAt="3"/>
            </a:pPr>
            <a:endParaRPr lang="nl-NL" sz="1400" dirty="0">
              <a:latin typeface="+mn-lt"/>
            </a:endParaRPr>
          </a:p>
          <a:p>
            <a:pPr marL="342900" indent="-342900">
              <a:buAutoNum type="arabicPeriod" startAt="4"/>
            </a:pPr>
            <a:r>
              <a:rPr lang="nl-NL" sz="1400" dirty="0" smtClean="0">
                <a:latin typeface="+mn-lt"/>
              </a:rPr>
              <a:t>Geen </a:t>
            </a:r>
            <a:r>
              <a:rPr lang="nl-NL" sz="1400" dirty="0">
                <a:latin typeface="+mn-lt"/>
              </a:rPr>
              <a:t>centrale </a:t>
            </a:r>
            <a:r>
              <a:rPr lang="nl-NL" sz="1400" dirty="0" smtClean="0">
                <a:latin typeface="+mn-lt"/>
              </a:rPr>
              <a:t>organisatie</a:t>
            </a:r>
          </a:p>
          <a:p>
            <a:pPr marL="342900" indent="-342900">
              <a:buAutoNum type="arabicPeriod" startAt="4"/>
            </a:pPr>
            <a:endParaRPr lang="nl-NL" sz="1400" dirty="0">
              <a:latin typeface="+mn-lt"/>
            </a:endParaRPr>
          </a:p>
          <a:p>
            <a:pPr marL="342900" indent="-342900">
              <a:buAutoNum type="arabicPeriod" startAt="4"/>
            </a:pPr>
            <a:endParaRPr lang="nl-NL" sz="1400" dirty="0" smtClean="0">
              <a:latin typeface="+mn-lt"/>
            </a:endParaRPr>
          </a:p>
          <a:p>
            <a:pPr marL="342900" indent="-342900">
              <a:buAutoNum type="arabicPeriod" startAt="4"/>
            </a:pPr>
            <a:r>
              <a:rPr lang="nl-NL" sz="1400" dirty="0">
                <a:latin typeface="+mn-lt"/>
              </a:rPr>
              <a:t>N</a:t>
            </a:r>
            <a:r>
              <a:rPr lang="nl-NL" sz="1400" dirty="0" smtClean="0">
                <a:latin typeface="+mn-lt"/>
              </a:rPr>
              <a:t>iet </a:t>
            </a:r>
            <a:r>
              <a:rPr lang="nl-NL" sz="1400" dirty="0">
                <a:latin typeface="+mn-lt"/>
              </a:rPr>
              <a:t>(voldoende) gemandateerd, verstrooid en indirect aanspreekbaar leiderschap</a:t>
            </a:r>
            <a:endParaRPr lang="nl-NL" sz="1400" dirty="0" smtClean="0">
              <a:latin typeface="+mn-lt"/>
            </a:endParaRPr>
          </a:p>
          <a:p>
            <a:pPr marL="342900" indent="-342900">
              <a:buAutoNum type="arabicPeriod" startAt="4"/>
            </a:pPr>
            <a:endParaRPr lang="nl-NL" sz="1400" dirty="0">
              <a:latin typeface="+mn-lt"/>
            </a:endParaRPr>
          </a:p>
          <a:p>
            <a:pPr marL="342900" indent="-342900">
              <a:buAutoNum type="arabicPeriod" startAt="4"/>
            </a:pPr>
            <a:endParaRPr lang="nl-NL" sz="1400" dirty="0">
              <a:latin typeface="+mn-lt"/>
            </a:endParaRPr>
          </a:p>
          <a:p>
            <a:r>
              <a:rPr lang="nl-NL" sz="1400" dirty="0" smtClean="0">
                <a:latin typeface="+mn-lt"/>
              </a:rPr>
              <a:t>6.    Geen transparantie</a:t>
            </a:r>
            <a:endParaRPr lang="nl-NL" sz="1400" dirty="0">
              <a:latin typeface="+mn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0064" y="1844824"/>
            <a:ext cx="34398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latin typeface="+mn-lt"/>
              </a:rPr>
              <a:t>1.  Gemeenschappelijkheid </a:t>
            </a:r>
            <a:r>
              <a:rPr lang="nl-NL" sz="1400" dirty="0">
                <a:latin typeface="+mn-lt"/>
              </a:rPr>
              <a:t>van </a:t>
            </a:r>
            <a:r>
              <a:rPr lang="nl-NL" sz="1400" dirty="0" smtClean="0">
                <a:latin typeface="+mn-lt"/>
              </a:rPr>
              <a:t>    </a:t>
            </a:r>
          </a:p>
          <a:p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 doelstellingen</a:t>
            </a:r>
          </a:p>
          <a:p>
            <a:pPr marL="342900" indent="-342900">
              <a:buAutoNum type="arabicPeriod"/>
            </a:pPr>
            <a:endParaRPr lang="nl-NL" sz="1400" dirty="0" smtClean="0">
              <a:latin typeface="+mn-lt"/>
            </a:endParaRPr>
          </a:p>
          <a:p>
            <a:r>
              <a:rPr lang="nl-NL" sz="1400" dirty="0" smtClean="0">
                <a:latin typeface="+mn-lt"/>
              </a:rPr>
              <a:t>2.  Centraal </a:t>
            </a:r>
            <a:r>
              <a:rPr lang="nl-NL" sz="1400" dirty="0">
                <a:latin typeface="+mn-lt"/>
              </a:rPr>
              <a:t>gelegitimeerde </a:t>
            </a:r>
            <a:r>
              <a:rPr lang="nl-NL" sz="1400" dirty="0" smtClean="0">
                <a:latin typeface="+mn-lt"/>
              </a:rPr>
              <a:t> </a:t>
            </a:r>
          </a:p>
          <a:p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 doelstellingen </a:t>
            </a:r>
          </a:p>
          <a:p>
            <a:pPr marL="342900" indent="-342900">
              <a:buAutoNum type="arabicPeriod" startAt="2"/>
            </a:pPr>
            <a:endParaRPr lang="nl-NL" sz="1400" dirty="0" smtClean="0">
              <a:latin typeface="+mn-lt"/>
            </a:endParaRPr>
          </a:p>
          <a:p>
            <a:r>
              <a:rPr lang="nl-NL" sz="1400" dirty="0" smtClean="0">
                <a:latin typeface="+mn-lt"/>
              </a:rPr>
              <a:t>3.  Horizontale </a:t>
            </a:r>
            <a:r>
              <a:rPr lang="nl-NL" sz="1400" dirty="0">
                <a:latin typeface="+mn-lt"/>
              </a:rPr>
              <a:t>coördinatie </a:t>
            </a:r>
            <a:r>
              <a:rPr lang="nl-NL" sz="1400" dirty="0" smtClean="0">
                <a:latin typeface="+mn-lt"/>
              </a:rPr>
              <a:t>       </a:t>
            </a:r>
          </a:p>
          <a:p>
            <a:r>
              <a:rPr lang="nl-NL" sz="1400" dirty="0" smtClean="0">
                <a:latin typeface="+mn-lt"/>
              </a:rPr>
              <a:t>      mechanismen waarmee de   </a:t>
            </a:r>
          </a:p>
          <a:p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 doelen bijeen zijn gebracht</a:t>
            </a:r>
          </a:p>
          <a:p>
            <a:endParaRPr lang="nl-NL" sz="1400" dirty="0" smtClean="0">
              <a:latin typeface="+mn-lt"/>
            </a:endParaRPr>
          </a:p>
          <a:p>
            <a:r>
              <a:rPr lang="nl-NL" sz="1400" dirty="0" smtClean="0">
                <a:latin typeface="+mn-lt"/>
              </a:rPr>
              <a:t>4.  Verticale </a:t>
            </a:r>
            <a:r>
              <a:rPr lang="nl-NL" sz="1400" dirty="0">
                <a:latin typeface="+mn-lt"/>
              </a:rPr>
              <a:t>integratie van </a:t>
            </a:r>
            <a:r>
              <a:rPr lang="nl-NL" sz="1400" dirty="0" smtClean="0">
                <a:latin typeface="+mn-lt"/>
              </a:rPr>
              <a:t>mensen </a:t>
            </a:r>
          </a:p>
          <a:p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en middelen </a:t>
            </a:r>
            <a:r>
              <a:rPr lang="nl-NL" sz="1400" dirty="0">
                <a:latin typeface="+mn-lt"/>
              </a:rPr>
              <a:t>in een </a:t>
            </a:r>
            <a:r>
              <a:rPr lang="nl-NL" sz="1400" dirty="0" smtClean="0">
                <a:latin typeface="+mn-lt"/>
              </a:rPr>
              <a:t>centrale   </a:t>
            </a:r>
          </a:p>
          <a:p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organisatie ten </a:t>
            </a:r>
            <a:r>
              <a:rPr lang="nl-NL" sz="1400" dirty="0">
                <a:latin typeface="+mn-lt"/>
              </a:rPr>
              <a:t>behoeve van de </a:t>
            </a:r>
            <a:r>
              <a:rPr lang="nl-NL" sz="1400" dirty="0" smtClean="0">
                <a:latin typeface="+mn-lt"/>
              </a:rPr>
              <a:t>   </a:t>
            </a:r>
          </a:p>
          <a:p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implementatie van de doelen</a:t>
            </a:r>
          </a:p>
          <a:p>
            <a:endParaRPr lang="nl-NL" sz="1400" dirty="0">
              <a:latin typeface="+mn-lt"/>
            </a:endParaRPr>
          </a:p>
          <a:p>
            <a:pPr lvl="0"/>
            <a:r>
              <a:rPr lang="nl-NL" sz="1400" dirty="0" smtClean="0">
                <a:latin typeface="+mn-lt"/>
              </a:rPr>
              <a:t>5.  Een gemandateerde, verantwoordelijke   </a:t>
            </a:r>
          </a:p>
          <a:p>
            <a:pPr lvl="0"/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 en </a:t>
            </a:r>
            <a:r>
              <a:rPr lang="nl-NL" sz="1400" dirty="0">
                <a:latin typeface="+mn-lt"/>
              </a:rPr>
              <a:t>aanspreekbare leider die </a:t>
            </a:r>
            <a:r>
              <a:rPr lang="nl-NL" sz="1400" dirty="0" smtClean="0">
                <a:latin typeface="+mn-lt"/>
              </a:rPr>
              <a:t>richting   </a:t>
            </a:r>
          </a:p>
          <a:p>
            <a:pPr lvl="0"/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 en sturing </a:t>
            </a:r>
            <a:r>
              <a:rPr lang="nl-NL" sz="1400" dirty="0">
                <a:latin typeface="+mn-lt"/>
              </a:rPr>
              <a:t>geeft aan de </a:t>
            </a:r>
            <a:r>
              <a:rPr lang="nl-NL" sz="1400" dirty="0" smtClean="0">
                <a:latin typeface="+mn-lt"/>
              </a:rPr>
              <a:t>doelstellingen</a:t>
            </a:r>
            <a:endParaRPr lang="nl-NL" sz="1400" dirty="0">
              <a:latin typeface="+mn-lt"/>
            </a:endParaRPr>
          </a:p>
          <a:p>
            <a:endParaRPr lang="nl-NL" sz="1400" dirty="0" smtClean="0">
              <a:latin typeface="+mn-lt"/>
            </a:endParaRPr>
          </a:p>
          <a:p>
            <a:r>
              <a:rPr lang="nl-NL" sz="1400" dirty="0" smtClean="0">
                <a:latin typeface="+mn-lt"/>
              </a:rPr>
              <a:t>6.  Maximale </a:t>
            </a:r>
            <a:r>
              <a:rPr lang="nl-NL" sz="1400" dirty="0">
                <a:latin typeface="+mn-lt"/>
              </a:rPr>
              <a:t>transparantie over </a:t>
            </a:r>
            <a:r>
              <a:rPr lang="nl-NL" sz="1400" dirty="0" smtClean="0">
                <a:latin typeface="+mn-lt"/>
              </a:rPr>
              <a:t> </a:t>
            </a:r>
          </a:p>
          <a:p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 doeldefinitieproces </a:t>
            </a:r>
            <a:r>
              <a:rPr lang="nl-NL" sz="1400" dirty="0">
                <a:latin typeface="+mn-lt"/>
              </a:rPr>
              <a:t>en </a:t>
            </a:r>
            <a:r>
              <a:rPr lang="nl-NL" sz="1400" dirty="0" smtClean="0">
                <a:latin typeface="+mn-lt"/>
              </a:rPr>
              <a:t>       </a:t>
            </a:r>
          </a:p>
          <a:p>
            <a:r>
              <a:rPr lang="nl-NL" sz="1400" dirty="0">
                <a:latin typeface="+mn-lt"/>
              </a:rPr>
              <a:t> </a:t>
            </a:r>
            <a:r>
              <a:rPr lang="nl-NL" sz="1400" dirty="0" smtClean="0">
                <a:latin typeface="+mn-lt"/>
              </a:rPr>
              <a:t>     doelimplementatieproces</a:t>
            </a:r>
            <a:endParaRPr lang="nl-NL" sz="1400" dirty="0">
              <a:latin typeface="+mn-lt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3151414" y="1996344"/>
            <a:ext cx="3204356" cy="238032"/>
            <a:chOff x="2827648" y="2168860"/>
            <a:chExt cx="3204356" cy="238032"/>
          </a:xfrm>
        </p:grpSpPr>
        <p:cxnSp>
          <p:nvCxnSpPr>
            <p:cNvPr id="4" name="Rechte verbindingslijn 3"/>
            <p:cNvCxnSpPr/>
            <p:nvPr/>
          </p:nvCxnSpPr>
          <p:spPr bwMode="auto">
            <a:xfrm>
              <a:off x="3043672" y="2276872"/>
              <a:ext cx="288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Ovaal 8"/>
            <p:cNvSpPr/>
            <p:nvPr/>
          </p:nvSpPr>
          <p:spPr bwMode="auto">
            <a:xfrm>
              <a:off x="2827648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Ovaal 11"/>
            <p:cNvSpPr/>
            <p:nvPr/>
          </p:nvSpPr>
          <p:spPr bwMode="auto">
            <a:xfrm>
              <a:off x="4375820" y="219086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al 12"/>
            <p:cNvSpPr/>
            <p:nvPr/>
          </p:nvSpPr>
          <p:spPr bwMode="auto">
            <a:xfrm>
              <a:off x="5815980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3151414" y="2646174"/>
            <a:ext cx="3204356" cy="238032"/>
            <a:chOff x="2827648" y="2168860"/>
            <a:chExt cx="3204356" cy="238032"/>
          </a:xfrm>
        </p:grpSpPr>
        <p:cxnSp>
          <p:nvCxnSpPr>
            <p:cNvPr id="21" name="Rechte verbindingslijn 20"/>
            <p:cNvCxnSpPr/>
            <p:nvPr/>
          </p:nvCxnSpPr>
          <p:spPr bwMode="auto">
            <a:xfrm>
              <a:off x="3043672" y="2276872"/>
              <a:ext cx="288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Ovaal 21"/>
            <p:cNvSpPr/>
            <p:nvPr/>
          </p:nvSpPr>
          <p:spPr bwMode="auto">
            <a:xfrm>
              <a:off x="2827648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Ovaal 22"/>
            <p:cNvSpPr/>
            <p:nvPr/>
          </p:nvSpPr>
          <p:spPr bwMode="auto">
            <a:xfrm>
              <a:off x="4375820" y="219086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Ovaal 23"/>
            <p:cNvSpPr/>
            <p:nvPr/>
          </p:nvSpPr>
          <p:spPr bwMode="auto">
            <a:xfrm>
              <a:off x="5815980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180564" y="3339937"/>
            <a:ext cx="3204356" cy="238032"/>
            <a:chOff x="2827648" y="2168860"/>
            <a:chExt cx="3204356" cy="238032"/>
          </a:xfrm>
        </p:grpSpPr>
        <p:cxnSp>
          <p:nvCxnSpPr>
            <p:cNvPr id="26" name="Rechte verbindingslijn 25"/>
            <p:cNvCxnSpPr/>
            <p:nvPr/>
          </p:nvCxnSpPr>
          <p:spPr bwMode="auto">
            <a:xfrm>
              <a:off x="3043672" y="2276872"/>
              <a:ext cx="288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Ovaal 26"/>
            <p:cNvSpPr/>
            <p:nvPr/>
          </p:nvSpPr>
          <p:spPr bwMode="auto">
            <a:xfrm>
              <a:off x="2827648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Ovaal 27"/>
            <p:cNvSpPr/>
            <p:nvPr/>
          </p:nvSpPr>
          <p:spPr bwMode="auto">
            <a:xfrm>
              <a:off x="4375820" y="219086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al 28"/>
            <p:cNvSpPr/>
            <p:nvPr/>
          </p:nvSpPr>
          <p:spPr bwMode="auto">
            <a:xfrm>
              <a:off x="5815980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3204617" y="4325686"/>
            <a:ext cx="3204356" cy="238032"/>
            <a:chOff x="2827648" y="2168860"/>
            <a:chExt cx="3204356" cy="238032"/>
          </a:xfrm>
        </p:grpSpPr>
        <p:cxnSp>
          <p:nvCxnSpPr>
            <p:cNvPr id="31" name="Rechte verbindingslijn 30"/>
            <p:cNvCxnSpPr/>
            <p:nvPr/>
          </p:nvCxnSpPr>
          <p:spPr bwMode="auto">
            <a:xfrm>
              <a:off x="3043672" y="2276872"/>
              <a:ext cx="288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Ovaal 31"/>
            <p:cNvSpPr/>
            <p:nvPr/>
          </p:nvSpPr>
          <p:spPr bwMode="auto">
            <a:xfrm>
              <a:off x="2827648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3" name="Ovaal 32"/>
            <p:cNvSpPr/>
            <p:nvPr/>
          </p:nvSpPr>
          <p:spPr bwMode="auto">
            <a:xfrm>
              <a:off x="4375820" y="219086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4" name="Ovaal 33"/>
            <p:cNvSpPr/>
            <p:nvPr/>
          </p:nvSpPr>
          <p:spPr bwMode="auto">
            <a:xfrm>
              <a:off x="5815980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3195802" y="6200732"/>
            <a:ext cx="3204356" cy="238032"/>
            <a:chOff x="2827648" y="2168860"/>
            <a:chExt cx="3204356" cy="238032"/>
          </a:xfrm>
        </p:grpSpPr>
        <p:cxnSp>
          <p:nvCxnSpPr>
            <p:cNvPr id="36" name="Rechte verbindingslijn 35"/>
            <p:cNvCxnSpPr/>
            <p:nvPr/>
          </p:nvCxnSpPr>
          <p:spPr bwMode="auto">
            <a:xfrm>
              <a:off x="3043672" y="2276872"/>
              <a:ext cx="288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al 36"/>
            <p:cNvSpPr/>
            <p:nvPr/>
          </p:nvSpPr>
          <p:spPr bwMode="auto">
            <a:xfrm>
              <a:off x="2827648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Ovaal 37"/>
            <p:cNvSpPr/>
            <p:nvPr/>
          </p:nvSpPr>
          <p:spPr bwMode="auto">
            <a:xfrm>
              <a:off x="4375820" y="219086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9" name="Ovaal 38"/>
            <p:cNvSpPr/>
            <p:nvPr/>
          </p:nvSpPr>
          <p:spPr bwMode="auto">
            <a:xfrm>
              <a:off x="5815980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44" name="Tekstvak 43"/>
          <p:cNvSpPr txBox="1"/>
          <p:nvPr/>
        </p:nvSpPr>
        <p:spPr>
          <a:xfrm>
            <a:off x="2931298" y="1426120"/>
            <a:ext cx="364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  <a:latin typeface="+mj-lt"/>
              </a:rPr>
              <a:t>s</a:t>
            </a:r>
            <a:r>
              <a:rPr lang="nl-NL" sz="1800" dirty="0" smtClean="0">
                <a:solidFill>
                  <a:srgbClr val="FF0000"/>
                </a:solidFill>
                <a:latin typeface="+mj-lt"/>
              </a:rPr>
              <a:t>terk			    zwak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0" name="Groep 39"/>
          <p:cNvGrpSpPr/>
          <p:nvPr/>
        </p:nvGrpSpPr>
        <p:grpSpPr>
          <a:xfrm>
            <a:off x="3205420" y="5337212"/>
            <a:ext cx="3204356" cy="238032"/>
            <a:chOff x="2827648" y="2168860"/>
            <a:chExt cx="3204356" cy="238032"/>
          </a:xfrm>
        </p:grpSpPr>
        <p:cxnSp>
          <p:nvCxnSpPr>
            <p:cNvPr id="41" name="Rechte verbindingslijn 40"/>
            <p:cNvCxnSpPr/>
            <p:nvPr/>
          </p:nvCxnSpPr>
          <p:spPr bwMode="auto">
            <a:xfrm>
              <a:off x="3043672" y="2276872"/>
              <a:ext cx="288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Ovaal 41"/>
            <p:cNvSpPr/>
            <p:nvPr/>
          </p:nvSpPr>
          <p:spPr bwMode="auto">
            <a:xfrm>
              <a:off x="2827648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3" name="Ovaal 42"/>
            <p:cNvSpPr/>
            <p:nvPr/>
          </p:nvSpPr>
          <p:spPr bwMode="auto">
            <a:xfrm>
              <a:off x="4375820" y="219086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5" name="Ovaal 44"/>
            <p:cNvSpPr/>
            <p:nvPr/>
          </p:nvSpPr>
          <p:spPr bwMode="auto">
            <a:xfrm>
              <a:off x="5815980" y="216886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80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vindt fysieke metropoolvorming plaats?</a:t>
            </a:r>
            <a:endParaRPr lang="nl-NL" dirty="0"/>
          </a:p>
        </p:txBody>
      </p:sp>
      <p:sp>
        <p:nvSpPr>
          <p:cNvPr id="4" name="AutoShape 4" descr="data:image/jpeg;base64,/9j/4AAQSkZJRgABAQAAAQABAAD/2wCEAAkGBxQQEBIUDxQUFRUVFBcaFRYUGRQVFRkdHhYXFxcVGRcYHCgiGhomHRgZITEhJSkrLjouFx84ODMsNyguLisBCgoKBQUFDgUFDisZExkrKysrKysrKysrKysrKysrKysrKysrKysrKysrKysrKysrKysrKysrKysrKysrKysrK//AABEIAGkAuAMBIgACEQEDEQH/xAAbAAACAwEBAQAAAAAAAAAAAAAABAEDBQIGB//EADoQAAIBAwIEBQEFBgUFAAAAAAECEQADIQQSBTFBURMiMmFxgRQjUpGhBjNCcrHBFTSCktFDU2LD4f/EABQBAQAAAAAAAAAAAAAAAAAAAAD/xAAUEQEAAAAAAAAAAAAAAAAAAAAA/9oADAMBAAIRAxEAPwD7hRRRQTUUUtqmZSCOVAzRSv2z2q21fDDtQW0UUUBRRVJ1ImP16UF1FQWjnSd3VEny4FA7RS2n1MmDz70zQFFFFAVTrNUtpdzmB+fxV1cX3KqxA3EAkDvA5UCmn4kLj7VS5H4ypC8p5nvTwrxHBdabN7UFrhvG7fLfdrcumPKNrBB93sA2jGQBgZJ9L/jtketmt+91Llpf9zqB+tBpUVCOGAKkEHkQZH51NBNFFFAVBoqvUjynMUE2nmT0nFKaq4ZInFVJdK8jXJoCoqaigttXoIJk04l9T1j5rOooGNVekjaeVUVFFBNRUxRNB1aaCDWjauBhIrMmnNJcEQOdAzRXNyY8vOkbV8r+eaBy/eVFZnIVVBJJwABzJrLt6ZtV57+5bR9FnKkj8V3qSfwch1k8ji90Pds2jlTuuOO4TbtU/Lsp/wBJpt9WSMCDQc3tYtmES23MBVRQqyQSApJA6chTxrzHGLTam/bFsEtZIcQ21EJBHnPUsOgzAPKaa+03bRT7QsTCi4rb1nkA2AVk9YiaBm9ww2yX0kI3M2+Vq57ED0n/AMh9Qad4frBeTcoIyQyt6lYc1b3Fc2dVjzUpPh6pWX06hSG7b0EqfkpuB/kWg1qKiighyQDFIai+WxEVo0rqrIgnrQJVM1OwxMGKigKIoqrUX1tIXuMEUc2YgAfJNBbRNZlrihvT9nt7gP4rhNsfRSN31gVbOo7WD7TcH6x/agemqtTqUtruuEKO5/QAdT7CkX4r4QnUobaj/qKd9v6kZX6iPel9G7XX8Qruf+EE+W0DkLifvCMk+4FA2NXdf93Z2jvebYfnYASPgxU7tQOlhvYNcX9SDWZp+POhuDVIEI9AUNnMMAT6okch8dhpaPiy3VBthmPULGOxO6I+DB54waDixxlDc8K6DbuTADelj2VxgnBxg4OMGtKYzy96yNVp7Db7jJ5xAdXGTOAImMzgj8+dLaDS27khy9wCdiu+5QFMFYX1MCQDvk8veg12/aCyMC8hjntO8j52zFTpuIWrpi3cRj1AYE/UcxSHC9C9gvuu4PIQIz7ADOD1PqbpFZ/Eb6PeC3kRjJ87ypRIw1sc5J9xn4oGeK3XXVqEDHdY/h3Ti6JkqpIENOBzCjrTWg4sGVd+CZgtALDmpKrkErDQQPisa6l3TCzduMz21JDlv3tu22CW7jCEzkFTz6aPD9PbdidO3lH8UqWiI8oAmIwGaccqCzTcZa0L6ohNzxCzSrYDAbGIGYgQMdIp/imsD6K+p3FihVQyspLsCLYUsBuO6MgUgVtNcVEDKyn94jbW5kZIO6Cyn1CCUNP29EAwZ2e4w5G4xaPgYAPuBQM1zrbUPpI5m9/67hNM6eydwkGKqsHx9SXHosBkU9Gdo8Q/6QoX5Zu1BqUUVNBFFFFBy5AGcVlueZyfbqfatS6kgis11gwaDF0/GIJ8YqFiZAzyUiAGJMkldpAaV5VN7TvfK3LiwqMDbsvHmOfPcicjoOkZzyNGi3XGoeAGnweQgdLnuzCTJ6QOpnSW6OZ59AMk+4oM3g6XAJuMxIXZLEM7bWaWYxnn07nvTOuvfdvDYKkSozkQIzkzypY72fwkOxmuOQYnaoAZmjqfMAB3ar9Twm2AAty8twGdzXC2Ry+7byHn+EUGSnCrotMrZmTG4Y+P+N3bNL2b3g6Zl8yq07bglGkmCBnykdzznrmmb3ELrOFLW91sEXUgeGmcXS0ywI5KPc9Ksv2RuULqkYtcLkbVKYUNPqkZj+KgT06bri2lYjYNzXSJ3bgQEHiCJPmJMEYGO3fEtCyJcfRXnR1EliUZTy8kMo83TsO1L6njLb7qsQFcJvcK1wSu6DbIyQRjd0K+81A4l92VgFCnlueHeUsMQQSSOnx2oGtVrlZBcUFw1sAOZUliVIMH8EHliWI7io4feCot21vZvSLZADGSOQCrDE5J54zyrMtay1aZdzNctxtQmAw65EwQT7DkK7ucZU3bXg27rbd8DyjzEY2xyxuoPV6bhj3VD3L5SZxaCDb1hmuKZIjoBWXZvmy3iXIdbjRbIAVxBhdy8gD3EZispeO6lnIdLqq4hoQB5OELT7+0xWz9ktto9QyvcYi0cxtO7adoyJncBigbex4inxuRBG2YUYgkzzP9O1ea4O76S46A+NbtFgApbcEIRyVbKhQAAEJGQ0Tyr0XELq2NkWS5YkZzkRgEk5M4+K70+mU6q+SASEsZjr96eXxtoOdPe0++Q4VpnY52EHOSrgHqeeMmK0bfFLKN57lv43An6AZP0ru5bDeoA/IB/rVmgsorjaqr8AD+lBy167qcWw9m2edxxtusO1tDlf5mAPYda0tNYW2ipbAVVEACrKKAqaiigmioooCsP9qFIs3IkFwEn+ZgmP8AdW5Wd+0NgvpruwSyruUdSVIcD6kRQYvE7ZG7bsXyqLTOpa2sHzLA5GIz1xE7az7T3VCW2V03s0Og3MqASdqnI5iARieWK9dZtLcRXRpDAMp6EESDWbxXSP5WtGHQyIMSCIZZPIxyPcCgyLuu0+i33LSMWYBUYhiSYlla4wnopiZrAu8fRm+8W9fMkkR5gTGFAbAwPyr1Gq8O7ll1LXPwG0MGfxkeH2E7ogUxw3Q+GpLbd7GWjkMABQecAAUHk+EvfPimxp2k3CSGCsBgbQZHPbFXqNQyrDKhJKsAE2hSVgDm2SM47V6p7b27niWeZADqT5XA9OYJVhJzHXPSOrGvKCLWkYGSYmwqSTJJZXJyST6Z9qDzuo4LqDds7tQJZXgp0UBZiAMTtH1qrRcD2MiNdAe2fKLnIgGVdA3lIjmIwedbzae4puXsNc2nyrO2ACdiiJyebcyY9hS9q+1y4FuqrAyF3BSp8oYukEkrPl80HA70GLqOGpbdLdtUukuCzJLbADuO/EEEAwoz7VqXLjOFSybZlhF20NotuOUDIJ5iOXQjNPXdNhVSAw8ygABRiGkDpnr3qq3pX2HZtBBYjYIBaTklsHrHPJzQRc1V20ih7Jci4hZ7bqd53CCQ5BBjpkZqviWrYMLlwBLZYFrUmSwEi45IwBEkDtOao0V6/ct4tlh4qbXdwobI9PrJWZyTHbFaZYXybbq1tkgsp27uoBUiQy8+46EcxQW6bVqys5IUKMmZULAbcG6qQQZ7UxwLS7ka64M3W3gHELAVAR0O0Ax71Gn0YhlA3T6t0HdiM9IjEARFX8CJVGtMSTZbYCeZWAyZPPykCfagdOmXtUpZUchVlFAUUUUE0VFFAUUUUBRU1FBj6a59lfwnxZYzZf8AhUnJst+HPp6RjoJfuaWTg/nV960rqVcBlIghgCD7EHnWcnDrlrGnukL0S6DcUeytIYD2JNA39jHvViWVX/7SM6rtp/mbn9I/vXLcMa7/AJm4XX/toPDtn+bJZh7Ex7UF1m9avk+FcVowdpB/pTA0y9v+fzqrU8Ls3I320MCFMQw9gwyPpS/+BWupvEdjf1JH5G5FBZrOIJZO2dzn020G64fgDkPcwPesLWuwDzpblt2HqteE4BjBlWDT9PrXpdJordkRaRUB57QBPz3qb1jcR0oPJ/s+p2MWJBNxoDAeWMFcQMfH96a4gGOlubDlrbbY5mQcKZ51PENGFuXLJwt4+JbJmCRHiWzHwG/1N2qzheh8FIJk9+Z5Ac4HaTgZJxQWazV22W0UbakAoVBHliVgBT5eXY4o111Hv6fwuard3YIhfKIM93Cx32muG0RWfBuXLQLSVTYUknJCurBT8RV2m0q25Iks3qZiWZu0n27cuwoH9DzPxVWh/wA1qu0WR9dpJ/QrVtm4LaO9whUAkk9AOZrjgtttjXHBVrrlyp5qDART7hQoPvNBoVNRU0EUUUUBU1FTQRRRRQTRUUUBU1FFBNRRRQTUUUUBRRRQKcS0K302sSIIKsuGVhyYe9ZQuvZ8uqEDpeQE2z/MBlD849+3oDUN/Y0HleIXFuFdrq6Y9M3BO4FpVTMlcA9CD7U5otdaRALr7n6ID4tyJMSEkkxAn9a8X+2H78/Nex/Yr9z9TQOW9O+oZWvrstqQUskgsSMhrsYx0QEjqSTy1hRRQFTUUUBRRRQTRUG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913" y="-601663"/>
            <a:ext cx="21907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35546" y="155679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>
                <a:latin typeface="+mn-lt"/>
              </a:rPr>
              <a:t>Metropoolvorming in de Noord- en Zuidvleugels van de Randstad en Oost-Brabant</a:t>
            </a:r>
            <a:r>
              <a:rPr lang="nl-NL" sz="2000" i="1" dirty="0" smtClean="0">
                <a:latin typeface="+mn-lt"/>
              </a:rPr>
              <a:t>.</a:t>
            </a:r>
          </a:p>
          <a:p>
            <a:endParaRPr lang="nl-NL" sz="2000" i="1" dirty="0">
              <a:latin typeface="+mn-lt"/>
            </a:endParaRPr>
          </a:p>
          <a:p>
            <a:r>
              <a:rPr lang="nl-NL" sz="2000" dirty="0">
                <a:latin typeface="+mn-lt"/>
              </a:rPr>
              <a:t>‘</a:t>
            </a:r>
            <a:r>
              <a:rPr lang="nl-NL" sz="2000" dirty="0" err="1">
                <a:latin typeface="+mn-lt"/>
              </a:rPr>
              <a:t>Megacity</a:t>
            </a:r>
            <a:r>
              <a:rPr lang="nl-NL" sz="2000" dirty="0">
                <a:latin typeface="+mn-lt"/>
              </a:rPr>
              <a:t> Nederland’, als onderdeel van het internationale netwerk, krijgt voldoende </a:t>
            </a:r>
            <a:r>
              <a:rPr lang="nl-NL" sz="2000" dirty="0" smtClean="0">
                <a:latin typeface="+mn-lt"/>
              </a:rPr>
              <a:t>massa en </a:t>
            </a:r>
            <a:r>
              <a:rPr lang="nl-NL" sz="2000" dirty="0">
                <a:latin typeface="+mn-lt"/>
              </a:rPr>
              <a:t>kracht als </a:t>
            </a:r>
            <a:r>
              <a:rPr lang="nl-NL" sz="2000" i="1" dirty="0" err="1">
                <a:latin typeface="+mn-lt"/>
              </a:rPr>
              <a:t>daily</a:t>
            </a:r>
            <a:r>
              <a:rPr lang="nl-NL" sz="2000" i="1" dirty="0">
                <a:latin typeface="+mn-lt"/>
              </a:rPr>
              <a:t> </a:t>
            </a:r>
            <a:r>
              <a:rPr lang="nl-NL" sz="2000" i="1" dirty="0" err="1">
                <a:latin typeface="+mn-lt"/>
              </a:rPr>
              <a:t>urban</a:t>
            </a:r>
            <a:r>
              <a:rPr lang="nl-NL" sz="2000" i="1" dirty="0">
                <a:latin typeface="+mn-lt"/>
              </a:rPr>
              <a:t> systems </a:t>
            </a:r>
            <a:r>
              <a:rPr lang="nl-NL" sz="2000" dirty="0">
                <a:latin typeface="+mn-lt"/>
              </a:rPr>
              <a:t>in ieder van drie zones, Amsterdam-Almere-Utrecht, </a:t>
            </a:r>
            <a:r>
              <a:rPr lang="nl-NL" sz="2000" dirty="0" smtClean="0">
                <a:latin typeface="+mn-lt"/>
              </a:rPr>
              <a:t>Den Haag-Rotterdam/Drechtsteden </a:t>
            </a:r>
            <a:r>
              <a:rPr lang="nl-NL" sz="2000" dirty="0">
                <a:latin typeface="+mn-lt"/>
              </a:rPr>
              <a:t>en Eindhoven-‘s-Hertogenbosch-Tilburg kunnen integreren </a:t>
            </a:r>
            <a:r>
              <a:rPr lang="nl-NL" sz="2000" dirty="0" smtClean="0">
                <a:latin typeface="+mn-lt"/>
              </a:rPr>
              <a:t>tot metropolitaanse </a:t>
            </a:r>
            <a:r>
              <a:rPr lang="nl-NL" sz="2000" dirty="0">
                <a:latin typeface="+mn-lt"/>
              </a:rPr>
              <a:t>systemen met ieder tenminste anderhalf miljoen inwoners. Deze driehoek </a:t>
            </a:r>
            <a:r>
              <a:rPr lang="nl-NL" sz="2000" dirty="0" smtClean="0">
                <a:latin typeface="+mn-lt"/>
              </a:rPr>
              <a:t>van metropoolregio’s</a:t>
            </a:r>
            <a:r>
              <a:rPr lang="nl-NL" sz="2000" dirty="0">
                <a:latin typeface="+mn-lt"/>
              </a:rPr>
              <a:t>, met Amsterdam, Rotterdam en Eindhoven als hoekpunten en </a:t>
            </a:r>
            <a:r>
              <a:rPr lang="nl-NL" sz="2000" dirty="0" smtClean="0">
                <a:latin typeface="+mn-lt"/>
              </a:rPr>
              <a:t>internationale </a:t>
            </a:r>
            <a:r>
              <a:rPr lang="nl-NL" sz="2000" i="1" dirty="0" err="1" smtClean="0">
                <a:latin typeface="+mn-lt"/>
              </a:rPr>
              <a:t>interlinking</a:t>
            </a:r>
            <a:r>
              <a:rPr lang="nl-NL" sz="2000" i="1" dirty="0" smtClean="0">
                <a:latin typeface="+mn-lt"/>
              </a:rPr>
              <a:t> </a:t>
            </a:r>
            <a:r>
              <a:rPr lang="nl-NL" sz="2000" i="1" dirty="0" err="1">
                <a:latin typeface="+mn-lt"/>
              </a:rPr>
              <a:t>pins</a:t>
            </a:r>
            <a:r>
              <a:rPr lang="nl-NL" sz="2000" dirty="0">
                <a:latin typeface="+mn-lt"/>
              </a:rPr>
              <a:t>, en Leiden en Breda als schakelpunten, kan op hoger schaalniveau als </a:t>
            </a:r>
            <a:r>
              <a:rPr lang="nl-NL" sz="2000" dirty="0" smtClean="0">
                <a:latin typeface="+mn-lt"/>
              </a:rPr>
              <a:t>geheel in </a:t>
            </a:r>
            <a:r>
              <a:rPr lang="nl-NL" sz="2000" dirty="0">
                <a:latin typeface="+mn-lt"/>
              </a:rPr>
              <a:t>principe functioneren als metropolitaans systeem in de mondiale topklasse.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268194" y="6157527"/>
            <a:ext cx="234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+mn-lt"/>
              </a:rPr>
              <a:t>Bron: </a:t>
            </a:r>
            <a:r>
              <a:rPr lang="nl-NL" sz="2000" dirty="0" err="1" smtClean="0">
                <a:latin typeface="+mn-lt"/>
              </a:rPr>
              <a:t>Toudoir</a:t>
            </a:r>
            <a:r>
              <a:rPr lang="nl-NL" sz="2000" dirty="0" smtClean="0">
                <a:latin typeface="+mn-lt"/>
              </a:rPr>
              <a:t>, 2013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72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vindt bestuurlijke metropoolvorming plaats?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63538" y="1916832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>
                <a:latin typeface="+mn-lt"/>
              </a:rPr>
              <a:t>Visievorming en beleid jegens de nationale ruimtelijk-economische hoofdstructuur</a:t>
            </a:r>
            <a:r>
              <a:rPr lang="nl-NL" sz="2000" i="1" dirty="0" smtClean="0">
                <a:latin typeface="+mn-lt"/>
              </a:rPr>
              <a:t>.</a:t>
            </a:r>
          </a:p>
          <a:p>
            <a:endParaRPr lang="nl-NL" sz="2000" i="1" dirty="0">
              <a:latin typeface="+mn-lt"/>
            </a:endParaRPr>
          </a:p>
          <a:p>
            <a:r>
              <a:rPr lang="nl-NL" sz="2000" dirty="0">
                <a:latin typeface="+mn-lt"/>
              </a:rPr>
              <a:t>Ondoordachte regionalisering van het ruimtelijk-economisch structuurbeleid kan leiden </a:t>
            </a:r>
            <a:r>
              <a:rPr lang="nl-NL" sz="2000" dirty="0" smtClean="0">
                <a:latin typeface="+mn-lt"/>
              </a:rPr>
              <a:t>tot versnippering</a:t>
            </a:r>
            <a:r>
              <a:rPr lang="nl-NL" sz="2000" dirty="0">
                <a:latin typeface="+mn-lt"/>
              </a:rPr>
              <a:t>. Gegeven het belang van netwerkvorming is er urgentie voor interregionale </a:t>
            </a:r>
            <a:r>
              <a:rPr lang="nl-NL" sz="2000" dirty="0" smtClean="0">
                <a:latin typeface="+mn-lt"/>
              </a:rPr>
              <a:t>en nationale </a:t>
            </a:r>
            <a:r>
              <a:rPr lang="nl-NL" sz="2000" dirty="0">
                <a:latin typeface="+mn-lt"/>
              </a:rPr>
              <a:t>visievorming, afstemming en prioritering. Een trekkende rol ligt daarbij bij </a:t>
            </a:r>
            <a:r>
              <a:rPr lang="nl-NL" sz="2000" dirty="0" smtClean="0">
                <a:latin typeface="+mn-lt"/>
              </a:rPr>
              <a:t>centrale steden</a:t>
            </a:r>
            <a:r>
              <a:rPr lang="nl-NL" sz="2000" dirty="0">
                <a:latin typeface="+mn-lt"/>
              </a:rPr>
              <a:t>, </a:t>
            </a:r>
            <a:r>
              <a:rPr lang="nl-NL" sz="2000" i="1" dirty="0" err="1">
                <a:latin typeface="+mn-lt"/>
              </a:rPr>
              <a:t>interlinking</a:t>
            </a:r>
            <a:r>
              <a:rPr lang="nl-NL" sz="2000" i="1" dirty="0">
                <a:latin typeface="+mn-lt"/>
              </a:rPr>
              <a:t> </a:t>
            </a:r>
            <a:r>
              <a:rPr lang="nl-NL" sz="2000" i="1" dirty="0" err="1">
                <a:latin typeface="+mn-lt"/>
              </a:rPr>
              <a:t>pins</a:t>
            </a:r>
            <a:r>
              <a:rPr lang="nl-NL" sz="2000" i="1" dirty="0">
                <a:latin typeface="+mn-lt"/>
              </a:rPr>
              <a:t> </a:t>
            </a:r>
            <a:r>
              <a:rPr lang="nl-NL" sz="2000" dirty="0">
                <a:latin typeface="+mn-lt"/>
              </a:rPr>
              <a:t>tussen </a:t>
            </a:r>
            <a:r>
              <a:rPr lang="nl-NL" sz="2000" dirty="0" err="1" smtClean="0">
                <a:latin typeface="+mn-lt"/>
              </a:rPr>
              <a:t>stadsregionale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>
                <a:latin typeface="+mn-lt"/>
              </a:rPr>
              <a:t>en (</a:t>
            </a:r>
            <a:r>
              <a:rPr lang="nl-NL" sz="2000" dirty="0" err="1">
                <a:latin typeface="+mn-lt"/>
              </a:rPr>
              <a:t>inter</a:t>
            </a:r>
            <a:r>
              <a:rPr lang="nl-NL" sz="2000" dirty="0">
                <a:latin typeface="+mn-lt"/>
              </a:rPr>
              <a:t>-)nationale netwerken, en het bij Rijk.</a:t>
            </a:r>
          </a:p>
          <a:p>
            <a:r>
              <a:rPr lang="nl-NL" sz="2000" dirty="0">
                <a:latin typeface="+mn-lt"/>
              </a:rPr>
              <a:t>Het Rijk heeft (</a:t>
            </a:r>
            <a:r>
              <a:rPr lang="nl-NL" sz="2000" dirty="0" err="1">
                <a:latin typeface="+mn-lt"/>
              </a:rPr>
              <a:t>inter</a:t>
            </a:r>
            <a:r>
              <a:rPr lang="nl-NL" sz="2000" dirty="0">
                <a:latin typeface="+mn-lt"/>
              </a:rPr>
              <a:t>-)nationale systeemverantwoordelijkheid; steden zijn aan zet </a:t>
            </a:r>
            <a:r>
              <a:rPr lang="nl-NL" sz="2000" dirty="0" smtClean="0">
                <a:latin typeface="+mn-lt"/>
              </a:rPr>
              <a:t>voor stadsgewestelijke </a:t>
            </a:r>
            <a:r>
              <a:rPr lang="nl-NL" sz="2000" dirty="0">
                <a:latin typeface="+mn-lt"/>
              </a:rPr>
              <a:t>agglomeratievorming en onderlinge complementariteit. Provincies </a:t>
            </a:r>
            <a:r>
              <a:rPr lang="nl-NL" sz="2000" dirty="0" smtClean="0">
                <a:latin typeface="+mn-lt"/>
              </a:rPr>
              <a:t>kunnen een </a:t>
            </a:r>
            <a:r>
              <a:rPr lang="nl-NL" sz="2000" dirty="0">
                <a:latin typeface="+mn-lt"/>
              </a:rPr>
              <a:t>belangrijke faciliterende en ondersteunende rol spelen.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268194" y="6157527"/>
            <a:ext cx="234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+mn-lt"/>
              </a:rPr>
              <a:t>Bron: </a:t>
            </a:r>
            <a:r>
              <a:rPr lang="nl-NL" sz="2000" dirty="0" err="1" smtClean="0">
                <a:latin typeface="+mn-lt"/>
              </a:rPr>
              <a:t>Toudoir</a:t>
            </a:r>
            <a:r>
              <a:rPr lang="nl-NL" sz="2000" dirty="0" smtClean="0">
                <a:latin typeface="+mn-lt"/>
              </a:rPr>
              <a:t>, 2013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78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kstvak 32"/>
          <p:cNvSpPr txBox="1"/>
          <p:nvPr/>
        </p:nvSpPr>
        <p:spPr>
          <a:xfrm>
            <a:off x="74557" y="1459637"/>
            <a:ext cx="2436886" cy="526297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Hoe?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Hervormen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Ontmaskering status quo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Communicatie wilskracht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Propageren oplossing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Coöptatie uitvoerders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Controle over het spel</a:t>
            </a:r>
          </a:p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Hervormend Leiderschap</a:t>
            </a:r>
          </a:p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‘t Hart</a:t>
            </a:r>
          </a:p>
          <a:p>
            <a:endParaRPr lang="nl-N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Institutionaliseren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Norms</a:t>
            </a:r>
            <a:endParaRPr lang="nl-N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Beliefs</a:t>
            </a:r>
            <a:endParaRPr lang="nl-N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nl-N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Pillars</a:t>
            </a:r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of </a:t>
            </a:r>
            <a:r>
              <a:rPr lang="nl-N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Institutions</a:t>
            </a:r>
            <a:endParaRPr lang="nl-N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Scott</a:t>
            </a:r>
          </a:p>
          <a:p>
            <a:endParaRPr lang="nl-N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nl-N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* Agenda</a:t>
            </a:r>
          </a:p>
          <a:p>
            <a:r>
              <a:rPr lang="nl-N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I: </a:t>
            </a:r>
            <a:r>
              <a:rPr lang="nl-N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Innovatie (L) </a:t>
            </a:r>
            <a:endParaRPr lang="nl-NL" sz="1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nl-N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II: </a:t>
            </a:r>
            <a:r>
              <a:rPr lang="nl-NL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Borrowed</a:t>
            </a:r>
            <a:r>
              <a:rPr lang="nl-N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NL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size</a:t>
            </a:r>
            <a:r>
              <a:rPr lang="nl-N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(L &lt;&gt; L)</a:t>
            </a:r>
          </a:p>
          <a:p>
            <a:r>
              <a:rPr lang="nl-N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III: Pooling (N &amp; L)</a:t>
            </a:r>
            <a:endParaRPr lang="nl-NL" sz="1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nl-N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IV </a:t>
            </a:r>
            <a:r>
              <a:rPr lang="nl-N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Marketing &amp; </a:t>
            </a:r>
            <a:r>
              <a:rPr lang="nl-N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Sales (L &lt;&gt; L) 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64" y="116632"/>
            <a:ext cx="8143736" cy="990600"/>
          </a:xfrm>
        </p:spPr>
        <p:txBody>
          <a:bodyPr/>
          <a:lstStyle/>
          <a:p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‘</a:t>
            </a:r>
            <a:r>
              <a:rPr lang="nl-NL" sz="1800" dirty="0"/>
              <a:t>P</a:t>
            </a:r>
            <a:r>
              <a:rPr lang="nl-NL" sz="1800" dirty="0" smtClean="0"/>
              <a:t>ooling </a:t>
            </a:r>
            <a:r>
              <a:rPr lang="nl-NL" sz="1800" dirty="0"/>
              <a:t>(</a:t>
            </a:r>
            <a:r>
              <a:rPr lang="nl-NL" sz="1800" dirty="0" err="1"/>
              <a:t>national</a:t>
            </a:r>
            <a:r>
              <a:rPr lang="nl-NL" sz="1800" dirty="0"/>
              <a:t>) resources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local</a:t>
            </a:r>
            <a:r>
              <a:rPr lang="nl-NL" sz="1800" dirty="0"/>
              <a:t> succes’</a:t>
            </a:r>
            <a:br>
              <a:rPr lang="nl-NL" sz="1800" dirty="0"/>
            </a:br>
            <a:r>
              <a:rPr lang="nl-NL" sz="1800" dirty="0">
                <a:latin typeface="+mn-lt"/>
              </a:rPr>
              <a:t>Rol</a:t>
            </a:r>
            <a:r>
              <a:rPr lang="nl-NL" sz="1800" dirty="0" smtClean="0">
                <a:latin typeface="+mn-lt"/>
              </a:rPr>
              <a:t>: Verkenner</a:t>
            </a:r>
            <a:br>
              <a:rPr lang="nl-NL" sz="1800" dirty="0" smtClean="0">
                <a:latin typeface="+mn-lt"/>
              </a:rPr>
            </a:br>
            <a:r>
              <a:rPr lang="nl-NL" sz="1800" dirty="0" smtClean="0">
                <a:latin typeface="+mn-lt"/>
              </a:rPr>
              <a:t>Doel: </a:t>
            </a:r>
            <a:r>
              <a:rPr lang="nl-NL" sz="1800" dirty="0" err="1" smtClean="0">
                <a:latin typeface="+mn-lt"/>
              </a:rPr>
              <a:t>nTH</a:t>
            </a:r>
            <a:r>
              <a:rPr lang="nl-NL" sz="1800" dirty="0" smtClean="0">
                <a:latin typeface="+mn-lt"/>
              </a:rPr>
              <a:t> agenda verkennen, verifiëren en ‘organiseren’</a:t>
            </a:r>
            <a:br>
              <a:rPr lang="nl-NL" sz="1800" dirty="0" smtClean="0">
                <a:latin typeface="+mn-lt"/>
              </a:rPr>
            </a:br>
            <a:r>
              <a:rPr lang="nl-NL" sz="1800" dirty="0" smtClean="0">
                <a:latin typeface="+mn-lt"/>
              </a:rPr>
              <a:t>Stap 1: wat is grondstof voor Agenda’s I, II, III e/o IV? (ontdekken &amp; innoveren)</a:t>
            </a:r>
            <a:br>
              <a:rPr lang="nl-NL" sz="1800" dirty="0" smtClean="0">
                <a:latin typeface="+mn-lt"/>
              </a:rPr>
            </a:br>
            <a:endParaRPr lang="nl-NL" sz="1800" dirty="0">
              <a:latin typeface="+mn-lt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3510707" y="1749666"/>
            <a:ext cx="4048246" cy="2807532"/>
            <a:chOff x="2770838" y="2257842"/>
            <a:chExt cx="4048246" cy="2807532"/>
          </a:xfrm>
        </p:grpSpPr>
        <p:cxnSp>
          <p:nvCxnSpPr>
            <p:cNvPr id="5" name="Rechte verbindingslijn 4"/>
            <p:cNvCxnSpPr/>
            <p:nvPr/>
          </p:nvCxnSpPr>
          <p:spPr bwMode="auto">
            <a:xfrm>
              <a:off x="4794961" y="2257842"/>
              <a:ext cx="7370" cy="17462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chte verbindingslijn 11"/>
            <p:cNvCxnSpPr/>
            <p:nvPr/>
          </p:nvCxnSpPr>
          <p:spPr bwMode="auto">
            <a:xfrm flipV="1">
              <a:off x="2770838" y="2911488"/>
              <a:ext cx="4048246" cy="2153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chte verbindingslijn 15"/>
            <p:cNvCxnSpPr/>
            <p:nvPr/>
          </p:nvCxnSpPr>
          <p:spPr bwMode="auto">
            <a:xfrm>
              <a:off x="2770838" y="2911488"/>
              <a:ext cx="4048246" cy="2153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kstvak 20"/>
          <p:cNvSpPr txBox="1"/>
          <p:nvPr/>
        </p:nvSpPr>
        <p:spPr>
          <a:xfrm>
            <a:off x="2721708" y="4124626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j-lt"/>
              </a:rPr>
              <a:t>MRDH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+mn-lt"/>
              </a:rPr>
              <a:t>…</a:t>
            </a:r>
            <a:endParaRPr lang="nl-NL" sz="1600" dirty="0">
              <a:latin typeface="+mn-lt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7558953" y="1809150"/>
            <a:ext cx="1348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j-lt"/>
              </a:rPr>
              <a:t>Eindhoven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+mn-lt"/>
              </a:rPr>
              <a:t>B</a:t>
            </a:r>
            <a:r>
              <a:rPr lang="nl-NL" sz="1600" dirty="0" smtClean="0">
                <a:latin typeface="+mn-lt"/>
              </a:rPr>
              <a:t>rainport</a:t>
            </a:r>
            <a:endParaRPr lang="nl-NL" sz="1600" dirty="0">
              <a:latin typeface="+mn-lt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558953" y="4234031"/>
            <a:ext cx="136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latin typeface="+mj-lt"/>
              </a:rPr>
              <a:t>Amsterdam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>
                <a:latin typeface="+mn-lt"/>
              </a:rPr>
              <a:t>AEB</a:t>
            </a:r>
            <a:endParaRPr lang="nl-NL" sz="1800" dirty="0">
              <a:latin typeface="+mn-lt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613888" y="1822341"/>
            <a:ext cx="19191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j-lt"/>
              </a:rPr>
              <a:t>Rijk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+mn-lt"/>
              </a:rPr>
              <a:t>EZ/ Top sectoren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+mn-lt"/>
              </a:rPr>
              <a:t>IenM</a:t>
            </a:r>
            <a:endParaRPr lang="nl-NL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+mn-lt"/>
              </a:rPr>
              <a:t>BZK</a:t>
            </a:r>
            <a:endParaRPr lang="nl-NL" sz="1600" dirty="0">
              <a:latin typeface="+mn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232575" y="1323859"/>
            <a:ext cx="1474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solidFill>
                  <a:srgbClr val="C00000"/>
                </a:solidFill>
                <a:latin typeface="+mj-lt"/>
              </a:rPr>
              <a:t>nTH</a:t>
            </a:r>
            <a:r>
              <a:rPr lang="nl-NL" sz="16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C00000"/>
                </a:solidFill>
                <a:latin typeface="+mn-lt"/>
              </a:rPr>
              <a:t>Agenda*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C00000"/>
                </a:solidFill>
                <a:latin typeface="+mn-lt"/>
              </a:rPr>
              <a:t>Organisatie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C00000"/>
                </a:solidFill>
                <a:latin typeface="+mn-lt"/>
              </a:rPr>
              <a:t>Kaders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C00000"/>
                </a:solidFill>
                <a:latin typeface="+mn-lt"/>
              </a:rPr>
              <a:t>Middelen </a:t>
            </a:r>
            <a:endParaRPr lang="nl-NL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108475" y="4615161"/>
            <a:ext cx="1234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solidFill>
                  <a:srgbClr val="C00000"/>
                </a:solidFill>
                <a:latin typeface="+mj-lt"/>
              </a:rPr>
              <a:t>Industry</a:t>
            </a:r>
            <a:r>
              <a:rPr lang="nl-NL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sz="1600" b="1" dirty="0" smtClean="0">
                <a:latin typeface="+mn-lt"/>
              </a:rPr>
              <a:t> </a:t>
            </a:r>
            <a:r>
              <a:rPr lang="nl-NL" sz="1600" dirty="0" smtClean="0">
                <a:latin typeface="+mn-lt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+mn-lt"/>
              </a:rPr>
              <a:t>Products</a:t>
            </a:r>
            <a:endParaRPr lang="nl-NL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+mn-lt"/>
              </a:rPr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+mn-lt"/>
              </a:rPr>
              <a:t>Capital</a:t>
            </a:r>
            <a:endParaRPr lang="nl-NL" sz="1600" dirty="0">
              <a:latin typeface="+mn-lt"/>
            </a:endParaRPr>
          </a:p>
        </p:txBody>
      </p:sp>
      <p:cxnSp>
        <p:nvCxnSpPr>
          <p:cNvPr id="28" name="Rechte verbindingslijn met pijl 27"/>
          <p:cNvCxnSpPr/>
          <p:nvPr/>
        </p:nvCxnSpPr>
        <p:spPr bwMode="auto">
          <a:xfrm flipV="1">
            <a:off x="5528980" y="3474472"/>
            <a:ext cx="0" cy="1645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kstvak 28"/>
          <p:cNvSpPr txBox="1"/>
          <p:nvPr/>
        </p:nvSpPr>
        <p:spPr>
          <a:xfrm>
            <a:off x="5667023" y="4602186"/>
            <a:ext cx="27147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  <a:latin typeface="+mj-lt"/>
              </a:rPr>
              <a:t>University</a:t>
            </a:r>
          </a:p>
          <a:p>
            <a:r>
              <a:rPr lang="nl-NL" sz="1600" dirty="0">
                <a:solidFill>
                  <a:srgbClr val="C00000"/>
                </a:solidFill>
                <a:latin typeface="+mn-lt"/>
              </a:rPr>
              <a:t>(</a:t>
            </a:r>
            <a:r>
              <a:rPr lang="nl-NL" sz="1600" dirty="0" smtClean="0">
                <a:solidFill>
                  <a:srgbClr val="C00000"/>
                </a:solidFill>
                <a:latin typeface="+mn-lt"/>
              </a:rPr>
              <a:t>full </a:t>
            </a:r>
            <a:r>
              <a:rPr lang="nl-NL" sz="1600" dirty="0" err="1" smtClean="0">
                <a:solidFill>
                  <a:srgbClr val="C00000"/>
                </a:solidFill>
                <a:latin typeface="+mn-lt"/>
              </a:rPr>
              <a:t>fletched</a:t>
            </a:r>
            <a:r>
              <a:rPr lang="nl-NL" sz="1600" dirty="0" smtClean="0">
                <a:solidFill>
                  <a:srgbClr val="C00000"/>
                </a:solidFill>
                <a:latin typeface="+mn-lt"/>
              </a:rPr>
              <a:t>) </a:t>
            </a:r>
            <a:r>
              <a:rPr lang="nl-NL" sz="1600" dirty="0" err="1" smtClean="0">
                <a:solidFill>
                  <a:srgbClr val="C00000"/>
                </a:solidFill>
                <a:latin typeface="+mn-lt"/>
              </a:rPr>
              <a:t>entrepreneurial</a:t>
            </a:r>
            <a:endParaRPr lang="nl-NL" sz="1600" dirty="0" smtClean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C00000"/>
                </a:solidFill>
                <a:latin typeface="+mn-lt"/>
              </a:rPr>
              <a:t>Researc</a:t>
            </a:r>
            <a:r>
              <a:rPr lang="nl-NL" sz="1600" dirty="0" smtClean="0">
                <a:latin typeface="+mn-lt"/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+mn-lt"/>
              </a:rPr>
              <a:t>Patents)</a:t>
            </a:r>
            <a:endParaRPr lang="nl-NL" sz="1600" dirty="0">
              <a:latin typeface="+mn-lt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4776959" y="5679069"/>
            <a:ext cx="38023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solidFill>
                  <a:srgbClr val="C00000"/>
                </a:solidFill>
                <a:latin typeface="+mj-lt"/>
              </a:rPr>
              <a:t>Government</a:t>
            </a:r>
            <a:endParaRPr lang="nl-NL" sz="1600" dirty="0" smtClean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n-lt"/>
              </a:rPr>
              <a:t>R</a:t>
            </a:r>
            <a:r>
              <a:rPr lang="nl-NL" sz="1600" dirty="0" smtClean="0">
                <a:latin typeface="+mn-lt"/>
              </a:rPr>
              <a:t>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>
                <a:latin typeface="+mn-lt"/>
              </a:rPr>
              <a:t>O</a:t>
            </a:r>
            <a:r>
              <a:rPr lang="nl-NL" sz="1600" dirty="0" err="1" smtClean="0">
                <a:latin typeface="+mn-lt"/>
              </a:rPr>
              <a:t>rganisation</a:t>
            </a:r>
            <a:endParaRPr lang="nl-NL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+mn-lt"/>
              </a:rPr>
              <a:t>Venture </a:t>
            </a:r>
            <a:r>
              <a:rPr lang="nl-NL" sz="1600" dirty="0" err="1" smtClean="0">
                <a:latin typeface="+mn-lt"/>
              </a:rPr>
              <a:t>Capital</a:t>
            </a:r>
            <a:r>
              <a:rPr lang="nl-NL" sz="1600" dirty="0" smtClean="0">
                <a:latin typeface="+mn-lt"/>
              </a:rPr>
              <a:t> &amp; </a:t>
            </a:r>
            <a:r>
              <a:rPr lang="nl-NL" sz="1600" dirty="0" err="1" smtClean="0">
                <a:latin typeface="+mn-lt"/>
              </a:rPr>
              <a:t>Spatial</a:t>
            </a:r>
            <a:r>
              <a:rPr lang="nl-NL" sz="1600" dirty="0" smtClean="0">
                <a:latin typeface="+mn-lt"/>
              </a:rPr>
              <a:t> </a:t>
            </a:r>
            <a:r>
              <a:rPr lang="nl-NL" sz="1600" dirty="0" err="1" smtClean="0">
                <a:latin typeface="+mn-lt"/>
              </a:rPr>
              <a:t>investements</a:t>
            </a:r>
            <a:endParaRPr lang="nl-NL" sz="1600" dirty="0">
              <a:latin typeface="+mn-lt"/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7558953" y="2455481"/>
            <a:ext cx="2402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err="1">
                <a:latin typeface="+mn-lt"/>
              </a:rPr>
              <a:t>high-tech</a:t>
            </a:r>
            <a:r>
              <a:rPr lang="nl-NL" sz="1600" dirty="0">
                <a:latin typeface="+mn-lt"/>
              </a:rPr>
              <a:t> systemen </a:t>
            </a:r>
            <a:endParaRPr lang="nl-NL" sz="1600" dirty="0" smtClean="0">
              <a:latin typeface="+mn-lt"/>
            </a:endParaRPr>
          </a:p>
          <a:p>
            <a:r>
              <a:rPr lang="nl-NL" sz="1600" dirty="0" smtClean="0">
                <a:latin typeface="+mn-lt"/>
              </a:rPr>
              <a:t>     en materialen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+mn-lt"/>
              </a:rPr>
              <a:t>food </a:t>
            </a:r>
            <a:r>
              <a:rPr lang="nl-NL" sz="1600" dirty="0">
                <a:latin typeface="+mn-lt"/>
              </a:rPr>
              <a:t>&amp; </a:t>
            </a:r>
            <a:r>
              <a:rPr lang="nl-NL" sz="1600" dirty="0" err="1" smtClean="0">
                <a:latin typeface="+mn-lt"/>
              </a:rPr>
              <a:t>nutrition</a:t>
            </a:r>
            <a:r>
              <a:rPr lang="nl-NL" sz="1600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+mn-lt"/>
              </a:rPr>
              <a:t>life </a:t>
            </a:r>
            <a:r>
              <a:rPr lang="nl-NL" sz="1600" dirty="0" err="1">
                <a:latin typeface="+mn-lt"/>
              </a:rPr>
              <a:t>sciences</a:t>
            </a:r>
            <a:r>
              <a:rPr lang="nl-NL" sz="1600" dirty="0">
                <a:latin typeface="+mn-lt"/>
              </a:rPr>
              <a:t> &amp; </a:t>
            </a:r>
            <a:endParaRPr lang="nl-NL" sz="1600" dirty="0" smtClean="0">
              <a:latin typeface="+mn-lt"/>
            </a:endParaRPr>
          </a:p>
          <a:p>
            <a:r>
              <a:rPr lang="nl-NL" sz="1600" dirty="0" smtClean="0">
                <a:latin typeface="+mn-lt"/>
              </a:rPr>
              <a:t>     medische technologie </a:t>
            </a:r>
            <a:endParaRPr lang="nl-NL" sz="1600" dirty="0"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4035946" y="4602186"/>
            <a:ext cx="2880320" cy="1347094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9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een Triple Helix in Eindhoven?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23578" y="162880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 err="1">
                <a:latin typeface="+mn-lt"/>
              </a:rPr>
              <a:t>Interlinking</a:t>
            </a:r>
            <a:r>
              <a:rPr lang="nl-NL" sz="2000" i="1" dirty="0">
                <a:latin typeface="+mn-lt"/>
              </a:rPr>
              <a:t> voor innovatievermogen. </a:t>
            </a:r>
            <a:r>
              <a:rPr lang="nl-NL" sz="2000" dirty="0">
                <a:latin typeface="+mn-lt"/>
              </a:rPr>
              <a:t>Op stadsregionaal niveau bewijst </a:t>
            </a:r>
            <a:r>
              <a:rPr lang="nl-NL" sz="2000" i="1" dirty="0">
                <a:latin typeface="+mn-lt"/>
              </a:rPr>
              <a:t>Triple </a:t>
            </a:r>
            <a:r>
              <a:rPr lang="nl-NL" sz="2000" i="1" dirty="0" smtClean="0">
                <a:latin typeface="+mn-lt"/>
              </a:rPr>
              <a:t>Helix </a:t>
            </a:r>
            <a:r>
              <a:rPr lang="nl-NL" sz="2000" dirty="0" smtClean="0">
                <a:latin typeface="+mn-lt"/>
              </a:rPr>
              <a:t>samenwerking </a:t>
            </a:r>
            <a:r>
              <a:rPr lang="nl-NL" sz="2000" dirty="0">
                <a:latin typeface="+mn-lt"/>
              </a:rPr>
              <a:t>tussen overheid, instellingen en bedrijfsleven haar waarde voor innovatie</a:t>
            </a:r>
            <a:r>
              <a:rPr lang="nl-NL" sz="2000" dirty="0" smtClean="0">
                <a:latin typeface="+mn-lt"/>
              </a:rPr>
              <a:t>.</a:t>
            </a:r>
          </a:p>
          <a:p>
            <a:endParaRPr lang="nl-NL" sz="2000" dirty="0">
              <a:latin typeface="+mn-lt"/>
            </a:endParaRPr>
          </a:p>
          <a:p>
            <a:r>
              <a:rPr lang="nl-NL" sz="2000" dirty="0">
                <a:latin typeface="+mn-lt"/>
              </a:rPr>
              <a:t>Korte lijnen geven sterke regionale clusters. Ook hier zullen verbindingen tussen</a:t>
            </a:r>
          </a:p>
          <a:p>
            <a:r>
              <a:rPr lang="nl-NL" sz="2000" dirty="0" err="1">
                <a:latin typeface="+mn-lt"/>
              </a:rPr>
              <a:t>stadsregionale</a:t>
            </a:r>
            <a:r>
              <a:rPr lang="nl-NL" sz="2000" dirty="0">
                <a:latin typeface="+mn-lt"/>
              </a:rPr>
              <a:t> netwerken en de principes van </a:t>
            </a:r>
            <a:r>
              <a:rPr lang="nl-NL" sz="2000" i="1" dirty="0" err="1">
                <a:latin typeface="+mn-lt"/>
              </a:rPr>
              <a:t>borrowed</a:t>
            </a:r>
            <a:r>
              <a:rPr lang="nl-NL" sz="2000" i="1" dirty="0">
                <a:latin typeface="+mn-lt"/>
              </a:rPr>
              <a:t> </a:t>
            </a:r>
            <a:r>
              <a:rPr lang="nl-NL" sz="2000" i="1" dirty="0" err="1">
                <a:latin typeface="+mn-lt"/>
              </a:rPr>
              <a:t>size</a:t>
            </a:r>
            <a:r>
              <a:rPr lang="nl-NL" sz="2000" i="1" dirty="0">
                <a:latin typeface="+mn-lt"/>
              </a:rPr>
              <a:t> </a:t>
            </a:r>
            <a:r>
              <a:rPr lang="nl-NL" sz="2000" dirty="0">
                <a:latin typeface="+mn-lt"/>
              </a:rPr>
              <a:t>en </a:t>
            </a:r>
            <a:r>
              <a:rPr lang="nl-NL" sz="2000" dirty="0" err="1">
                <a:latin typeface="+mn-lt"/>
              </a:rPr>
              <a:t>fractaalstructuur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smtClean="0">
                <a:latin typeface="+mn-lt"/>
              </a:rPr>
              <a:t>meerwaarde kunnen </a:t>
            </a:r>
            <a:r>
              <a:rPr lang="nl-NL" sz="2000" dirty="0">
                <a:latin typeface="+mn-lt"/>
              </a:rPr>
              <a:t>geven. </a:t>
            </a:r>
            <a:r>
              <a:rPr lang="nl-NL" sz="2000" dirty="0">
                <a:solidFill>
                  <a:srgbClr val="FF0000"/>
                </a:solidFill>
                <a:latin typeface="+mn-lt"/>
              </a:rPr>
              <a:t>Synergie en </a:t>
            </a:r>
            <a:r>
              <a:rPr lang="nl-NL" sz="2000" i="1" dirty="0">
                <a:solidFill>
                  <a:srgbClr val="FF0000"/>
                </a:solidFill>
                <a:latin typeface="+mn-lt"/>
              </a:rPr>
              <a:t>cross-overs </a:t>
            </a:r>
            <a:r>
              <a:rPr lang="nl-NL" sz="2000" dirty="0">
                <a:solidFill>
                  <a:srgbClr val="FF0000"/>
                </a:solidFill>
                <a:latin typeface="+mn-lt"/>
              </a:rPr>
              <a:t>tussen Mainport Rotterdam, Brainport Eindhoven </a:t>
            </a:r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en financieel </a:t>
            </a:r>
            <a:r>
              <a:rPr lang="nl-NL" sz="2000" dirty="0">
                <a:solidFill>
                  <a:srgbClr val="FF0000"/>
                </a:solidFill>
                <a:latin typeface="+mn-lt"/>
              </a:rPr>
              <a:t>centrum Amsterdam creëert kansen op innovatie en mondiale kracht, </a:t>
            </a:r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bijvoorbeeld in </a:t>
            </a:r>
            <a:r>
              <a:rPr lang="nl-NL" sz="2000" dirty="0">
                <a:solidFill>
                  <a:srgbClr val="FF0000"/>
                </a:solidFill>
                <a:latin typeface="+mn-lt"/>
              </a:rPr>
              <a:t>duurzaamheid. </a:t>
            </a:r>
            <a:r>
              <a:rPr lang="nl-NL" sz="2000" dirty="0">
                <a:latin typeface="+mn-lt"/>
              </a:rPr>
              <a:t>Met name verbindingen tussen microsystemen (hightech, life </a:t>
            </a:r>
            <a:r>
              <a:rPr lang="nl-NL" sz="2000" dirty="0" err="1">
                <a:latin typeface="+mn-lt"/>
              </a:rPr>
              <a:t>sciences</a:t>
            </a:r>
            <a:r>
              <a:rPr lang="nl-NL" sz="2000" dirty="0">
                <a:latin typeface="+mn-lt"/>
              </a:rPr>
              <a:t>),</a:t>
            </a:r>
          </a:p>
          <a:p>
            <a:r>
              <a:rPr lang="nl-NL" sz="2000" dirty="0">
                <a:latin typeface="+mn-lt"/>
              </a:rPr>
              <a:t>macrosystemen (</a:t>
            </a:r>
            <a:r>
              <a:rPr lang="nl-NL" sz="2000" dirty="0" err="1">
                <a:latin typeface="+mn-lt"/>
              </a:rPr>
              <a:t>midtech</a:t>
            </a:r>
            <a:r>
              <a:rPr lang="nl-NL" sz="2000" dirty="0">
                <a:latin typeface="+mn-lt"/>
              </a:rPr>
              <a:t>/constructie, distributie, energie) en </a:t>
            </a:r>
            <a:r>
              <a:rPr lang="nl-NL" sz="2000" dirty="0" smtClean="0">
                <a:latin typeface="+mn-lt"/>
              </a:rPr>
              <a:t>financieel-organisatorische competenties </a:t>
            </a:r>
            <a:r>
              <a:rPr lang="nl-NL" sz="2000" dirty="0">
                <a:latin typeface="+mn-lt"/>
              </a:rPr>
              <a:t>zijn kansrijk. Ook hier past een netwerk van </a:t>
            </a:r>
            <a:r>
              <a:rPr lang="nl-NL" sz="2000" i="1" dirty="0" err="1">
                <a:latin typeface="+mn-lt"/>
              </a:rPr>
              <a:t>interlinking</a:t>
            </a:r>
            <a:r>
              <a:rPr lang="nl-NL" sz="2000" i="1" dirty="0">
                <a:latin typeface="+mn-lt"/>
              </a:rPr>
              <a:t> </a:t>
            </a:r>
            <a:r>
              <a:rPr lang="nl-NL" sz="2000" i="1" dirty="0" err="1">
                <a:latin typeface="+mn-lt"/>
              </a:rPr>
              <a:t>pins</a:t>
            </a:r>
            <a:r>
              <a:rPr lang="nl-NL" sz="2000" i="1" dirty="0">
                <a:latin typeface="+mn-lt"/>
              </a:rPr>
              <a:t> </a:t>
            </a:r>
            <a:r>
              <a:rPr lang="nl-NL" sz="2000" dirty="0">
                <a:latin typeface="+mn-lt"/>
              </a:rPr>
              <a:t>tussen </a:t>
            </a:r>
            <a:r>
              <a:rPr lang="nl-NL" sz="2000" dirty="0" smtClean="0">
                <a:latin typeface="+mn-lt"/>
              </a:rPr>
              <a:t>regionale, nationale </a:t>
            </a:r>
            <a:r>
              <a:rPr lang="nl-NL" sz="2000" dirty="0">
                <a:latin typeface="+mn-lt"/>
              </a:rPr>
              <a:t>en internationale innovatiesystemen.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68194" y="6157527"/>
            <a:ext cx="234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+mn-lt"/>
              </a:rPr>
              <a:t>Bron: </a:t>
            </a:r>
            <a:r>
              <a:rPr lang="nl-NL" sz="2000" dirty="0" err="1" smtClean="0">
                <a:latin typeface="+mn-lt"/>
              </a:rPr>
              <a:t>Toudoir</a:t>
            </a:r>
            <a:r>
              <a:rPr lang="nl-NL" sz="2000" dirty="0" smtClean="0">
                <a:latin typeface="+mn-lt"/>
              </a:rPr>
              <a:t>, 2013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450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</a:t>
            </a:r>
            <a:r>
              <a:rPr lang="nl-NL" dirty="0" err="1" smtClean="0"/>
              <a:t>metropolitane</a:t>
            </a:r>
            <a:r>
              <a:rPr lang="nl-NL" dirty="0" smtClean="0"/>
              <a:t> context van Oss?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43658" y="1844824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Als je weet dat …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28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Verspreiding van topsectoren (2011)</a:t>
            </a:r>
            <a:endParaRPr lang="nl-NL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1" y="1611599"/>
            <a:ext cx="22098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90" y="1611599"/>
            <a:ext cx="22098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21" y="1639253"/>
            <a:ext cx="222475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7" y="4451108"/>
            <a:ext cx="2209800" cy="235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06" y="4438328"/>
            <a:ext cx="223733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21" y="4438329"/>
            <a:ext cx="22270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97304" y="1239143"/>
            <a:ext cx="649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latin typeface="+mn-lt"/>
              </a:rPr>
              <a:t>a</a:t>
            </a:r>
            <a:r>
              <a:rPr lang="nl-NL" sz="2000" dirty="0" err="1" smtClean="0">
                <a:latin typeface="+mn-lt"/>
              </a:rPr>
              <a:t>gri</a:t>
            </a:r>
            <a:r>
              <a:rPr lang="nl-NL" sz="2000" dirty="0" smtClean="0">
                <a:latin typeface="+mn-lt"/>
              </a:rPr>
              <a:t>/ food  		logistiek 		chemie</a:t>
            </a:r>
            <a:endParaRPr lang="nl-NL" sz="2000" dirty="0">
              <a:latin typeface="+mn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97895" y="4038218"/>
            <a:ext cx="724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n-lt"/>
              </a:rPr>
              <a:t>h</a:t>
            </a:r>
            <a:r>
              <a:rPr lang="nl-NL" sz="2000" dirty="0" smtClean="0">
                <a:latin typeface="+mn-lt"/>
              </a:rPr>
              <a:t>igh </a:t>
            </a:r>
            <a:r>
              <a:rPr lang="nl-NL" sz="2000" dirty="0" err="1" smtClean="0">
                <a:latin typeface="+mn-lt"/>
              </a:rPr>
              <a:t>tech</a:t>
            </a:r>
            <a:r>
              <a:rPr lang="nl-NL" sz="2000" dirty="0" smtClean="0">
                <a:latin typeface="+mn-lt"/>
              </a:rPr>
              <a:t>  		life </a:t>
            </a:r>
            <a:r>
              <a:rPr lang="nl-NL" sz="2000" dirty="0" err="1" smtClean="0">
                <a:latin typeface="+mn-lt"/>
              </a:rPr>
              <a:t>sciences</a:t>
            </a:r>
            <a:r>
              <a:rPr lang="nl-NL" sz="2000" dirty="0" smtClean="0">
                <a:latin typeface="+mn-lt"/>
              </a:rPr>
              <a:t> 	        creatieve industrie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48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Marco Mud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Directeur Bestuur &amp; Organisatie, AT </a:t>
            </a:r>
            <a:r>
              <a:rPr lang="nl-NL" sz="2000" dirty="0" err="1" smtClean="0"/>
              <a:t>Osborne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AT </a:t>
            </a:r>
            <a:r>
              <a:rPr lang="nl-NL" sz="2000" dirty="0" err="1" smtClean="0"/>
              <a:t>Osborne</a:t>
            </a:r>
            <a:r>
              <a:rPr lang="nl-NL" sz="2000" dirty="0" smtClean="0"/>
              <a:t> management &amp; adviesbureau; publieke domein; ruimtelijke orientatie;100+ medewerkers; + 40 jaar ‘oud’; internationaal</a:t>
            </a:r>
          </a:p>
          <a:p>
            <a:endParaRPr lang="nl-NL" sz="2000" dirty="0" smtClean="0"/>
          </a:p>
          <a:p>
            <a:r>
              <a:rPr lang="nl-NL" sz="2000" dirty="0" smtClean="0"/>
              <a:t>Consultant Strategische vraagstukken publieke domein</a:t>
            </a:r>
          </a:p>
          <a:p>
            <a:pPr lvl="1"/>
            <a:r>
              <a:rPr lang="nl-NL" sz="2000" dirty="0" smtClean="0"/>
              <a:t>Organisaties (heroriëntaties)</a:t>
            </a:r>
          </a:p>
          <a:p>
            <a:pPr lvl="1"/>
            <a:r>
              <a:rPr lang="nl-NL" sz="2000" dirty="0" smtClean="0"/>
              <a:t>Veranderprogramma’s (doelstellingen)</a:t>
            </a:r>
          </a:p>
          <a:p>
            <a:pPr marL="457200" lvl="1" indent="0">
              <a:buNone/>
            </a:pPr>
            <a:endParaRPr lang="nl-NL" sz="2000" dirty="0" smtClean="0"/>
          </a:p>
          <a:p>
            <a:pPr marL="400050"/>
            <a:r>
              <a:rPr lang="nl-NL" sz="2000" dirty="0" smtClean="0"/>
              <a:t>Bijzondere interesse in metropoolvorming</a:t>
            </a:r>
          </a:p>
          <a:p>
            <a:pPr marL="400050"/>
            <a:endParaRPr lang="nl-NL" sz="2000" dirty="0"/>
          </a:p>
          <a:p>
            <a:pPr marL="400050"/>
            <a:r>
              <a:rPr lang="nl-NL" sz="2000" dirty="0" smtClean="0"/>
              <a:t>Bestuurskundige</a:t>
            </a:r>
          </a:p>
          <a:p>
            <a:pPr marL="57150" indent="0">
              <a:buNone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8032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Kansen binnen de </a:t>
            </a:r>
            <a:r>
              <a:rPr lang="nl-NL" dirty="0" err="1" smtClean="0"/>
              <a:t>Bandstad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79562" y="1412776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err="1">
                <a:latin typeface="+mn-lt"/>
              </a:rPr>
              <a:t>Megacity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Nederand</a:t>
            </a:r>
            <a:r>
              <a:rPr lang="nl-NL" sz="2000" dirty="0">
                <a:latin typeface="+mn-lt"/>
              </a:rPr>
              <a:t>, heeft de vorm </a:t>
            </a:r>
            <a:r>
              <a:rPr lang="nl-NL" sz="2000" dirty="0" smtClean="0">
                <a:latin typeface="+mn-lt"/>
              </a:rPr>
              <a:t>van een </a:t>
            </a:r>
            <a:r>
              <a:rPr lang="nl-NL" sz="2000" dirty="0">
                <a:latin typeface="+mn-lt"/>
              </a:rPr>
              <a:t>‘</a:t>
            </a:r>
            <a:r>
              <a:rPr lang="nl-NL" sz="2000" dirty="0" err="1">
                <a:latin typeface="+mn-lt"/>
              </a:rPr>
              <a:t>bandstad</a:t>
            </a:r>
            <a:r>
              <a:rPr lang="nl-NL" sz="2000" dirty="0">
                <a:latin typeface="+mn-lt"/>
              </a:rPr>
              <a:t>’ die zich als netwerk uitstrekt langs de hoofdvervoersassen, in het bijzonder binnen de</a:t>
            </a:r>
          </a:p>
          <a:p>
            <a:r>
              <a:rPr lang="nl-NL" sz="2000" dirty="0">
                <a:latin typeface="+mn-lt"/>
              </a:rPr>
              <a:t>ruit Amsterdam-Rotterdam-Eindhoven-Arnhem/Nijmegen. Dichtheden van werkgelegenheid </a:t>
            </a:r>
            <a:r>
              <a:rPr lang="nl-NL" sz="2000" dirty="0" smtClean="0">
                <a:latin typeface="+mn-lt"/>
              </a:rPr>
              <a:t>en toegevoegde </a:t>
            </a:r>
            <a:r>
              <a:rPr lang="nl-NL" sz="2000" dirty="0">
                <a:latin typeface="+mn-lt"/>
              </a:rPr>
              <a:t>waarde geven een goede indicaties van de vorm van </a:t>
            </a:r>
            <a:r>
              <a:rPr lang="nl-NL" sz="2000" dirty="0" err="1">
                <a:latin typeface="+mn-lt"/>
              </a:rPr>
              <a:t>Megacity</a:t>
            </a:r>
            <a:r>
              <a:rPr lang="nl-NL" sz="2000" dirty="0">
                <a:latin typeface="+mn-lt"/>
              </a:rPr>
              <a:t> Nederland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0" y="3233044"/>
            <a:ext cx="3510161" cy="326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74" y="3233044"/>
            <a:ext cx="3528392" cy="326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570" y="6093912"/>
            <a:ext cx="2572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smtClean="0">
                <a:latin typeface="+mn-lt"/>
              </a:rPr>
              <a:t>Werkgelegenheid/ m2</a:t>
            </a:r>
            <a:endParaRPr lang="nl-NL" sz="2000" i="1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188074" y="6093912"/>
            <a:ext cx="1050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smtClean="0">
                <a:latin typeface="+mn-lt"/>
              </a:rPr>
              <a:t>TW/ m2</a:t>
            </a:r>
            <a:endParaRPr lang="nl-NL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06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de Rotary doen?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43658" y="1844824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Als je weet dat …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01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FD d.d. 09.09.2014 ‘Over concurrentiekracht NL’</a:t>
            </a:r>
            <a:endParaRPr lang="nl-NL" altLang="nl-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2090" y="1377144"/>
            <a:ext cx="4320480" cy="4800600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1800" dirty="0" smtClean="0"/>
              <a:t>Omdat:</a:t>
            </a:r>
          </a:p>
          <a:p>
            <a:r>
              <a:rPr lang="nl-NL" altLang="nl-NL" sz="1800" dirty="0" smtClean="0"/>
              <a:t>Het topsectorenbeleid lijkt geland</a:t>
            </a:r>
          </a:p>
          <a:p>
            <a:r>
              <a:rPr lang="nl-NL" altLang="nl-NL" sz="1800" dirty="0" smtClean="0"/>
              <a:t>De investeringsagenda nu wel wordt gefinancierd</a:t>
            </a:r>
          </a:p>
          <a:p>
            <a:r>
              <a:rPr lang="nl-NL" altLang="nl-NL" sz="1800" dirty="0" smtClean="0"/>
              <a:t>Publiek &amp; privaat (echte groeimotor) werken/ investeren samen</a:t>
            </a:r>
          </a:p>
          <a:p>
            <a:r>
              <a:rPr lang="nl-NL" altLang="nl-NL" sz="1800" dirty="0" smtClean="0"/>
              <a:t>Onbenut potentieel is dat nog 9 van de 10 nieuwe vindingen op de plank blijven liggen</a:t>
            </a:r>
          </a:p>
          <a:p>
            <a:pPr>
              <a:buFont typeface="Wingdings" pitchFamily="2" charset="2"/>
              <a:buChar char="Ø"/>
            </a:pPr>
            <a:r>
              <a:rPr lang="nl-NL" altLang="nl-NL" sz="1800" dirty="0" smtClean="0"/>
              <a:t>‘Lummeltijd’ = organisatieprincipe dat     </a:t>
            </a:r>
          </a:p>
          <a:p>
            <a:pPr marL="0" indent="0">
              <a:buNone/>
            </a:pPr>
            <a:r>
              <a:rPr lang="nl-NL" altLang="nl-NL" sz="1800" dirty="0" smtClean="0">
                <a:solidFill>
                  <a:srgbClr val="FF0000"/>
                </a:solidFill>
              </a:rPr>
              <a:t>       innovatie</a:t>
            </a:r>
            <a:r>
              <a:rPr lang="nl-NL" altLang="nl-NL" sz="1800" dirty="0" smtClean="0"/>
              <a:t> verder kan helpen …</a:t>
            </a:r>
          </a:p>
          <a:p>
            <a:pPr marL="0" indent="0">
              <a:buNone/>
            </a:pPr>
            <a:endParaRPr lang="nl-NL" altLang="nl-NL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 smtClean="0"/>
              <a:t>… en ik voeg daar aan toe: maar effectief New Public </a:t>
            </a:r>
            <a:r>
              <a:rPr lang="nl-NL" altLang="nl-NL" sz="1800" dirty="0" err="1" smtClean="0"/>
              <a:t>Goverance</a:t>
            </a:r>
            <a:r>
              <a:rPr lang="nl-NL" altLang="nl-NL" sz="1800" dirty="0" smtClean="0"/>
              <a:t> (&amp; projectmanagement) 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sz="1800" dirty="0"/>
              <a:t>e</a:t>
            </a:r>
            <a:r>
              <a:rPr lang="nl-NL" altLang="nl-NL" sz="1800" dirty="0" smtClean="0"/>
              <a:t>n focus op stadsregio’s </a:t>
            </a:r>
            <a:r>
              <a:rPr lang="nl-NL" altLang="nl-NL" sz="1800" dirty="0" err="1" smtClean="0"/>
              <a:t>ipv</a:t>
            </a:r>
            <a:r>
              <a:rPr lang="nl-NL" altLang="nl-NL" sz="1800" dirty="0" smtClean="0"/>
              <a:t> op landen, ook</a:t>
            </a:r>
          </a:p>
          <a:p>
            <a:pPr marL="0" indent="0">
              <a:buNone/>
            </a:pPr>
            <a:r>
              <a:rPr lang="nl-NL" altLang="nl-NL" sz="1800" dirty="0" smtClean="0"/>
              <a:t> </a:t>
            </a:r>
            <a:endParaRPr lang="nl-NL" altLang="nl-NL" sz="1800" dirty="0"/>
          </a:p>
        </p:txBody>
      </p:sp>
      <p:pic>
        <p:nvPicPr>
          <p:cNvPr id="6146" name="Picture 2" descr="Permalink voor ingesloten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42" y="1395941"/>
            <a:ext cx="3816424" cy="51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56018" y="1434532"/>
            <a:ext cx="593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/>
              </a:rPr>
              <a:t>❺</a:t>
            </a:r>
          </a:p>
          <a:p>
            <a:endParaRPr lang="nl-NL" dirty="0">
              <a:latin typeface="Calibri"/>
            </a:endParaRPr>
          </a:p>
          <a:p>
            <a:endParaRPr lang="nl-NL" dirty="0" smtClean="0">
              <a:latin typeface="Calibri"/>
            </a:endParaRPr>
          </a:p>
          <a:p>
            <a:endParaRPr lang="nl-NL" dirty="0">
              <a:latin typeface="Calibri"/>
            </a:endParaRPr>
          </a:p>
          <a:p>
            <a:r>
              <a:rPr lang="nl-NL" dirty="0" smtClean="0">
                <a:latin typeface="Calibri"/>
              </a:rPr>
              <a:t>❽</a:t>
            </a:r>
          </a:p>
        </p:txBody>
      </p:sp>
      <p:sp>
        <p:nvSpPr>
          <p:cNvPr id="3" name="PIJL-OMHOOG 2"/>
          <p:cNvSpPr/>
          <p:nvPr/>
        </p:nvSpPr>
        <p:spPr bwMode="auto">
          <a:xfrm>
            <a:off x="506363" y="2215729"/>
            <a:ext cx="296716" cy="376597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 rot="16200000">
            <a:off x="-675146" y="4746630"/>
            <a:ext cx="2712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latin typeface="+mj-lt"/>
              </a:rPr>
              <a:t>Henk </a:t>
            </a:r>
            <a:r>
              <a:rPr lang="nl-NL" sz="1800" dirty="0" err="1" smtClean="0">
                <a:latin typeface="+mj-lt"/>
              </a:rPr>
              <a:t>Volberda</a:t>
            </a:r>
            <a:endParaRPr lang="nl-NL" sz="1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latin typeface="+mn-lt"/>
              </a:rPr>
              <a:t>Hoogleraar Rotterdam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latin typeface="+mn-lt"/>
              </a:rPr>
              <a:t>World </a:t>
            </a:r>
            <a:r>
              <a:rPr lang="nl-NL" sz="1800" dirty="0" err="1" smtClean="0">
                <a:latin typeface="+mn-lt"/>
              </a:rPr>
              <a:t>Economic</a:t>
            </a:r>
            <a:r>
              <a:rPr lang="nl-NL" sz="1800" dirty="0" smtClean="0">
                <a:latin typeface="+mn-lt"/>
              </a:rPr>
              <a:t> Forum</a:t>
            </a:r>
            <a:endParaRPr lang="nl-NL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Metropool?</a:t>
            </a:r>
            <a:endParaRPr lang="nl-NL" dirty="0"/>
          </a:p>
        </p:txBody>
      </p:sp>
      <p:pic>
        <p:nvPicPr>
          <p:cNvPr id="7174" name="Picture 6" descr="https://encrypted-tbn0.gstatic.com/images?q=tbn:ANd9GcTSazmAjLSEHrqKEZxhh6FeTlRFCcuKetyH7UaiE9HiJ_nLEzuel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8" y="1839935"/>
            <a:ext cx="468052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135724" y="5379103"/>
            <a:ext cx="3438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Vlucht ex pats uit Shanghai</a:t>
            </a:r>
          </a:p>
        </p:txBody>
      </p:sp>
    </p:spTree>
    <p:extLst>
      <p:ext uri="{BB962C8B-B14F-4D97-AF65-F5344CB8AC3E}">
        <p14:creationId xmlns:p14="http://schemas.microsoft.com/office/powerpoint/2010/main" val="21734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Dit is een metropool!</a:t>
            </a:r>
            <a:endParaRPr lang="nl-NL" dirty="0"/>
          </a:p>
        </p:txBody>
      </p:sp>
      <p:sp>
        <p:nvSpPr>
          <p:cNvPr id="4" name="AutoShape 4" descr="data:image/jpeg;base64,/9j/4AAQSkZJRgABAQAAAQABAAD/2wCEAAkGBxQQEBIUDxQUFRUVFBcaFRYUGRQVFRkdHhYXFxcVGRcYHCgiGhomHRgZITEhJSkrLjouFx84ODMsNyguLisBCgoKBQUFDgUFDisZExkrKysrKysrKysrKysrKysrKysrKysrKysrKysrKysrKysrKysrKysrKysrKysrKysrK//AABEIAGkAuAMBIgACEQEDEQH/xAAbAAACAwEBAQAAAAAAAAAAAAAABAEDBQIGB//EADoQAAIBAwIEBQEFBgUFAAAAAAECEQADIQQSBTFBURMiMmFxgRQjUpGhBjNCcrHBFTSCktFDU2LD4f/EABQBAQAAAAAAAAAAAAAAAAAAAAD/xAAUEQEAAAAAAAAAAAAAAAAAAAAA/9oADAMBAAIRAxEAPwD7hRRRQTUUUtqmZSCOVAzRSv2z2q21fDDtQW0UUUBRRVJ1ImP16UF1FQWjnSd3VEny4FA7RS2n1MmDz70zQFFFFAVTrNUtpdzmB+fxV1cX3KqxA3EAkDvA5UCmn4kLj7VS5H4ypC8p5nvTwrxHBdabN7UFrhvG7fLfdrcumPKNrBB93sA2jGQBgZJ9L/jtketmt+91Llpf9zqB+tBpUVCOGAKkEHkQZH51NBNFFFAVBoqvUjynMUE2nmT0nFKaq4ZInFVJdK8jXJoCoqaigttXoIJk04l9T1j5rOooGNVekjaeVUVFFBNRUxRNB1aaCDWjauBhIrMmnNJcEQOdAzRXNyY8vOkbV8r+eaBy/eVFZnIVVBJJwABzJrLt6ZtV57+5bR9FnKkj8V3qSfwch1k8ji90Pds2jlTuuOO4TbtU/Lsp/wBJpt9WSMCDQc3tYtmES23MBVRQqyQSApJA6chTxrzHGLTam/bFsEtZIcQ21EJBHnPUsOgzAPKaa+03bRT7QsTCi4rb1nkA2AVk9YiaBm9ww2yX0kI3M2+Vq57ED0n/AMh9Qad4frBeTcoIyQyt6lYc1b3Fc2dVjzUpPh6pWX06hSG7b0EqfkpuB/kWg1qKiighyQDFIai+WxEVo0rqrIgnrQJVM1OwxMGKigKIoqrUX1tIXuMEUc2YgAfJNBbRNZlrihvT9nt7gP4rhNsfRSN31gVbOo7WD7TcH6x/agemqtTqUtruuEKO5/QAdT7CkX4r4QnUobaj/qKd9v6kZX6iPel9G7XX8Qruf+EE+W0DkLifvCMk+4FA2NXdf93Z2jvebYfnYASPgxU7tQOlhvYNcX9SDWZp+POhuDVIEI9AUNnMMAT6okch8dhpaPiy3VBthmPULGOxO6I+DB54waDixxlDc8K6DbuTADelj2VxgnBxg4OMGtKYzy96yNVp7Db7jJ5xAdXGTOAImMzgj8+dLaDS27khy9wCdiu+5QFMFYX1MCQDvk8veg12/aCyMC8hjntO8j52zFTpuIWrpi3cRj1AYE/UcxSHC9C9gvuu4PIQIz7ADOD1PqbpFZ/Eb6PeC3kRjJ87ypRIw1sc5J9xn4oGeK3XXVqEDHdY/h3Ti6JkqpIENOBzCjrTWg4sGVd+CZgtALDmpKrkErDQQPisa6l3TCzduMz21JDlv3tu22CW7jCEzkFTz6aPD9PbdidO3lH8UqWiI8oAmIwGaccqCzTcZa0L6ohNzxCzSrYDAbGIGYgQMdIp/imsD6K+p3FihVQyspLsCLYUsBuO6MgUgVtNcVEDKyn94jbW5kZIO6Cyn1CCUNP29EAwZ2e4w5G4xaPgYAPuBQM1zrbUPpI5m9/67hNM6eydwkGKqsHx9SXHosBkU9Gdo8Q/6QoX5Zu1BqUUVNBFFFFBy5AGcVlueZyfbqfatS6kgis11gwaDF0/GIJ8YqFiZAzyUiAGJMkldpAaV5VN7TvfK3LiwqMDbsvHmOfPcicjoOkZzyNGi3XGoeAGnweQgdLnuzCTJ6QOpnSW6OZ59AMk+4oM3g6XAJuMxIXZLEM7bWaWYxnn07nvTOuvfdvDYKkSozkQIzkzypY72fwkOxmuOQYnaoAZmjqfMAB3ar9Twm2AAty8twGdzXC2Ry+7byHn+EUGSnCrotMrZmTG4Y+P+N3bNL2b3g6Zl8yq07bglGkmCBnykdzznrmmb3ELrOFLW91sEXUgeGmcXS0ywI5KPc9Ksv2RuULqkYtcLkbVKYUNPqkZj+KgT06bri2lYjYNzXSJ3bgQEHiCJPmJMEYGO3fEtCyJcfRXnR1EliUZTy8kMo83TsO1L6njLb7qsQFcJvcK1wSu6DbIyQRjd0K+81A4l92VgFCnlueHeUsMQQSSOnx2oGtVrlZBcUFw1sAOZUliVIMH8EHliWI7io4feCot21vZvSLZADGSOQCrDE5J54zyrMtay1aZdzNctxtQmAw65EwQT7DkK7ucZU3bXg27rbd8DyjzEY2xyxuoPV6bhj3VD3L5SZxaCDb1hmuKZIjoBWXZvmy3iXIdbjRbIAVxBhdy8gD3EZispeO6lnIdLqq4hoQB5OELT7+0xWz9ktto9QyvcYi0cxtO7adoyJncBigbex4inxuRBG2YUYgkzzP9O1ea4O76S46A+NbtFgApbcEIRyVbKhQAAEJGQ0Tyr0XELq2NkWS5YkZzkRgEk5M4+K70+mU6q+SASEsZjr96eXxtoOdPe0++Q4VpnY52EHOSrgHqeeMmK0bfFLKN57lv43An6AZP0ru5bDeoA/IB/rVmgsorjaqr8AD+lBy167qcWw9m2edxxtusO1tDlf5mAPYda0tNYW2ipbAVVEACrKKAqaiigmioooCsP9qFIs3IkFwEn+ZgmP8AdW5Wd+0NgvpruwSyruUdSVIcD6kRQYvE7ZG7bsXyqLTOpa2sHzLA5GIz1xE7az7T3VCW2V03s0Og3MqASdqnI5iARieWK9dZtLcRXRpDAMp6EESDWbxXSP5WtGHQyIMSCIZZPIxyPcCgyLuu0+i33LSMWYBUYhiSYlla4wnopiZrAu8fRm+8W9fMkkR5gTGFAbAwPyr1Gq8O7ll1LXPwG0MGfxkeH2E7ogUxw3Q+GpLbd7GWjkMABQecAAUHk+EvfPimxp2k3CSGCsBgbQZHPbFXqNQyrDKhJKsAE2hSVgDm2SM47V6p7b27niWeZADqT5XA9OYJVhJzHXPSOrGvKCLWkYGSYmwqSTJJZXJyST6Z9qDzuo4LqDds7tQJZXgp0UBZiAMTtH1qrRcD2MiNdAe2fKLnIgGVdA3lIjmIwedbzae4puXsNc2nyrO2ACdiiJyebcyY9hS9q+1y4FuqrAyF3BSp8oYukEkrPl80HA70GLqOGpbdLdtUukuCzJLbADuO/EEEAwoz7VqXLjOFSybZlhF20NotuOUDIJ5iOXQjNPXdNhVSAw8ygABRiGkDpnr3qq3pX2HZtBBYjYIBaTklsHrHPJzQRc1V20ih7Jci4hZ7bqd53CCQ5BBjpkZqviWrYMLlwBLZYFrUmSwEi45IwBEkDtOao0V6/ct4tlh4qbXdwobI9PrJWZyTHbFaZYXybbq1tkgsp27uoBUiQy8+46EcxQW6bVqys5IUKMmZULAbcG6qQQZ7UxwLS7ka64M3W3gHELAVAR0O0Ax71Gn0YhlA3T6t0HdiM9IjEARFX8CJVGtMSTZbYCeZWAyZPPykCfagdOmXtUpZUchVlFAUUUUE0VFFAUUUUBRU1FBj6a59lfwnxZYzZf8AhUnJst+HPp6RjoJfuaWTg/nV960rqVcBlIghgCD7EHnWcnDrlrGnukL0S6DcUeytIYD2JNA39jHvViWVX/7SM6rtp/mbn9I/vXLcMa7/AJm4XX/toPDtn+bJZh7Ex7UF1m9avk+FcVowdpB/pTA0y9v+fzqrU8Ls3I320MCFMQw9gwyPpS/+BWupvEdjf1JH5G5FBZrOIJZO2dzn020G64fgDkPcwPesLWuwDzpblt2HqteE4BjBlWDT9PrXpdJordkRaRUB57QBPz3qb1jcR0oPJ/s+p2MWJBNxoDAeWMFcQMfH96a4gGOlubDlrbbY5mQcKZ51PENGFuXLJwt4+JbJmCRHiWzHwG/1N2qzheh8FIJk9+Z5Ac4HaTgZJxQWazV22W0UbakAoVBHliVgBT5eXY4o111Hv6fwuard3YIhfKIM93Cx32muG0RWfBuXLQLSVTYUknJCurBT8RV2m0q25Iks3qZiWZu0n27cuwoH9DzPxVWh/wA1qu0WR9dpJ/QrVtm4LaO9whUAkk9AOZrjgtttjXHBVrrlyp5qDART7hQoPvNBoVNRU0EUUUUBU1FTQRRRRQTRUUUBU1FFBNRRRQTUUUUBRRRQKcS0K302sSIIKsuGVhyYe9ZQuvZ8uqEDpeQE2z/MBlD849+3oDUN/Y0HleIXFuFdrq6Y9M3BO4FpVTMlcA9CD7U5otdaRALr7n6ID4tyJMSEkkxAn9a8X+2H78/Nex/Yr9z9TQOW9O+oZWvrstqQUskgsSMhrsYx0QEjqSTy1hRRQFTUUUBRRRQTRUG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913" y="-601663"/>
            <a:ext cx="21907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82" y="3933056"/>
            <a:ext cx="46700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encrypted-tbn1.gstatic.com/images?q=tbn:ANd9GcTLXNN-KGkxiINfupOJyIAJ-7k94JPj-Ei4y6C3QWSRQcsApFB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06" y="2132856"/>
            <a:ext cx="3240360" cy="24482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encrypted-tbn3.gstatic.com/images?q=tbn:ANd9GcSKMkml-JlWMWJUn1y443woz-6tRVASv0YhfcPutt0HOpT0iMPdl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60" y="2492896"/>
            <a:ext cx="56512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329757" y="3965580"/>
            <a:ext cx="36437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Globaliserende economie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Trek naar de stad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Steden: partner &amp; concurrent</a:t>
            </a:r>
          </a:p>
          <a:p>
            <a:r>
              <a:rPr lang="nl-NL" sz="2000" dirty="0" smtClean="0">
                <a:latin typeface="+mn-lt"/>
              </a:rPr>
              <a:t>      in mondiaal netwerk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Massa &amp; Dichtheid &gt; </a:t>
            </a:r>
          </a:p>
          <a:p>
            <a:r>
              <a:rPr lang="nl-NL" sz="2000" dirty="0">
                <a:latin typeface="+mn-lt"/>
              </a:rPr>
              <a:t> </a:t>
            </a:r>
            <a:r>
              <a:rPr lang="nl-NL" sz="2000" dirty="0" smtClean="0">
                <a:latin typeface="+mn-lt"/>
              </a:rPr>
              <a:t>     Innovatie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Krimp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1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172794" y="4390902"/>
            <a:ext cx="4392282" cy="1941463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5188074" y="4411581"/>
            <a:ext cx="4392282" cy="1941463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Metropolen zijn innovatiemotoren, mits </a:t>
            </a:r>
            <a:br>
              <a:rPr lang="nl-NL" dirty="0" smtClean="0"/>
            </a:br>
            <a:r>
              <a:rPr lang="nl-NL" dirty="0" smtClean="0"/>
              <a:t>ze beschikken over agglomeratiekracht: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29819" y="1414338"/>
            <a:ext cx="1558255" cy="54104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>
                <a:solidFill>
                  <a:srgbClr val="FF0000"/>
                </a:solidFill>
              </a:rPr>
              <a:t> Innovatie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63538" y="4540521"/>
            <a:ext cx="43222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+mj-lt"/>
              </a:rPr>
              <a:t>Fysieke infrastructuur</a:t>
            </a:r>
          </a:p>
          <a:p>
            <a:r>
              <a:rPr lang="nl-NL" sz="2000" dirty="0" smtClean="0">
                <a:latin typeface="+mn-lt"/>
              </a:rPr>
              <a:t>&gt; Hoge Knoop-</a:t>
            </a:r>
            <a:r>
              <a:rPr lang="nl-NL" sz="2000" dirty="0" err="1" smtClean="0">
                <a:latin typeface="+mn-lt"/>
              </a:rPr>
              <a:t>plaatswaarde</a:t>
            </a:r>
            <a:endParaRPr lang="nl-NL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Internationaal Daily Urban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Magnetiserende binnenstad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Leefbaar</a:t>
            </a:r>
            <a:endParaRPr lang="nl-NL" sz="2000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62998" y="1958353"/>
            <a:ext cx="5521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latin typeface="+mj-lt"/>
              </a:rPr>
              <a:t>Face </a:t>
            </a:r>
            <a:r>
              <a:rPr lang="nl-NL" sz="2000" dirty="0" err="1" smtClean="0">
                <a:latin typeface="+mj-lt"/>
              </a:rPr>
              <a:t>to</a:t>
            </a:r>
            <a:r>
              <a:rPr lang="nl-NL" sz="2000" dirty="0" smtClean="0">
                <a:latin typeface="+mj-lt"/>
              </a:rPr>
              <a:t> Face</a:t>
            </a:r>
          </a:p>
          <a:p>
            <a:pPr algn="ctr"/>
            <a:r>
              <a:rPr lang="nl-NL" sz="2000" dirty="0" smtClean="0">
                <a:latin typeface="+mn-lt"/>
              </a:rPr>
              <a:t>Nabijheid als (tijdelijk) substituut van vertrouwen </a:t>
            </a:r>
          </a:p>
          <a:p>
            <a:pPr algn="ctr"/>
            <a:r>
              <a:rPr lang="nl-NL" sz="2000" dirty="0" smtClean="0">
                <a:latin typeface="+mn-lt"/>
              </a:rPr>
              <a:t>in een per definitie onzeker innovatieproces </a:t>
            </a:r>
            <a:endParaRPr lang="nl-NL" sz="2000" dirty="0"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88074" y="4540521"/>
            <a:ext cx="42998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+mn-lt"/>
              </a:rPr>
              <a:t>Bestuurlijke infrastructuur</a:t>
            </a:r>
          </a:p>
          <a:p>
            <a:r>
              <a:rPr lang="nl-NL" sz="2000" dirty="0" smtClean="0">
                <a:latin typeface="+mn-lt"/>
              </a:rPr>
              <a:t>&gt; </a:t>
            </a:r>
            <a:r>
              <a:rPr lang="nl-NL" sz="2000" dirty="0" err="1" smtClean="0">
                <a:latin typeface="+mn-lt"/>
              </a:rPr>
              <a:t>Effective</a:t>
            </a:r>
            <a:r>
              <a:rPr lang="nl-NL" sz="2000" dirty="0" smtClean="0">
                <a:latin typeface="+mn-lt"/>
              </a:rPr>
              <a:t> New Public </a:t>
            </a:r>
            <a:r>
              <a:rPr lang="nl-NL" sz="2000" dirty="0" err="1" smtClean="0">
                <a:latin typeface="+mn-lt"/>
              </a:rPr>
              <a:t>Governance</a:t>
            </a:r>
            <a:endParaRPr lang="nl-NL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publieke &amp; private kracht (1 +1 =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GLA Londen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+mn-lt"/>
              </a:rPr>
              <a:t>Acupunctural</a:t>
            </a:r>
            <a:r>
              <a:rPr lang="nl-NL" sz="2000" dirty="0" smtClean="0">
                <a:latin typeface="+mn-lt"/>
              </a:rPr>
              <a:t> Milan</a:t>
            </a:r>
            <a:endParaRPr lang="nl-NL" sz="2000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83818" y="3088142"/>
            <a:ext cx="33284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+mj-lt"/>
              </a:rPr>
              <a:t>Sociale infrastructuur</a:t>
            </a:r>
            <a:endParaRPr lang="nl-NL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(</a:t>
            </a:r>
            <a:r>
              <a:rPr lang="nl-NL" sz="2000" dirty="0" err="1">
                <a:latin typeface="+mn-lt"/>
              </a:rPr>
              <a:t>i</a:t>
            </a:r>
            <a:r>
              <a:rPr lang="nl-NL" sz="2000" dirty="0" err="1" smtClean="0">
                <a:latin typeface="+mn-lt"/>
              </a:rPr>
              <a:t>nter</a:t>
            </a:r>
            <a:r>
              <a:rPr lang="nl-NL" sz="2000" dirty="0" smtClean="0">
                <a:latin typeface="+mn-lt"/>
              </a:rPr>
              <a:t>)nationale oriëntatie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d</a:t>
            </a:r>
            <a:r>
              <a:rPr lang="nl-NL" sz="2000" dirty="0" smtClean="0">
                <a:latin typeface="+mn-lt"/>
              </a:rPr>
              <a:t>iversiteit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scholing &amp; bereidheid</a:t>
            </a:r>
            <a:endParaRPr lang="nl-NL" sz="2000" dirty="0">
              <a:latin typeface="+mn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46792" y="6374094"/>
            <a:ext cx="220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+mj-lt"/>
              </a:rPr>
              <a:t>massa &amp; dichtheid</a:t>
            </a:r>
          </a:p>
        </p:txBody>
      </p:sp>
    </p:spTree>
    <p:extLst>
      <p:ext uri="{BB962C8B-B14F-4D97-AF65-F5344CB8AC3E}">
        <p14:creationId xmlns:p14="http://schemas.microsoft.com/office/powerpoint/2010/main" val="13910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Agglomeratiekracht </a:t>
            </a:r>
            <a:r>
              <a:rPr lang="nl-NL" dirty="0" err="1" smtClean="0"/>
              <a:t>dmv</a:t>
            </a:r>
            <a:r>
              <a:rPr lang="nl-NL" dirty="0" smtClean="0"/>
              <a:t> </a:t>
            </a:r>
            <a:r>
              <a:rPr lang="nl-NL" dirty="0" err="1" smtClean="0"/>
              <a:t>Borrowed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(bij gebrek aan massa &amp; dichtheid)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515666" y="1628800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et </a:t>
            </a:r>
            <a:r>
              <a:rPr lang="nl-NL" sz="2000" dirty="0">
                <a:solidFill>
                  <a:srgbClr val="FF0000"/>
                </a:solidFill>
                <a:latin typeface="+mn-lt"/>
              </a:rPr>
              <a:t>lenen van de kracht van nabije buren, </a:t>
            </a:r>
            <a:r>
              <a:rPr lang="nl-NL" sz="2000" dirty="0" smtClean="0">
                <a:solidFill>
                  <a:srgbClr val="FF0000"/>
                </a:solidFill>
                <a:latin typeface="+mn-lt"/>
              </a:rPr>
              <a:t>waarin excellente </a:t>
            </a:r>
            <a:r>
              <a:rPr lang="nl-NL" sz="2000" dirty="0">
                <a:solidFill>
                  <a:srgbClr val="FF0000"/>
                </a:solidFill>
                <a:latin typeface="+mn-lt"/>
              </a:rPr>
              <a:t>verbindingen cruciaal zijn. </a:t>
            </a:r>
            <a:r>
              <a:rPr lang="nl-NL" sz="2000" dirty="0" smtClean="0">
                <a:latin typeface="+mn-lt"/>
              </a:rPr>
              <a:t>Bijvoorbeeld verbindingen </a:t>
            </a:r>
            <a:r>
              <a:rPr lang="nl-NL" sz="2000" dirty="0">
                <a:latin typeface="+mn-lt"/>
              </a:rPr>
              <a:t>over de weg naar buurregio’s, </a:t>
            </a:r>
            <a:r>
              <a:rPr lang="nl-NL" sz="2000" dirty="0" smtClean="0">
                <a:latin typeface="+mn-lt"/>
              </a:rPr>
              <a:t>zoals tussen </a:t>
            </a:r>
            <a:r>
              <a:rPr lang="nl-NL" sz="2000" dirty="0">
                <a:latin typeface="+mn-lt"/>
              </a:rPr>
              <a:t>de stadsgewesten binnen de Randstad </a:t>
            </a:r>
            <a:r>
              <a:rPr lang="nl-NL" sz="2000" dirty="0" smtClean="0">
                <a:latin typeface="+mn-lt"/>
              </a:rPr>
              <a:t>en in </a:t>
            </a:r>
            <a:r>
              <a:rPr lang="nl-NL" sz="2000" dirty="0">
                <a:latin typeface="+mn-lt"/>
              </a:rPr>
              <a:t>Noord-Brabant (de internationale topregio’s van</a:t>
            </a:r>
          </a:p>
          <a:p>
            <a:r>
              <a:rPr lang="nl-NL" sz="2000" dirty="0">
                <a:latin typeface="+mn-lt"/>
              </a:rPr>
              <a:t>Nederland), maar ook nadrukkelijk door </a:t>
            </a:r>
            <a:r>
              <a:rPr lang="nl-NL" sz="2000" dirty="0" smtClean="0">
                <a:latin typeface="+mn-lt"/>
              </a:rPr>
              <a:t>goede internationale </a:t>
            </a:r>
            <a:r>
              <a:rPr lang="nl-NL" sz="2000" dirty="0">
                <a:latin typeface="+mn-lt"/>
              </a:rPr>
              <a:t>verbindingen te hebben. Hierin </a:t>
            </a:r>
            <a:r>
              <a:rPr lang="nl-NL" sz="2000" dirty="0" smtClean="0">
                <a:latin typeface="+mn-lt"/>
              </a:rPr>
              <a:t>is een </a:t>
            </a:r>
            <a:r>
              <a:rPr lang="nl-NL" sz="2000" dirty="0">
                <a:latin typeface="+mn-lt"/>
              </a:rPr>
              <a:t>goede connectiviteit door de </a:t>
            </a:r>
            <a:r>
              <a:rPr lang="nl-NL" sz="2000" dirty="0" smtClean="0">
                <a:latin typeface="+mn-lt"/>
              </a:rPr>
              <a:t>lucht onontbeerlijk</a:t>
            </a:r>
            <a:r>
              <a:rPr lang="nl-NL" sz="2000" dirty="0">
                <a:latin typeface="+mn-lt"/>
              </a:rPr>
              <a:t>. </a:t>
            </a:r>
            <a:endParaRPr lang="nl-NL" sz="2000" dirty="0" smtClean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r>
              <a:rPr lang="nl-NL" sz="2000" dirty="0" smtClean="0">
                <a:latin typeface="+mn-lt"/>
              </a:rPr>
              <a:t>De </a:t>
            </a:r>
            <a:r>
              <a:rPr lang="nl-NL" sz="2000" dirty="0">
                <a:latin typeface="+mn-lt"/>
              </a:rPr>
              <a:t>verknoping van </a:t>
            </a:r>
            <a:r>
              <a:rPr lang="nl-NL" sz="2000" dirty="0" smtClean="0">
                <a:latin typeface="+mn-lt"/>
              </a:rPr>
              <a:t>internationale agglomeraties </a:t>
            </a:r>
            <a:r>
              <a:rPr lang="nl-NL" sz="2000" dirty="0">
                <a:latin typeface="+mn-lt"/>
              </a:rPr>
              <a:t>is, kortom, belangrijk </a:t>
            </a:r>
            <a:r>
              <a:rPr lang="nl-NL" sz="2000" dirty="0" smtClean="0">
                <a:latin typeface="+mn-lt"/>
              </a:rPr>
              <a:t>vanuit internationaal </a:t>
            </a:r>
            <a:r>
              <a:rPr lang="nl-NL" sz="2000" dirty="0">
                <a:latin typeface="+mn-lt"/>
              </a:rPr>
              <a:t>concurrentieperspectief. ‘Global </a:t>
            </a:r>
            <a:r>
              <a:rPr lang="nl-NL" sz="2000" dirty="0" err="1" smtClean="0">
                <a:latin typeface="+mn-lt"/>
              </a:rPr>
              <a:t>city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regions</a:t>
            </a:r>
            <a:r>
              <a:rPr lang="nl-NL" sz="2000" dirty="0">
                <a:latin typeface="+mn-lt"/>
              </a:rPr>
              <a:t>’ zorgen voor de ‘</a:t>
            </a:r>
            <a:r>
              <a:rPr lang="nl-NL" sz="2000" dirty="0" err="1">
                <a:latin typeface="+mn-lt"/>
              </a:rPr>
              <a:t>Local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buzz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and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global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pipelines</a:t>
            </a:r>
            <a:r>
              <a:rPr lang="nl-NL" sz="2000" dirty="0">
                <a:latin typeface="+mn-lt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8195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Kansen voor Oss binnen de </a:t>
            </a:r>
            <a:r>
              <a:rPr lang="nl-NL" dirty="0" err="1" smtClean="0"/>
              <a:t>Bandstad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 smtClean="0"/>
              <a:t>En hoe die op te pakken met de Rotary?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26875" y="1268760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latin typeface="+mn-lt"/>
              </a:rPr>
              <a:t>Wat kan de Rotary doen als NPG een vorm van netwerksamenwerking is;</a:t>
            </a:r>
          </a:p>
          <a:p>
            <a:r>
              <a:rPr lang="nl-NL" sz="2000" dirty="0" smtClean="0">
                <a:latin typeface="+mn-lt"/>
              </a:rPr>
              <a:t>de Rotary een netwerk is, en </a:t>
            </a:r>
          </a:p>
          <a:p>
            <a:r>
              <a:rPr lang="nl-NL" sz="2000" dirty="0" err="1" smtClean="0">
                <a:latin typeface="+mn-lt"/>
              </a:rPr>
              <a:t>borrowed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size</a:t>
            </a:r>
            <a:r>
              <a:rPr lang="nl-NL" sz="2000" dirty="0" smtClean="0">
                <a:latin typeface="+mn-lt"/>
              </a:rPr>
              <a:t> het verbindend principe binnen netwerken? </a:t>
            </a:r>
            <a:endParaRPr lang="nl-NL" sz="20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0" y="2420888"/>
            <a:ext cx="3510161" cy="407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74" y="2420888"/>
            <a:ext cx="3528392" cy="407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570" y="6093912"/>
            <a:ext cx="233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i="1" dirty="0" smtClean="0">
                <a:latin typeface="+mn-lt"/>
              </a:rPr>
              <a:t>Werkgelegenheid/ m2</a:t>
            </a:r>
            <a:endParaRPr lang="nl-NL" sz="1800" i="1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188074" y="6093912"/>
            <a:ext cx="9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i="1" dirty="0" smtClean="0">
                <a:latin typeface="+mn-lt"/>
              </a:rPr>
              <a:t>TW/ m2</a:t>
            </a:r>
            <a:endParaRPr lang="nl-NL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0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Verspreiding van topsectoren (2011)</a:t>
            </a:r>
            <a:endParaRPr lang="nl-NL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1" y="1611599"/>
            <a:ext cx="22098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90" y="1611599"/>
            <a:ext cx="22098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21" y="1639253"/>
            <a:ext cx="222475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7" y="4451108"/>
            <a:ext cx="2209800" cy="235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06" y="4438328"/>
            <a:ext cx="223733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21" y="4438329"/>
            <a:ext cx="22270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97304" y="1239143"/>
            <a:ext cx="649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latin typeface="+mn-lt"/>
              </a:rPr>
              <a:t>a</a:t>
            </a:r>
            <a:r>
              <a:rPr lang="nl-NL" sz="2000" dirty="0" err="1" smtClean="0">
                <a:latin typeface="+mn-lt"/>
              </a:rPr>
              <a:t>gri</a:t>
            </a:r>
            <a:r>
              <a:rPr lang="nl-NL" sz="2000" dirty="0" smtClean="0">
                <a:latin typeface="+mn-lt"/>
              </a:rPr>
              <a:t>/ food  		logistiek 		chemie</a:t>
            </a:r>
            <a:endParaRPr lang="nl-NL" sz="2000" dirty="0">
              <a:latin typeface="+mn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97895" y="4038218"/>
            <a:ext cx="724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n-lt"/>
              </a:rPr>
              <a:t>h</a:t>
            </a:r>
            <a:r>
              <a:rPr lang="nl-NL" sz="2000" dirty="0" smtClean="0">
                <a:latin typeface="+mn-lt"/>
              </a:rPr>
              <a:t>igh </a:t>
            </a:r>
            <a:r>
              <a:rPr lang="nl-NL" sz="2000" dirty="0" err="1" smtClean="0">
                <a:latin typeface="+mn-lt"/>
              </a:rPr>
              <a:t>tech</a:t>
            </a:r>
            <a:r>
              <a:rPr lang="nl-NL" sz="2000" dirty="0" smtClean="0">
                <a:latin typeface="+mn-lt"/>
              </a:rPr>
              <a:t>  		life </a:t>
            </a:r>
            <a:r>
              <a:rPr lang="nl-NL" sz="2000" dirty="0" err="1" smtClean="0">
                <a:latin typeface="+mn-lt"/>
              </a:rPr>
              <a:t>sciences</a:t>
            </a:r>
            <a:r>
              <a:rPr lang="nl-NL" sz="2000" dirty="0" smtClean="0">
                <a:latin typeface="+mn-lt"/>
              </a:rPr>
              <a:t> 	        creatieve industrie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91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ATO-4-4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Kievit-Bold"/>
        <a:ea typeface=""/>
        <a:cs typeface=""/>
      </a:majorFont>
      <a:minorFont>
        <a:latin typeface="Kievit-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BasisATO-4-4</Template>
  <TotalTime>313</TotalTime>
  <Words>1191</Words>
  <Application>Microsoft Office PowerPoint</Application>
  <PresentationFormat>Aangepast</PresentationFormat>
  <Paragraphs>251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Kievit-Bold</vt:lpstr>
      <vt:lpstr>Kievit-Book</vt:lpstr>
      <vt:lpstr>Times</vt:lpstr>
      <vt:lpstr>Wingdings</vt:lpstr>
      <vt:lpstr>BasisATO-4-4</vt:lpstr>
      <vt:lpstr>Presentatie Metropoolvorming; ‘Reversed borrowed size’</vt:lpstr>
      <vt:lpstr>Marco Mud</vt:lpstr>
      <vt:lpstr>FD d.d. 09.09.2014 ‘Over concurrentiekracht NL’</vt:lpstr>
      <vt:lpstr>Wat is een Metropool?</vt:lpstr>
      <vt:lpstr>Dit is een metropool!</vt:lpstr>
      <vt:lpstr>Metropolen zijn innovatiemotoren, mits  ze beschikken over agglomeratiekracht:</vt:lpstr>
      <vt:lpstr>Agglomeratiekracht dmv Borrowed size (bij gebrek aan massa &amp; dichtheid)</vt:lpstr>
      <vt:lpstr>Kansen voor Oss binnen de Bandstad? En hoe die op te pakken met de Rotary?</vt:lpstr>
      <vt:lpstr>Verspreiding van topsectoren (2011)</vt:lpstr>
      <vt:lpstr>Reversed borrowed size</vt:lpstr>
      <vt:lpstr>Aan de slag!</vt:lpstr>
      <vt:lpstr>Borrowed size strategie Oss?</vt:lpstr>
      <vt:lpstr>NPG Krachtmeter (‘meten van versnippering’)</vt:lpstr>
      <vt:lpstr>Hoe vindt fysieke metropoolvorming plaats?</vt:lpstr>
      <vt:lpstr>Hoe vindt bestuurlijke metropoolvorming plaats?</vt:lpstr>
      <vt:lpstr> ‘Pooling (national) resources for local succes’ Rol: Verkenner Doel: nTH agenda verkennen, verifiëren en ‘organiseren’ Stap 1: wat is grondstof voor Agenda’s I, II, III e/o IV? (ontdekken &amp; innoveren) </vt:lpstr>
      <vt:lpstr>Waarom een Triple Helix in Eindhoven?</vt:lpstr>
      <vt:lpstr>Wat is de metropolitane context van Oss?</vt:lpstr>
      <vt:lpstr>Verspreiding van topsectoren (2011)</vt:lpstr>
      <vt:lpstr>Kansen binnen de Bandstad</vt:lpstr>
      <vt:lpstr>Wat kan de Rotary doen?</vt:lpstr>
    </vt:vector>
  </TitlesOfParts>
  <Company>AT Osborne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Metropoolvorming</dc:title>
  <dc:creator>Marco Mud</dc:creator>
  <cp:lastModifiedBy>Pieter</cp:lastModifiedBy>
  <cp:revision>35</cp:revision>
  <cp:lastPrinted>2005-06-24T10:39:32Z</cp:lastPrinted>
  <dcterms:created xsi:type="dcterms:W3CDTF">2014-09-09T10:08:54Z</dcterms:created>
  <dcterms:modified xsi:type="dcterms:W3CDTF">2014-09-11T09:30:32Z</dcterms:modified>
</cp:coreProperties>
</file>